
<file path=[Content_Types].xml><?xml version="1.0" encoding="utf-8"?>
<Types xmlns="http://schemas.openxmlformats.org/package/2006/content-types">
  <Default Extension="tmp"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7" r:id="rId1"/>
    <p:sldMasterId id="2147483699" r:id="rId2"/>
  </p:sldMasterIdLst>
  <p:notesMasterIdLst>
    <p:notesMasterId r:id="rId50"/>
  </p:notesMasterIdLst>
  <p:handoutMasterIdLst>
    <p:handoutMasterId r:id="rId51"/>
  </p:handoutMasterIdLst>
  <p:sldIdLst>
    <p:sldId id="269" r:id="rId3"/>
    <p:sldId id="355" r:id="rId4"/>
    <p:sldId id="395" r:id="rId5"/>
    <p:sldId id="441" r:id="rId6"/>
    <p:sldId id="484" r:id="rId7"/>
    <p:sldId id="442" r:id="rId8"/>
    <p:sldId id="288" r:id="rId9"/>
    <p:sldId id="481" r:id="rId10"/>
    <p:sldId id="473" r:id="rId11"/>
    <p:sldId id="453" r:id="rId12"/>
    <p:sldId id="454" r:id="rId13"/>
    <p:sldId id="451" r:id="rId14"/>
    <p:sldId id="452" r:id="rId15"/>
    <p:sldId id="443" r:id="rId16"/>
    <p:sldId id="444" r:id="rId17"/>
    <p:sldId id="449" r:id="rId18"/>
    <p:sldId id="450" r:id="rId19"/>
    <p:sldId id="445" r:id="rId20"/>
    <p:sldId id="446" r:id="rId21"/>
    <p:sldId id="447" r:id="rId22"/>
    <p:sldId id="448" r:id="rId23"/>
    <p:sldId id="478" r:id="rId24"/>
    <p:sldId id="479" r:id="rId25"/>
    <p:sldId id="455" r:id="rId26"/>
    <p:sldId id="474" r:id="rId27"/>
    <p:sldId id="475" r:id="rId28"/>
    <p:sldId id="476" r:id="rId29"/>
    <p:sldId id="477" r:id="rId30"/>
    <p:sldId id="460" r:id="rId31"/>
    <p:sldId id="461" r:id="rId32"/>
    <p:sldId id="457" r:id="rId33"/>
    <p:sldId id="458" r:id="rId34"/>
    <p:sldId id="482" r:id="rId35"/>
    <p:sldId id="459" r:id="rId36"/>
    <p:sldId id="462" r:id="rId37"/>
    <p:sldId id="463" r:id="rId38"/>
    <p:sldId id="464" r:id="rId39"/>
    <p:sldId id="465" r:id="rId40"/>
    <p:sldId id="466" r:id="rId41"/>
    <p:sldId id="467" r:id="rId42"/>
    <p:sldId id="468" r:id="rId43"/>
    <p:sldId id="469" r:id="rId44"/>
    <p:sldId id="403" r:id="rId45"/>
    <p:sldId id="472" r:id="rId46"/>
    <p:sldId id="353" r:id="rId47"/>
    <p:sldId id="485" r:id="rId48"/>
    <p:sldId id="387" r:id="rId49"/>
  </p:sldIdLst>
  <p:sldSz cx="9144000" cy="6858000" type="screen4x3"/>
  <p:notesSz cx="7077075" cy="93853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249238" indent="207963" algn="l" rtl="0" fontAlgn="base">
      <a:spcBef>
        <a:spcPct val="0"/>
      </a:spcBef>
      <a:spcAft>
        <a:spcPct val="0"/>
      </a:spcAft>
      <a:defRPr kern="1200">
        <a:solidFill>
          <a:schemeClr val="tx1"/>
        </a:solidFill>
        <a:latin typeface="Arial" charset="0"/>
        <a:ea typeface="+mn-ea"/>
        <a:cs typeface="+mn-cs"/>
      </a:defRPr>
    </a:lvl2pPr>
    <a:lvl3pPr marL="498475" indent="415925" algn="l" rtl="0" fontAlgn="base">
      <a:spcBef>
        <a:spcPct val="0"/>
      </a:spcBef>
      <a:spcAft>
        <a:spcPct val="0"/>
      </a:spcAft>
      <a:defRPr kern="1200">
        <a:solidFill>
          <a:schemeClr val="tx1"/>
        </a:solidFill>
        <a:latin typeface="Arial" charset="0"/>
        <a:ea typeface="+mn-ea"/>
        <a:cs typeface="+mn-cs"/>
      </a:defRPr>
    </a:lvl3pPr>
    <a:lvl4pPr marL="749300" indent="622300" algn="l" rtl="0" fontAlgn="base">
      <a:spcBef>
        <a:spcPct val="0"/>
      </a:spcBef>
      <a:spcAft>
        <a:spcPct val="0"/>
      </a:spcAft>
      <a:defRPr kern="1200">
        <a:solidFill>
          <a:schemeClr val="tx1"/>
        </a:solidFill>
        <a:latin typeface="Arial" charset="0"/>
        <a:ea typeface="+mn-ea"/>
        <a:cs typeface="+mn-cs"/>
      </a:defRPr>
    </a:lvl4pPr>
    <a:lvl5pPr marL="998538" indent="830263"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26"/>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89" autoAdjust="0"/>
    <p:restoredTop sz="86388" autoAdjust="0"/>
  </p:normalViewPr>
  <p:slideViewPr>
    <p:cSldViewPr>
      <p:cViewPr>
        <p:scale>
          <a:sx n="66" d="100"/>
          <a:sy n="66" d="100"/>
        </p:scale>
        <p:origin x="-1188" y="-186"/>
      </p:cViewPr>
      <p:guideLst>
        <p:guide orient="horz" pos="2160"/>
        <p:guide pos="2880"/>
      </p:guideLst>
    </p:cSldViewPr>
  </p:slideViewPr>
  <p:outlineViewPr>
    <p:cViewPr>
      <p:scale>
        <a:sx n="25" d="100"/>
        <a:sy n="25" d="100"/>
      </p:scale>
      <p:origin x="30" y="27912"/>
    </p:cViewPr>
    <p:sldLst>
      <p:sld r:id="rId1" collapse="1"/>
    </p:sldLst>
  </p:outlineViewPr>
  <p:notesTextViewPr>
    <p:cViewPr>
      <p:scale>
        <a:sx n="75" d="100"/>
        <a:sy n="75" d="100"/>
      </p:scale>
      <p:origin x="0" y="0"/>
    </p:cViewPr>
  </p:notesTextViewPr>
  <p:sorterViewPr>
    <p:cViewPr>
      <p:scale>
        <a:sx n="80" d="100"/>
        <a:sy n="80" d="100"/>
      </p:scale>
      <p:origin x="0" y="3186"/>
    </p:cViewPr>
  </p:sorterViewPr>
  <p:notesViewPr>
    <p:cSldViewPr>
      <p:cViewPr>
        <p:scale>
          <a:sx n="100" d="100"/>
          <a:sy n="100" d="100"/>
        </p:scale>
        <p:origin x="-1740" y="2568"/>
      </p:cViewPr>
      <p:guideLst>
        <p:guide orient="horz" pos="2956"/>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_rels/viewProps.xml.rels><?xml version="1.0" encoding="UTF-8" standalone="yes"?>
<Relationships xmlns="http://schemas.openxmlformats.org/package/2006/relationships"><Relationship Id="rId1" Type="http://schemas.openxmlformats.org/officeDocument/2006/relationships/slide" Target="slides/slide2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ave's%20PC\Documents\Jim%20Documents\New%20Scenario%20Materials\ADK%20Futures\ARC%20Talk%20AJES%20article\aggregate%20participant%20analysis%20fin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Dave's%20PC\Documents\Jim%20Documents\New%20Scenario%20Materials\ADK%20Futures\ARC%20Talk%20AJES%20article\aggregate%20participant%20analysis%20fin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7.253372398217664E-2"/>
          <c:w val="0.6834400272403689"/>
          <c:h val="0.84718091924555938"/>
        </c:manualLayout>
      </c:layout>
      <c:pieChart>
        <c:varyColors val="1"/>
        <c:ser>
          <c:idx val="0"/>
          <c:order val="0"/>
          <c:explosion val="25"/>
          <c:dLbls>
            <c:dLblPos val="inEnd"/>
            <c:showLegendKey val="0"/>
            <c:showVal val="1"/>
            <c:showCatName val="0"/>
            <c:showSerName val="0"/>
            <c:showPercent val="0"/>
            <c:showBubbleSize val="0"/>
            <c:showLeaderLines val="1"/>
          </c:dLbls>
          <c:cat>
            <c:strRef>
              <c:f>Sheet1!$C$7:$C$10</c:f>
              <c:strCache>
                <c:ptCount val="4"/>
                <c:pt idx="0">
                  <c:v>residents</c:v>
                </c:pt>
                <c:pt idx="1">
                  <c:v>part time</c:v>
                </c:pt>
                <c:pt idx="2">
                  <c:v>seasonal</c:v>
                </c:pt>
                <c:pt idx="3">
                  <c:v>non-residents</c:v>
                </c:pt>
              </c:strCache>
            </c:strRef>
          </c:cat>
          <c:val>
            <c:numRef>
              <c:f>Sheet1!$T$7:$T$10</c:f>
              <c:numCache>
                <c:formatCode>General</c:formatCode>
                <c:ptCount val="4"/>
                <c:pt idx="0">
                  <c:v>254</c:v>
                </c:pt>
                <c:pt idx="1">
                  <c:v>68</c:v>
                </c:pt>
                <c:pt idx="2">
                  <c:v>25</c:v>
                </c:pt>
                <c:pt idx="3">
                  <c:v>39</c:v>
                </c:pt>
              </c:numCache>
            </c:numRef>
          </c:val>
        </c:ser>
        <c:dLbls>
          <c:showLegendKey val="0"/>
          <c:showVal val="0"/>
          <c:showCatName val="0"/>
          <c:showSerName val="0"/>
          <c:showPercent val="0"/>
          <c:showBubbleSize val="0"/>
          <c:showLeaderLines val="1"/>
        </c:dLbls>
        <c:firstSliceAng val="0"/>
      </c:pieChart>
    </c:plotArea>
    <c:legend>
      <c:legendPos val="r"/>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explosion val="28"/>
          <c:dLbls>
            <c:dLblPos val="inEnd"/>
            <c:showLegendKey val="0"/>
            <c:showVal val="1"/>
            <c:showCatName val="0"/>
            <c:showSerName val="0"/>
            <c:showPercent val="0"/>
            <c:showBubbleSize val="0"/>
            <c:showLeaderLines val="1"/>
          </c:dLbls>
          <c:cat>
            <c:strRef>
              <c:f>Sheet1!$C$15:$C$24</c:f>
              <c:strCache>
                <c:ptCount val="10"/>
                <c:pt idx="0">
                  <c:v>business</c:v>
                </c:pt>
                <c:pt idx="1">
                  <c:v>tourism</c:v>
                </c:pt>
                <c:pt idx="2">
                  <c:v>healthcare</c:v>
                </c:pt>
                <c:pt idx="3">
                  <c:v>non-env NGO</c:v>
                </c:pt>
                <c:pt idx="4">
                  <c:v>env NGO</c:v>
                </c:pt>
                <c:pt idx="5">
                  <c:v>state gov</c:v>
                </c:pt>
                <c:pt idx="6">
                  <c:v>local gov</c:v>
                </c:pt>
                <c:pt idx="7">
                  <c:v>education</c:v>
                </c:pt>
                <c:pt idx="8">
                  <c:v>religion</c:v>
                </c:pt>
                <c:pt idx="9">
                  <c:v>retired/seasonal</c:v>
                </c:pt>
              </c:strCache>
            </c:strRef>
          </c:cat>
          <c:val>
            <c:numRef>
              <c:f>Sheet1!$T$15:$T$24</c:f>
              <c:numCache>
                <c:formatCode>General</c:formatCode>
                <c:ptCount val="10"/>
                <c:pt idx="0">
                  <c:v>52</c:v>
                </c:pt>
                <c:pt idx="1">
                  <c:v>28</c:v>
                </c:pt>
                <c:pt idx="2">
                  <c:v>20</c:v>
                </c:pt>
                <c:pt idx="3">
                  <c:v>33</c:v>
                </c:pt>
                <c:pt idx="4">
                  <c:v>38</c:v>
                </c:pt>
                <c:pt idx="5">
                  <c:v>52</c:v>
                </c:pt>
                <c:pt idx="6">
                  <c:v>33</c:v>
                </c:pt>
                <c:pt idx="7">
                  <c:v>100</c:v>
                </c:pt>
                <c:pt idx="8">
                  <c:v>4</c:v>
                </c:pt>
                <c:pt idx="9">
                  <c:v>29</c:v>
                </c:pt>
              </c:numCache>
            </c:numRef>
          </c:val>
        </c:ser>
        <c:dLbls>
          <c:dLblPos val="inEnd"/>
          <c:showLegendKey val="0"/>
          <c:showVal val="1"/>
          <c:showCatName val="0"/>
          <c:showSerName val="0"/>
          <c:showPercent val="0"/>
          <c:showBubbleSize val="0"/>
          <c:showLeaderLines val="1"/>
        </c:dLbls>
        <c:firstSliceAng val="0"/>
      </c:pieChart>
    </c:plotArea>
    <c:legend>
      <c:legendPos val="r"/>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586"/>
          </a:xfrm>
          <a:prstGeom prst="rect">
            <a:avLst/>
          </a:prstGeom>
        </p:spPr>
        <p:txBody>
          <a:bodyPr vert="horz" lIns="53968" tIns="26984" rIns="53968" bIns="26984" rtlCol="0"/>
          <a:lstStyle>
            <a:lvl1pPr algn="l">
              <a:defRPr sz="700"/>
            </a:lvl1pPr>
          </a:lstStyle>
          <a:p>
            <a:pPr>
              <a:defRPr/>
            </a:pPr>
            <a:endParaRPr lang="en-US"/>
          </a:p>
        </p:txBody>
      </p:sp>
      <p:sp>
        <p:nvSpPr>
          <p:cNvPr id="3" name="Date Placeholder 2"/>
          <p:cNvSpPr>
            <a:spLocks noGrp="1"/>
          </p:cNvSpPr>
          <p:nvPr>
            <p:ph type="dt" sz="quarter" idx="1"/>
          </p:nvPr>
        </p:nvSpPr>
        <p:spPr>
          <a:xfrm>
            <a:off x="4008705" y="0"/>
            <a:ext cx="3066733" cy="469586"/>
          </a:xfrm>
          <a:prstGeom prst="rect">
            <a:avLst/>
          </a:prstGeom>
        </p:spPr>
        <p:txBody>
          <a:bodyPr vert="horz" lIns="53968" tIns="26984" rIns="53968" bIns="26984" rtlCol="0"/>
          <a:lstStyle>
            <a:lvl1pPr algn="r">
              <a:defRPr sz="700"/>
            </a:lvl1pPr>
          </a:lstStyle>
          <a:p>
            <a:pPr>
              <a:defRPr/>
            </a:pPr>
            <a:fld id="{B4EBFBC8-AC6C-490D-80B1-E787900E1A30}" type="datetimeFigureOut">
              <a:rPr lang="en-US"/>
              <a:pPr>
                <a:defRPr/>
              </a:pPr>
              <a:t>8/14/2012</a:t>
            </a:fld>
            <a:endParaRPr lang="en-US" dirty="0"/>
          </a:p>
        </p:txBody>
      </p:sp>
      <p:sp>
        <p:nvSpPr>
          <p:cNvPr id="4" name="Footer Placeholder 3"/>
          <p:cNvSpPr>
            <a:spLocks noGrp="1"/>
          </p:cNvSpPr>
          <p:nvPr>
            <p:ph type="ftr" sz="quarter" idx="2"/>
          </p:nvPr>
        </p:nvSpPr>
        <p:spPr>
          <a:xfrm>
            <a:off x="314536" y="8914112"/>
            <a:ext cx="3066733" cy="240402"/>
          </a:xfrm>
          <a:prstGeom prst="rect">
            <a:avLst/>
          </a:prstGeom>
        </p:spPr>
        <p:txBody>
          <a:bodyPr vert="horz" lIns="53968" tIns="26984" rIns="53968" bIns="26984" rtlCol="0" anchor="b"/>
          <a:lstStyle>
            <a:lvl1pPr algn="l">
              <a:defRPr sz="700"/>
            </a:lvl1pPr>
          </a:lstStyle>
          <a:p>
            <a:pPr>
              <a:defRPr/>
            </a:pPr>
            <a:r>
              <a:rPr lang="en-US" sz="1000" dirty="0"/>
              <a:t>Mapping the Future of the Adirondack Park</a:t>
            </a:r>
            <a:endParaRPr lang="en-US" dirty="0"/>
          </a:p>
        </p:txBody>
      </p:sp>
      <p:sp>
        <p:nvSpPr>
          <p:cNvPr id="5" name="Slide Number Placeholder 4"/>
          <p:cNvSpPr>
            <a:spLocks noGrp="1"/>
          </p:cNvSpPr>
          <p:nvPr>
            <p:ph type="sldNum" sz="quarter" idx="3"/>
          </p:nvPr>
        </p:nvSpPr>
        <p:spPr>
          <a:xfrm>
            <a:off x="3774440" y="8914112"/>
            <a:ext cx="3066733" cy="240402"/>
          </a:xfrm>
          <a:prstGeom prst="rect">
            <a:avLst/>
          </a:prstGeom>
        </p:spPr>
        <p:txBody>
          <a:bodyPr vert="horz" lIns="53968" tIns="26984" rIns="53968" bIns="26984" rtlCol="0" anchor="b"/>
          <a:lstStyle>
            <a:lvl1pPr algn="r">
              <a:defRPr sz="700"/>
            </a:lvl1pPr>
          </a:lstStyle>
          <a:p>
            <a:pPr>
              <a:defRPr/>
            </a:pPr>
            <a:r>
              <a:rPr lang="en-US" sz="1000" dirty="0" smtClean="0"/>
              <a:t>www.ADKfutures.org                        page </a:t>
            </a:r>
            <a:fld id="{BFCADF0A-1EE4-4188-BCD1-C28F4E6999F6}" type="slidenum">
              <a:rPr lang="en-US" sz="1000" smtClean="0"/>
              <a:pPr>
                <a:defRPr/>
              </a:pPr>
              <a:t>‹#›</a:t>
            </a:fld>
            <a:endParaRPr lang="en-US" sz="1000" dirty="0"/>
          </a:p>
        </p:txBody>
      </p:sp>
    </p:spTree>
    <p:extLst>
      <p:ext uri="{BB962C8B-B14F-4D97-AF65-F5344CB8AC3E}">
        <p14:creationId xmlns:p14="http://schemas.microsoft.com/office/powerpoint/2010/main" val="24914132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66733" cy="469586"/>
          </a:xfrm>
          <a:prstGeom prst="rect">
            <a:avLst/>
          </a:prstGeom>
          <a:noFill/>
          <a:ln w="9525">
            <a:noFill/>
            <a:miter lim="800000"/>
            <a:headEnd/>
            <a:tailEnd/>
          </a:ln>
          <a:effectLst/>
        </p:spPr>
        <p:txBody>
          <a:bodyPr vert="horz" wrap="square" lIns="94062" tIns="47031" rIns="94062" bIns="47031" numCol="1" anchor="t" anchorCtr="0" compatLnSpc="1">
            <a:prstTxWarp prst="textNoShape">
              <a:avLst/>
            </a:prstTxWarp>
          </a:bodyPr>
          <a:lstStyle>
            <a:lvl1pPr defTabSz="940698">
              <a:defRPr sz="1200"/>
            </a:lvl1pPr>
          </a:lstStyle>
          <a:p>
            <a:pPr>
              <a:defRPr/>
            </a:pPr>
            <a:endParaRPr lang="en-US"/>
          </a:p>
        </p:txBody>
      </p:sp>
      <p:sp>
        <p:nvSpPr>
          <p:cNvPr id="4099" name="Rectangle 3"/>
          <p:cNvSpPr>
            <a:spLocks noGrp="1" noChangeArrowheads="1"/>
          </p:cNvSpPr>
          <p:nvPr>
            <p:ph type="dt" idx="1"/>
          </p:nvPr>
        </p:nvSpPr>
        <p:spPr bwMode="auto">
          <a:xfrm>
            <a:off x="4008705" y="0"/>
            <a:ext cx="3066733" cy="469586"/>
          </a:xfrm>
          <a:prstGeom prst="rect">
            <a:avLst/>
          </a:prstGeom>
          <a:noFill/>
          <a:ln w="9525">
            <a:noFill/>
            <a:miter lim="800000"/>
            <a:headEnd/>
            <a:tailEnd/>
          </a:ln>
          <a:effectLst/>
        </p:spPr>
        <p:txBody>
          <a:bodyPr vert="horz" wrap="square" lIns="94062" tIns="47031" rIns="94062" bIns="47031" numCol="1" anchor="t" anchorCtr="0" compatLnSpc="1">
            <a:prstTxWarp prst="textNoShape">
              <a:avLst/>
            </a:prstTxWarp>
          </a:bodyPr>
          <a:lstStyle>
            <a:lvl1pPr algn="r" defTabSz="940698">
              <a:defRPr sz="1200"/>
            </a:lvl1pPr>
          </a:lstStyle>
          <a:p>
            <a:pPr>
              <a:defRPr/>
            </a:pPr>
            <a:endParaRPr lang="en-US"/>
          </a:p>
        </p:txBody>
      </p:sp>
      <p:sp>
        <p:nvSpPr>
          <p:cNvPr id="23556" name="Rectangle 4"/>
          <p:cNvSpPr>
            <a:spLocks noGrp="1" noRot="1" noChangeAspect="1" noChangeArrowheads="1" noTextEdit="1"/>
          </p:cNvSpPr>
          <p:nvPr>
            <p:ph type="sldImg" idx="2"/>
          </p:nvPr>
        </p:nvSpPr>
        <p:spPr bwMode="auto">
          <a:xfrm>
            <a:off x="1192213" y="703263"/>
            <a:ext cx="4692650" cy="35194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7708" y="4457056"/>
            <a:ext cx="5661660" cy="4224667"/>
          </a:xfrm>
          <a:prstGeom prst="rect">
            <a:avLst/>
          </a:prstGeom>
          <a:noFill/>
          <a:ln w="9525">
            <a:noFill/>
            <a:miter lim="800000"/>
            <a:headEnd/>
            <a:tailEnd/>
          </a:ln>
          <a:effectLst/>
        </p:spPr>
        <p:txBody>
          <a:bodyPr vert="horz" wrap="square" lIns="94062" tIns="47031" rIns="94062" bIns="470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914112"/>
            <a:ext cx="3066733" cy="469586"/>
          </a:xfrm>
          <a:prstGeom prst="rect">
            <a:avLst/>
          </a:prstGeom>
          <a:noFill/>
          <a:ln w="9525">
            <a:noFill/>
            <a:miter lim="800000"/>
            <a:headEnd/>
            <a:tailEnd/>
          </a:ln>
          <a:effectLst/>
        </p:spPr>
        <p:txBody>
          <a:bodyPr vert="horz" wrap="square" lIns="94062" tIns="47031" rIns="94062" bIns="47031" numCol="1" anchor="b" anchorCtr="0" compatLnSpc="1">
            <a:prstTxWarp prst="textNoShape">
              <a:avLst/>
            </a:prstTxWarp>
          </a:bodyPr>
          <a:lstStyle>
            <a:lvl1pPr defTabSz="940698">
              <a:defRPr sz="1200"/>
            </a:lvl1pPr>
          </a:lstStyle>
          <a:p>
            <a:pPr>
              <a:defRPr/>
            </a:pPr>
            <a:r>
              <a:rPr lang="en-US" smtClean="0"/>
              <a:t>Mapping the Future of the Adirondack Park   dave12942@gmail.com</a:t>
            </a:r>
            <a:endParaRPr lang="en-US"/>
          </a:p>
        </p:txBody>
      </p:sp>
      <p:sp>
        <p:nvSpPr>
          <p:cNvPr id="4103" name="Rectangle 7"/>
          <p:cNvSpPr>
            <a:spLocks noGrp="1" noChangeArrowheads="1"/>
          </p:cNvSpPr>
          <p:nvPr>
            <p:ph type="sldNum" sz="quarter" idx="5"/>
          </p:nvPr>
        </p:nvSpPr>
        <p:spPr bwMode="auto">
          <a:xfrm>
            <a:off x="4008705" y="8914112"/>
            <a:ext cx="3066733" cy="469586"/>
          </a:xfrm>
          <a:prstGeom prst="rect">
            <a:avLst/>
          </a:prstGeom>
          <a:noFill/>
          <a:ln w="9525">
            <a:noFill/>
            <a:miter lim="800000"/>
            <a:headEnd/>
            <a:tailEnd/>
          </a:ln>
          <a:effectLst/>
        </p:spPr>
        <p:txBody>
          <a:bodyPr vert="horz" wrap="square" lIns="94062" tIns="47031" rIns="94062" bIns="47031" numCol="1" anchor="b" anchorCtr="0" compatLnSpc="1">
            <a:prstTxWarp prst="textNoShape">
              <a:avLst/>
            </a:prstTxWarp>
          </a:bodyPr>
          <a:lstStyle>
            <a:lvl1pPr algn="r" defTabSz="940698">
              <a:defRPr sz="1200"/>
            </a:lvl1pPr>
          </a:lstStyle>
          <a:p>
            <a:pPr>
              <a:defRPr/>
            </a:pPr>
            <a:fld id="{F01C0FE1-E0F9-49B9-92C2-53CB3B38F21F}" type="slidenum">
              <a:rPr lang="en-US"/>
              <a:pPr>
                <a:defRPr/>
              </a:pPr>
              <a:t>‹#›</a:t>
            </a:fld>
            <a:endParaRPr lang="en-US" dirty="0"/>
          </a:p>
        </p:txBody>
      </p:sp>
    </p:spTree>
    <p:extLst>
      <p:ext uri="{BB962C8B-B14F-4D97-AF65-F5344CB8AC3E}">
        <p14:creationId xmlns:p14="http://schemas.microsoft.com/office/powerpoint/2010/main" val="701696762"/>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700" kern="1200">
        <a:solidFill>
          <a:schemeClr val="tx1"/>
        </a:solidFill>
        <a:latin typeface="Arial" charset="0"/>
        <a:ea typeface="+mn-ea"/>
        <a:cs typeface="+mn-cs"/>
      </a:defRPr>
    </a:lvl1pPr>
    <a:lvl2pPr marL="249238" algn="l" rtl="0" eaLnBrk="0" fontAlgn="base" hangingPunct="0">
      <a:spcBef>
        <a:spcPct val="30000"/>
      </a:spcBef>
      <a:spcAft>
        <a:spcPct val="0"/>
      </a:spcAft>
      <a:defRPr sz="700" kern="1200">
        <a:solidFill>
          <a:schemeClr val="tx1"/>
        </a:solidFill>
        <a:latin typeface="Arial" charset="0"/>
        <a:ea typeface="+mn-ea"/>
        <a:cs typeface="+mn-cs"/>
      </a:defRPr>
    </a:lvl2pPr>
    <a:lvl3pPr marL="498475" algn="l" rtl="0" eaLnBrk="0" fontAlgn="base" hangingPunct="0">
      <a:spcBef>
        <a:spcPct val="30000"/>
      </a:spcBef>
      <a:spcAft>
        <a:spcPct val="0"/>
      </a:spcAft>
      <a:defRPr sz="700" kern="1200">
        <a:solidFill>
          <a:schemeClr val="tx1"/>
        </a:solidFill>
        <a:latin typeface="Arial" charset="0"/>
        <a:ea typeface="+mn-ea"/>
        <a:cs typeface="+mn-cs"/>
      </a:defRPr>
    </a:lvl3pPr>
    <a:lvl4pPr marL="749300" algn="l" rtl="0" eaLnBrk="0" fontAlgn="base" hangingPunct="0">
      <a:spcBef>
        <a:spcPct val="30000"/>
      </a:spcBef>
      <a:spcAft>
        <a:spcPct val="0"/>
      </a:spcAft>
      <a:defRPr sz="700" kern="1200">
        <a:solidFill>
          <a:schemeClr val="tx1"/>
        </a:solidFill>
        <a:latin typeface="Arial" charset="0"/>
        <a:ea typeface="+mn-ea"/>
        <a:cs typeface="+mn-cs"/>
      </a:defRPr>
    </a:lvl4pPr>
    <a:lvl5pPr marL="998538" algn="l" rtl="0" eaLnBrk="0" fontAlgn="base" hangingPunct="0">
      <a:spcBef>
        <a:spcPct val="30000"/>
      </a:spcBef>
      <a:spcAft>
        <a:spcPct val="0"/>
      </a:spcAft>
      <a:defRPr sz="700" kern="1200">
        <a:solidFill>
          <a:schemeClr val="tx1"/>
        </a:solidFill>
        <a:latin typeface="Arial" charset="0"/>
        <a:ea typeface="+mn-ea"/>
        <a:cs typeface="+mn-cs"/>
      </a:defRPr>
    </a:lvl5pPr>
    <a:lvl6pPr marL="1249985" algn="l" defTabSz="499994" rtl="0" eaLnBrk="1" latinLnBrk="0" hangingPunct="1">
      <a:defRPr sz="700" kern="1200">
        <a:solidFill>
          <a:schemeClr val="tx1"/>
        </a:solidFill>
        <a:latin typeface="+mn-lt"/>
        <a:ea typeface="+mn-ea"/>
        <a:cs typeface="+mn-cs"/>
      </a:defRPr>
    </a:lvl6pPr>
    <a:lvl7pPr marL="1499982" algn="l" defTabSz="499994" rtl="0" eaLnBrk="1" latinLnBrk="0" hangingPunct="1">
      <a:defRPr sz="700" kern="1200">
        <a:solidFill>
          <a:schemeClr val="tx1"/>
        </a:solidFill>
        <a:latin typeface="+mn-lt"/>
        <a:ea typeface="+mn-ea"/>
        <a:cs typeface="+mn-cs"/>
      </a:defRPr>
    </a:lvl7pPr>
    <a:lvl8pPr marL="1749979" algn="l" defTabSz="499994" rtl="0" eaLnBrk="1" latinLnBrk="0" hangingPunct="1">
      <a:defRPr sz="700" kern="1200">
        <a:solidFill>
          <a:schemeClr val="tx1"/>
        </a:solidFill>
        <a:latin typeface="+mn-lt"/>
        <a:ea typeface="+mn-ea"/>
        <a:cs typeface="+mn-cs"/>
      </a:defRPr>
    </a:lvl8pPr>
    <a:lvl9pPr marL="1999976" algn="l" defTabSz="499994" rtl="0" eaLnBrk="1" latinLnBrk="0" hangingPunct="1">
      <a:defRPr sz="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39862"/>
            <a:fld id="{AD34812A-5864-4FB1-863F-2F4F1C9293E4}" type="slidenum">
              <a:rPr lang="en-US" smtClean="0"/>
              <a:pPr defTabSz="939862"/>
              <a:t>1</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smtClean="0"/>
          </a:p>
        </p:txBody>
      </p:sp>
      <p:sp>
        <p:nvSpPr>
          <p:cNvPr id="2" name="Footer Placeholder 1"/>
          <p:cNvSpPr>
            <a:spLocks noGrp="1"/>
          </p:cNvSpPr>
          <p:nvPr>
            <p:ph type="ftr" sz="quarter" idx="10"/>
          </p:nvPr>
        </p:nvSpPr>
        <p:spPr/>
        <p:txBody>
          <a:bodyPr/>
          <a:lstStyle/>
          <a:p>
            <a:pPr>
              <a:defRPr/>
            </a:pPr>
            <a:r>
              <a:rPr lang="en-US" smtClean="0"/>
              <a:t>Mapping the Future of the Adirondack Park   dave12942@gmail.com</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C10E59-69E6-4F2A-9719-E5C1CD700FA8}" type="slidenum">
              <a:rPr lang="en-US" smtClean="0"/>
              <a:t>27</a:t>
            </a:fld>
            <a:endParaRPr lang="en-US"/>
          </a:p>
        </p:txBody>
      </p:sp>
    </p:spTree>
    <p:extLst>
      <p:ext uri="{BB962C8B-B14F-4D97-AF65-F5344CB8AC3E}">
        <p14:creationId xmlns:p14="http://schemas.microsoft.com/office/powerpoint/2010/main" val="3635032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r>
              <a:rPr lang="en-US" smtClean="0"/>
              <a:t>August 16, 2012</a:t>
            </a:r>
            <a:endParaRPr lang="en-US"/>
          </a:p>
        </p:txBody>
      </p:sp>
      <p:sp>
        <p:nvSpPr>
          <p:cNvPr id="5" name="Footer Placeholder 4"/>
          <p:cNvSpPr>
            <a:spLocks noGrp="1"/>
          </p:cNvSpPr>
          <p:nvPr>
            <p:ph type="ftr" sz="quarter" idx="11"/>
          </p:nvPr>
        </p:nvSpPr>
        <p:spPr/>
        <p:txBody>
          <a:bodyPr/>
          <a:lstStyle/>
          <a:p>
            <a:pPr>
              <a:defRPr/>
            </a:pPr>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20B5C5A3-0D99-4272-81E4-15119D759BBA}" type="slidenum">
              <a:rPr lang="en-US" smtClean="0"/>
              <a:pPr>
                <a:defRPr/>
              </a:pPr>
              <a:t>‹#›</a:t>
            </a:fld>
            <a:endParaRPr lang="en-US" dirty="0"/>
          </a:p>
        </p:txBody>
      </p:sp>
    </p:spTree>
    <p:extLst>
      <p:ext uri="{BB962C8B-B14F-4D97-AF65-F5344CB8AC3E}">
        <p14:creationId xmlns:p14="http://schemas.microsoft.com/office/powerpoint/2010/main" val="1237409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August 16,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a:t>
            </a:fld>
            <a:endParaRPr lang="en-US" dirty="0"/>
          </a:p>
        </p:txBody>
      </p:sp>
    </p:spTree>
    <p:extLst>
      <p:ext uri="{BB962C8B-B14F-4D97-AF65-F5344CB8AC3E}">
        <p14:creationId xmlns:p14="http://schemas.microsoft.com/office/powerpoint/2010/main" val="1929915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r>
              <a:rPr lang="en-US" smtClean="0"/>
              <a:t>August 16, 2012</a:t>
            </a:r>
            <a:endParaRPr lang="en-US"/>
          </a:p>
        </p:txBody>
      </p:sp>
      <p:sp>
        <p:nvSpPr>
          <p:cNvPr id="5" name="Footer Placeholder 4"/>
          <p:cNvSpPr>
            <a:spLocks noGrp="1"/>
          </p:cNvSpPr>
          <p:nvPr>
            <p:ph type="ftr" sz="quarter" idx="11"/>
          </p:nvPr>
        </p:nvSpPr>
        <p:spPr/>
        <p:txBody>
          <a:bodyPr/>
          <a:lstStyle/>
          <a:p>
            <a:pPr>
              <a:defRPr/>
            </a:pPr>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DC3301ED-3B29-4093-B954-14453278F4D1}" type="slidenum">
              <a:rPr lang="en-US" smtClean="0"/>
              <a:pPr>
                <a:defRPr/>
              </a:pPr>
              <a:t>‹#›</a:t>
            </a:fld>
            <a:endParaRPr lang="en-US" dirty="0"/>
          </a:p>
        </p:txBody>
      </p:sp>
    </p:spTree>
    <p:extLst>
      <p:ext uri="{BB962C8B-B14F-4D97-AF65-F5344CB8AC3E}">
        <p14:creationId xmlns:p14="http://schemas.microsoft.com/office/powerpoint/2010/main" val="2814046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r>
              <a:rPr lang="en-US" smtClean="0"/>
              <a:t>August 16, 2012</a:t>
            </a:r>
            <a:endParaRPr lang="en-US"/>
          </a:p>
        </p:txBody>
      </p:sp>
      <p:sp>
        <p:nvSpPr>
          <p:cNvPr id="6" name="Footer Placeholder 5"/>
          <p:cNvSpPr>
            <a:spLocks noGrp="1"/>
          </p:cNvSpPr>
          <p:nvPr>
            <p:ph type="ftr" sz="quarter" idx="11"/>
          </p:nvPr>
        </p:nvSpPr>
        <p:spPr/>
        <p:txBody>
          <a:bodyPr/>
          <a:lstStyle/>
          <a:p>
            <a:pPr>
              <a:defRPr/>
            </a:pPr>
            <a:r>
              <a:rPr lang="en-US" smtClean="0"/>
              <a:t>www.ADKfutures.org</a:t>
            </a:r>
            <a:endParaRPr lang="en-US"/>
          </a:p>
        </p:txBody>
      </p:sp>
      <p:sp>
        <p:nvSpPr>
          <p:cNvPr id="7" name="Slide Number Placeholder 6"/>
          <p:cNvSpPr>
            <a:spLocks noGrp="1"/>
          </p:cNvSpPr>
          <p:nvPr>
            <p:ph type="sldNum" sz="quarter" idx="12"/>
          </p:nvPr>
        </p:nvSpPr>
        <p:spPr/>
        <p:txBody>
          <a:bodyPr/>
          <a:lstStyle/>
          <a:p>
            <a:pPr>
              <a:defRPr/>
            </a:pPr>
            <a:fld id="{54BE1E82-65F8-41C5-A78A-BF364CD69A94}" type="slidenum">
              <a:rPr lang="en-US" smtClean="0"/>
              <a:pPr>
                <a:defRPr/>
              </a:pPr>
              <a:t>‹#›</a:t>
            </a:fld>
            <a:endParaRPr lang="en-US" dirty="0"/>
          </a:p>
        </p:txBody>
      </p:sp>
    </p:spTree>
    <p:extLst>
      <p:ext uri="{BB962C8B-B14F-4D97-AF65-F5344CB8AC3E}">
        <p14:creationId xmlns:p14="http://schemas.microsoft.com/office/powerpoint/2010/main" val="2633541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r>
              <a:rPr lang="en-US" smtClean="0"/>
              <a:t>August 16, 2012</a:t>
            </a:r>
            <a:endParaRPr lang="en-US"/>
          </a:p>
        </p:txBody>
      </p:sp>
      <p:sp>
        <p:nvSpPr>
          <p:cNvPr id="8" name="Footer Placeholder 7"/>
          <p:cNvSpPr>
            <a:spLocks noGrp="1"/>
          </p:cNvSpPr>
          <p:nvPr>
            <p:ph type="ftr" sz="quarter" idx="11"/>
          </p:nvPr>
        </p:nvSpPr>
        <p:spPr/>
        <p:txBody>
          <a:bodyPr/>
          <a:lstStyle/>
          <a:p>
            <a:pPr>
              <a:defRPr/>
            </a:pPr>
            <a:r>
              <a:rPr lang="en-US" smtClean="0"/>
              <a:t>www.ADKfutures.org</a:t>
            </a:r>
            <a:endParaRPr lang="en-US"/>
          </a:p>
        </p:txBody>
      </p:sp>
      <p:sp>
        <p:nvSpPr>
          <p:cNvPr id="9" name="Slide Number Placeholder 8"/>
          <p:cNvSpPr>
            <a:spLocks noGrp="1"/>
          </p:cNvSpPr>
          <p:nvPr>
            <p:ph type="sldNum" sz="quarter" idx="12"/>
          </p:nvPr>
        </p:nvSpPr>
        <p:spPr/>
        <p:txBody>
          <a:bodyPr/>
          <a:lstStyle/>
          <a:p>
            <a:pPr>
              <a:defRPr/>
            </a:pPr>
            <a:fld id="{8269486D-AD0C-4949-BFC9-19CE7D1861CC}" type="slidenum">
              <a:rPr lang="en-US" smtClean="0"/>
              <a:pPr>
                <a:defRPr/>
              </a:pPr>
              <a:t>‹#›</a:t>
            </a:fld>
            <a:endParaRPr lang="en-US" dirty="0"/>
          </a:p>
        </p:txBody>
      </p:sp>
    </p:spTree>
    <p:extLst>
      <p:ext uri="{BB962C8B-B14F-4D97-AF65-F5344CB8AC3E}">
        <p14:creationId xmlns:p14="http://schemas.microsoft.com/office/powerpoint/2010/main" val="620161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r>
              <a:rPr lang="en-US" smtClean="0"/>
              <a:t>August 16, 2012</a:t>
            </a:r>
            <a:endParaRPr lang="en-US"/>
          </a:p>
        </p:txBody>
      </p:sp>
      <p:sp>
        <p:nvSpPr>
          <p:cNvPr id="4" name="Footer Placeholder 3"/>
          <p:cNvSpPr>
            <a:spLocks noGrp="1"/>
          </p:cNvSpPr>
          <p:nvPr>
            <p:ph type="ftr" sz="quarter" idx="11"/>
          </p:nvPr>
        </p:nvSpPr>
        <p:spPr/>
        <p:txBody>
          <a:bodyPr/>
          <a:lstStyle/>
          <a:p>
            <a:pPr>
              <a:defRPr/>
            </a:pPr>
            <a:r>
              <a:rPr lang="en-US" smtClean="0"/>
              <a:t>www.ADKfutures.org</a:t>
            </a:r>
            <a:endParaRPr lang="en-US"/>
          </a:p>
        </p:txBody>
      </p:sp>
      <p:sp>
        <p:nvSpPr>
          <p:cNvPr id="5" name="Slide Number Placeholder 4"/>
          <p:cNvSpPr>
            <a:spLocks noGrp="1"/>
          </p:cNvSpPr>
          <p:nvPr>
            <p:ph type="sldNum" sz="quarter" idx="12"/>
          </p:nvPr>
        </p:nvSpPr>
        <p:spPr/>
        <p:txBody>
          <a:bodyPr/>
          <a:lstStyle/>
          <a:p>
            <a:pPr>
              <a:defRPr/>
            </a:pPr>
            <a:fld id="{74B179DF-86B1-40B6-A30C-C763ADE88CE9}" type="slidenum">
              <a:rPr lang="en-US" smtClean="0"/>
              <a:pPr>
                <a:defRPr/>
              </a:pPr>
              <a:t>‹#›</a:t>
            </a:fld>
            <a:endParaRPr lang="en-US" dirty="0"/>
          </a:p>
        </p:txBody>
      </p:sp>
    </p:spTree>
    <p:extLst>
      <p:ext uri="{BB962C8B-B14F-4D97-AF65-F5344CB8AC3E}">
        <p14:creationId xmlns:p14="http://schemas.microsoft.com/office/powerpoint/2010/main" val="371947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August 16, 2012</a:t>
            </a:r>
            <a:endParaRPr lang="en-US"/>
          </a:p>
        </p:txBody>
      </p:sp>
      <p:sp>
        <p:nvSpPr>
          <p:cNvPr id="3" name="Footer Placeholder 2"/>
          <p:cNvSpPr>
            <a:spLocks noGrp="1"/>
          </p:cNvSpPr>
          <p:nvPr>
            <p:ph type="ftr" sz="quarter" idx="11"/>
          </p:nvPr>
        </p:nvSpPr>
        <p:spPr/>
        <p:txBody>
          <a:bodyPr/>
          <a:lstStyle/>
          <a:p>
            <a:pPr>
              <a:defRPr/>
            </a:pPr>
            <a:r>
              <a:rPr lang="en-US" smtClean="0"/>
              <a:t>www.ADKfutures.org</a:t>
            </a:r>
            <a:endParaRPr lang="en-US"/>
          </a:p>
        </p:txBody>
      </p:sp>
      <p:sp>
        <p:nvSpPr>
          <p:cNvPr id="4" name="Slide Number Placeholder 3"/>
          <p:cNvSpPr>
            <a:spLocks noGrp="1"/>
          </p:cNvSpPr>
          <p:nvPr>
            <p:ph type="sldNum" sz="quarter" idx="12"/>
          </p:nvPr>
        </p:nvSpPr>
        <p:spPr/>
        <p:txBody>
          <a:bodyPr/>
          <a:lstStyle/>
          <a:p>
            <a:pPr>
              <a:defRPr/>
            </a:pPr>
            <a:fld id="{EC0F5D6C-CB7C-4C08-853D-D45B40C9FE10}" type="slidenum">
              <a:rPr lang="en-US" smtClean="0"/>
              <a:pPr>
                <a:defRPr/>
              </a:pPr>
              <a:t>‹#›</a:t>
            </a:fld>
            <a:endParaRPr lang="en-US" dirty="0"/>
          </a:p>
        </p:txBody>
      </p:sp>
    </p:spTree>
    <p:extLst>
      <p:ext uri="{BB962C8B-B14F-4D97-AF65-F5344CB8AC3E}">
        <p14:creationId xmlns:p14="http://schemas.microsoft.com/office/powerpoint/2010/main" val="4081616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en-US" smtClean="0"/>
              <a:t>August 16, 2012</a:t>
            </a:r>
            <a:endParaRPr lang="en-US"/>
          </a:p>
        </p:txBody>
      </p:sp>
      <p:sp>
        <p:nvSpPr>
          <p:cNvPr id="6" name="Footer Placeholder 5"/>
          <p:cNvSpPr>
            <a:spLocks noGrp="1"/>
          </p:cNvSpPr>
          <p:nvPr>
            <p:ph type="ftr" sz="quarter" idx="11"/>
          </p:nvPr>
        </p:nvSpPr>
        <p:spPr/>
        <p:txBody>
          <a:bodyPr/>
          <a:lstStyle/>
          <a:p>
            <a:pPr>
              <a:defRPr/>
            </a:pPr>
            <a:r>
              <a:rPr lang="en-US" smtClean="0"/>
              <a:t>www.ADKfutures.org</a:t>
            </a:r>
            <a:endParaRPr lang="en-US"/>
          </a:p>
        </p:txBody>
      </p:sp>
      <p:sp>
        <p:nvSpPr>
          <p:cNvPr id="7" name="Slide Number Placeholder 6"/>
          <p:cNvSpPr>
            <a:spLocks noGrp="1"/>
          </p:cNvSpPr>
          <p:nvPr>
            <p:ph type="sldNum" sz="quarter" idx="12"/>
          </p:nvPr>
        </p:nvSpPr>
        <p:spPr/>
        <p:txBody>
          <a:bodyPr/>
          <a:lstStyle/>
          <a:p>
            <a:pPr>
              <a:defRPr/>
            </a:pPr>
            <a:fld id="{258EFAE4-29DD-4FA7-B26F-F9D403896BC8}" type="slidenum">
              <a:rPr lang="en-US" smtClean="0"/>
              <a:pPr>
                <a:defRPr/>
              </a:pPr>
              <a:t>‹#›</a:t>
            </a:fld>
            <a:endParaRPr lang="en-US" dirty="0"/>
          </a:p>
        </p:txBody>
      </p:sp>
    </p:spTree>
    <p:extLst>
      <p:ext uri="{BB962C8B-B14F-4D97-AF65-F5344CB8AC3E}">
        <p14:creationId xmlns:p14="http://schemas.microsoft.com/office/powerpoint/2010/main" val="3099588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en-US" smtClean="0"/>
              <a:t>August 16, 2012</a:t>
            </a:r>
            <a:endParaRPr lang="en-US"/>
          </a:p>
        </p:txBody>
      </p:sp>
      <p:sp>
        <p:nvSpPr>
          <p:cNvPr id="6" name="Footer Placeholder 5"/>
          <p:cNvSpPr>
            <a:spLocks noGrp="1"/>
          </p:cNvSpPr>
          <p:nvPr>
            <p:ph type="ftr" sz="quarter" idx="11"/>
          </p:nvPr>
        </p:nvSpPr>
        <p:spPr/>
        <p:txBody>
          <a:bodyPr/>
          <a:lstStyle/>
          <a:p>
            <a:pPr>
              <a:defRPr/>
            </a:pPr>
            <a:r>
              <a:rPr lang="en-US" smtClean="0"/>
              <a:t>www.ADKfutures.org</a:t>
            </a:r>
            <a:endParaRPr lang="en-US"/>
          </a:p>
        </p:txBody>
      </p:sp>
      <p:sp>
        <p:nvSpPr>
          <p:cNvPr id="7" name="Slide Number Placeholder 6"/>
          <p:cNvSpPr>
            <a:spLocks noGrp="1"/>
          </p:cNvSpPr>
          <p:nvPr>
            <p:ph type="sldNum" sz="quarter" idx="12"/>
          </p:nvPr>
        </p:nvSpPr>
        <p:spPr/>
        <p:txBody>
          <a:bodyPr/>
          <a:lstStyle/>
          <a:p>
            <a:pPr>
              <a:defRPr/>
            </a:pPr>
            <a:fld id="{683FAB04-80E0-4EC2-ABA4-272FB6FECC0A}" type="slidenum">
              <a:rPr lang="en-US" smtClean="0"/>
              <a:pPr>
                <a:defRPr/>
              </a:pPr>
              <a:t>‹#›</a:t>
            </a:fld>
            <a:endParaRPr lang="en-US" dirty="0"/>
          </a:p>
        </p:txBody>
      </p:sp>
    </p:spTree>
    <p:extLst>
      <p:ext uri="{BB962C8B-B14F-4D97-AF65-F5344CB8AC3E}">
        <p14:creationId xmlns:p14="http://schemas.microsoft.com/office/powerpoint/2010/main" val="1662802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r>
              <a:rPr lang="en-US" smtClean="0"/>
              <a:t>August 16, 2012</a:t>
            </a:r>
            <a:endParaRPr lang="en-US"/>
          </a:p>
        </p:txBody>
      </p:sp>
      <p:sp>
        <p:nvSpPr>
          <p:cNvPr id="5" name="Footer Placeholder 4"/>
          <p:cNvSpPr>
            <a:spLocks noGrp="1"/>
          </p:cNvSpPr>
          <p:nvPr>
            <p:ph type="ftr" sz="quarter" idx="11"/>
          </p:nvPr>
        </p:nvSpPr>
        <p:spPr/>
        <p:txBody>
          <a:bodyPr/>
          <a:lstStyle/>
          <a:p>
            <a:pPr>
              <a:defRPr/>
            </a:pPr>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E6D4C910-B061-4222-8759-9F7504EE54BB}" type="slidenum">
              <a:rPr lang="en-US" smtClean="0"/>
              <a:pPr>
                <a:defRPr/>
              </a:pPr>
              <a:t>‹#›</a:t>
            </a:fld>
            <a:endParaRPr lang="en-US" dirty="0"/>
          </a:p>
        </p:txBody>
      </p:sp>
    </p:spTree>
    <p:extLst>
      <p:ext uri="{BB962C8B-B14F-4D97-AF65-F5344CB8AC3E}">
        <p14:creationId xmlns:p14="http://schemas.microsoft.com/office/powerpoint/2010/main" val="3848096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r>
              <a:rPr lang="en-US" smtClean="0"/>
              <a:t>August 16, 2012</a:t>
            </a:r>
            <a:endParaRPr lang="en-US"/>
          </a:p>
        </p:txBody>
      </p:sp>
      <p:sp>
        <p:nvSpPr>
          <p:cNvPr id="5" name="Footer Placeholder 4"/>
          <p:cNvSpPr>
            <a:spLocks noGrp="1"/>
          </p:cNvSpPr>
          <p:nvPr>
            <p:ph type="ftr" sz="quarter" idx="11"/>
          </p:nvPr>
        </p:nvSpPr>
        <p:spPr/>
        <p:txBody>
          <a:bodyPr/>
          <a:lstStyle/>
          <a:p>
            <a:pPr>
              <a:defRPr/>
            </a:pPr>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076907B9-C523-4945-B3CF-1AC2BC5CB654}" type="slidenum">
              <a:rPr lang="en-US" smtClean="0"/>
              <a:pPr>
                <a:defRPr/>
              </a:pPr>
              <a:t>‹#›</a:t>
            </a:fld>
            <a:endParaRPr lang="en-US" dirty="0"/>
          </a:p>
        </p:txBody>
      </p:sp>
    </p:spTree>
    <p:extLst>
      <p:ext uri="{BB962C8B-B14F-4D97-AF65-F5344CB8AC3E}">
        <p14:creationId xmlns:p14="http://schemas.microsoft.com/office/powerpoint/2010/main" val="372211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r>
              <a:rPr lang="en-US" smtClean="0">
                <a:solidFill>
                  <a:prstClr val="black">
                    <a:tint val="75000"/>
                  </a:prstClr>
                </a:solidFill>
              </a:rPr>
              <a:t>August 16, 2012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black">
                    <a:tint val="75000"/>
                  </a:prstClr>
                </a:solidFill>
              </a:rPr>
              <a:t>www.ADKfutures.org</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0B5C5A3-0D99-4272-81E4-15119D759BB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12923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August 16, 2012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www.ADKfutures.org</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88213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r>
              <a:rPr lang="en-US" smtClean="0">
                <a:solidFill>
                  <a:prstClr val="black">
                    <a:tint val="75000"/>
                  </a:prstClr>
                </a:solidFill>
              </a:rPr>
              <a:t>August 16, 2012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black">
                    <a:tint val="75000"/>
                  </a:prstClr>
                </a:solidFill>
              </a:rPr>
              <a:t>www.ADKfutures.org</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C3301ED-3B29-4093-B954-14453278F4D1}"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29567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r>
              <a:rPr lang="en-US" smtClean="0">
                <a:solidFill>
                  <a:prstClr val="black">
                    <a:tint val="75000"/>
                  </a:prstClr>
                </a:solidFill>
              </a:rPr>
              <a:t>August 16, 2012</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r>
              <a:rPr lang="en-US" smtClean="0">
                <a:solidFill>
                  <a:prstClr val="black">
                    <a:tint val="75000"/>
                  </a:prstClr>
                </a:solidFill>
              </a:rPr>
              <a:t>www.ADKfutures.org</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4BE1E82-65F8-41C5-A78A-BF364CD69A94}"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10910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r>
              <a:rPr lang="en-US" smtClean="0">
                <a:solidFill>
                  <a:prstClr val="black">
                    <a:tint val="75000"/>
                  </a:prstClr>
                </a:solidFill>
              </a:rPr>
              <a:t>August 16, 2012</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r>
              <a:rPr lang="en-US" smtClean="0">
                <a:solidFill>
                  <a:prstClr val="black">
                    <a:tint val="75000"/>
                  </a:prstClr>
                </a:solidFill>
              </a:rPr>
              <a:t>www.ADKfutures.org</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8269486D-AD0C-4949-BFC9-19CE7D1861CC}"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91041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2971800" y="6356350"/>
            <a:ext cx="3200400" cy="365125"/>
          </a:xfrm>
        </p:spPr>
        <p:txBody>
          <a:bodyPr/>
          <a:lstStyle/>
          <a:p>
            <a:pPr>
              <a:defRPr/>
            </a:pPr>
            <a:r>
              <a:rPr lang="en-US" smtClean="0">
                <a:solidFill>
                  <a:prstClr val="black">
                    <a:tint val="75000"/>
                  </a:prstClr>
                </a:solidFill>
              </a:rPr>
              <a:t>www.ADKfutures.org</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74B179DF-86B1-40B6-A30C-C763ADE88CE9}"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36111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solidFill>
                  <a:prstClr val="black">
                    <a:tint val="75000"/>
                  </a:prstClr>
                </a:solidFill>
              </a:rPr>
              <a:t>August 16, 2012</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r>
              <a:rPr lang="en-US" smtClean="0">
                <a:solidFill>
                  <a:prstClr val="black">
                    <a:tint val="75000"/>
                  </a:prstClr>
                </a:solidFill>
              </a:rPr>
              <a:t>www.ADKfutures.org</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EC0F5D6C-CB7C-4C08-853D-D45B40C9FE10}"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44636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en-US" smtClean="0">
                <a:solidFill>
                  <a:prstClr val="black">
                    <a:tint val="75000"/>
                  </a:prstClr>
                </a:solidFill>
              </a:rPr>
              <a:t>August 16, 2012</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r>
              <a:rPr lang="en-US" smtClean="0">
                <a:solidFill>
                  <a:prstClr val="black">
                    <a:tint val="75000"/>
                  </a:prstClr>
                </a:solidFill>
              </a:rPr>
              <a:t>www.ADKfutures.org</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258EFAE4-29DD-4FA7-B26F-F9D403896BC8}"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418601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en-US" smtClean="0">
                <a:solidFill>
                  <a:prstClr val="black">
                    <a:tint val="75000"/>
                  </a:prstClr>
                </a:solidFill>
              </a:rPr>
              <a:t>August 16, 2012</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r>
              <a:rPr lang="en-US" smtClean="0">
                <a:solidFill>
                  <a:prstClr val="black">
                    <a:tint val="75000"/>
                  </a:prstClr>
                </a:solidFill>
              </a:rPr>
              <a:t>www.ADKfutures.org</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83FAB04-80E0-4EC2-ABA4-272FB6FECC0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33544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r>
              <a:rPr lang="en-US" smtClean="0">
                <a:solidFill>
                  <a:prstClr val="black">
                    <a:tint val="75000"/>
                  </a:prstClr>
                </a:solidFill>
              </a:rPr>
              <a:t>August 16, 2012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black">
                    <a:tint val="75000"/>
                  </a:prstClr>
                </a:solidFill>
              </a:rPr>
              <a:t>www.ADKfutures.org</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E6D4C910-B061-4222-8759-9F7504EE54B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148868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r>
              <a:rPr lang="en-US" smtClean="0">
                <a:solidFill>
                  <a:prstClr val="black">
                    <a:tint val="75000"/>
                  </a:prstClr>
                </a:solidFill>
              </a:rPr>
              <a:t>August 16, 2012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black">
                    <a:tint val="75000"/>
                  </a:prstClr>
                </a:solidFill>
              </a:rPr>
              <a:t>www.ADKfutures.org</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076907B9-C523-4945-B3CF-1AC2BC5CB654}"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42055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smtClean="0"/>
              <a:t>August 16, 2012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smtClean="0"/>
              <a:t>www.ADKfutures.org</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29CCDA-FFDC-472C-9470-973232A6E3EC}" type="slidenum">
              <a:rPr lang="en-US" smtClean="0"/>
              <a:pPr>
                <a:defRPr/>
              </a:pPr>
              <a:t>‹#›</a:t>
            </a:fld>
            <a:endParaRPr lang="en-US" dirty="0"/>
          </a:p>
        </p:txBody>
      </p:sp>
    </p:spTree>
    <p:extLst>
      <p:ext uri="{BB962C8B-B14F-4D97-AF65-F5344CB8AC3E}">
        <p14:creationId xmlns:p14="http://schemas.microsoft.com/office/powerpoint/2010/main" val="360137855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smtClean="0">
                <a:solidFill>
                  <a:prstClr val="black">
                    <a:tint val="75000"/>
                  </a:prstClr>
                </a:solidFill>
              </a:rPr>
              <a:t>August 16, 2012</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smtClean="0">
                <a:solidFill>
                  <a:prstClr val="black">
                    <a:tint val="75000"/>
                  </a:prstClr>
                </a:solidFill>
              </a:rPr>
              <a:t>www.ADKfutures.org</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29CCDA-FFDC-472C-9470-973232A6E3EC}"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1961210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mailto:dave12942@gmail.com" TargetMode="External"/><Relationship Id="rId2" Type="http://schemas.openxmlformats.org/officeDocument/2006/relationships/hyperlink" Target="http://www.adkfutures.org/" TargetMode="External"/><Relationship Id="rId1" Type="http://schemas.openxmlformats.org/officeDocument/2006/relationships/slideLayout" Target="../slideLayouts/slideLayout2.xml"/><Relationship Id="rId4" Type="http://schemas.openxmlformats.org/officeDocument/2006/relationships/hyperlink" Target="mailto:jim12942@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685800" y="1219200"/>
            <a:ext cx="7772400" cy="1471612"/>
          </a:xfrm>
        </p:spPr>
        <p:txBody>
          <a:bodyPr/>
          <a:lstStyle/>
          <a:p>
            <a:pPr eaLnBrk="1" hangingPunct="1"/>
            <a:r>
              <a:rPr lang="en-US" dirty="0" smtClean="0"/>
              <a:t>Mapping the Future of the Adirondack Park</a:t>
            </a:r>
          </a:p>
        </p:txBody>
      </p:sp>
      <p:sp>
        <p:nvSpPr>
          <p:cNvPr id="3075" name="Rectangle 5"/>
          <p:cNvSpPr>
            <a:spLocks noGrp="1" noChangeArrowheads="1"/>
          </p:cNvSpPr>
          <p:nvPr>
            <p:ph type="subTitle" idx="1"/>
          </p:nvPr>
        </p:nvSpPr>
        <p:spPr>
          <a:xfrm>
            <a:off x="1371600" y="2900362"/>
            <a:ext cx="6400800" cy="1312863"/>
          </a:xfrm>
        </p:spPr>
        <p:txBody>
          <a:bodyPr>
            <a:normAutofit/>
          </a:bodyPr>
          <a:lstStyle/>
          <a:p>
            <a:pPr eaLnBrk="1" hangingPunct="1"/>
            <a:r>
              <a:rPr lang="en-US" sz="3000" dirty="0" smtClean="0">
                <a:solidFill>
                  <a:srgbClr val="00B050"/>
                </a:solidFill>
              </a:rPr>
              <a:t>Discussion with the APA</a:t>
            </a:r>
          </a:p>
          <a:p>
            <a:pPr eaLnBrk="1" hangingPunct="1"/>
            <a:r>
              <a:rPr lang="en-US" sz="3000" dirty="0" smtClean="0">
                <a:solidFill>
                  <a:srgbClr val="00B050"/>
                </a:solidFill>
              </a:rPr>
              <a:t>August 16, 2012</a:t>
            </a:r>
          </a:p>
          <a:p>
            <a:pPr eaLnBrk="1" hangingPunct="1"/>
            <a:endParaRPr lang="en-US" sz="3000" dirty="0" smtClean="0"/>
          </a:p>
        </p:txBody>
      </p:sp>
      <p:sp>
        <p:nvSpPr>
          <p:cNvPr id="3076" name="Rectangle 6"/>
          <p:cNvSpPr>
            <a:spLocks noChangeArrowheads="1"/>
          </p:cNvSpPr>
          <p:nvPr/>
        </p:nvSpPr>
        <p:spPr bwMode="auto">
          <a:xfrm>
            <a:off x="585788" y="4369593"/>
            <a:ext cx="7937500" cy="1023937"/>
          </a:xfrm>
          <a:prstGeom prst="rect">
            <a:avLst/>
          </a:prstGeom>
          <a:noFill/>
          <a:ln w="9525">
            <a:noFill/>
            <a:miter lim="800000"/>
            <a:headEnd/>
            <a:tailEnd/>
          </a:ln>
        </p:spPr>
        <p:txBody>
          <a:bodyPr lIns="91424" tIns="45712" rIns="91424" bIns="45712"/>
          <a:lstStyle/>
          <a:p>
            <a:pPr algn="ctr" defTabSz="912813">
              <a:spcBef>
                <a:spcPct val="20000"/>
              </a:spcBef>
            </a:pPr>
            <a:r>
              <a:rPr lang="en-US" sz="2400" dirty="0" smtClean="0">
                <a:latin typeface="Comic Sans MS" pitchFamily="66" charset="0"/>
              </a:rPr>
              <a:t>Jim Herman and Dave Mason</a:t>
            </a:r>
            <a:endParaRPr lang="en-US" sz="2400" dirty="0">
              <a:solidFill>
                <a:srgbClr val="009900"/>
              </a:solidFill>
              <a:latin typeface="Comic Sans MS" pitchFamily="66" charset="0"/>
            </a:endParaRPr>
          </a:p>
          <a:p>
            <a:pPr algn="ctr" defTabSz="912813">
              <a:spcBef>
                <a:spcPct val="20000"/>
              </a:spcBef>
            </a:pPr>
            <a:endParaRPr lang="en-US" sz="2000" dirty="0">
              <a:latin typeface="Comic Sans MS" pitchFamily="66" charset="0"/>
            </a:endParaRPr>
          </a:p>
        </p:txBody>
      </p:sp>
      <p:sp>
        <p:nvSpPr>
          <p:cNvPr id="2" name="Rectangle 1"/>
          <p:cNvSpPr/>
          <p:nvPr/>
        </p:nvSpPr>
        <p:spPr bwMode="auto">
          <a:xfrm>
            <a:off x="585788" y="1223962"/>
            <a:ext cx="7937500" cy="4169568"/>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671638" rtl="0" eaLnBrk="1" fontAlgn="base" latinLnBrk="0" hangingPunct="1">
              <a:lnSpc>
                <a:spcPct val="100000"/>
              </a:lnSpc>
              <a:spcBef>
                <a:spcPct val="0"/>
              </a:spcBef>
              <a:spcAft>
                <a:spcPct val="0"/>
              </a:spcAft>
              <a:buClrTx/>
              <a:buSzTx/>
              <a:buFontTx/>
              <a:buNone/>
              <a:tabLst/>
            </a:pPr>
            <a:endParaRPr kumimoji="0" lang="en-US" sz="33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Who Are You Guys?</a:t>
            </a:r>
            <a:endParaRPr lang="en-US" dirty="0"/>
          </a:p>
        </p:txBody>
      </p:sp>
      <p:sp>
        <p:nvSpPr>
          <p:cNvPr id="3" name="Content Placeholder 2"/>
          <p:cNvSpPr>
            <a:spLocks noGrp="1"/>
          </p:cNvSpPr>
          <p:nvPr>
            <p:ph idx="1"/>
          </p:nvPr>
        </p:nvSpPr>
        <p:spPr>
          <a:xfrm>
            <a:off x="457200" y="990600"/>
            <a:ext cx="8229600" cy="5257800"/>
          </a:xfrm>
        </p:spPr>
        <p:txBody>
          <a:bodyPr>
            <a:noAutofit/>
          </a:bodyPr>
          <a:lstStyle/>
          <a:p>
            <a:r>
              <a:rPr lang="en-US" sz="2200" dirty="0"/>
              <a:t>Dave </a:t>
            </a:r>
            <a:r>
              <a:rPr lang="en-US" sz="2200" dirty="0" smtClean="0"/>
              <a:t>Mason</a:t>
            </a:r>
            <a:r>
              <a:rPr lang="en-US" sz="2200" dirty="0"/>
              <a:t> and</a:t>
            </a:r>
            <a:r>
              <a:rPr lang="en-US" sz="2200" dirty="0" smtClean="0"/>
              <a:t> </a:t>
            </a:r>
            <a:r>
              <a:rPr lang="en-US" sz="2200" dirty="0"/>
              <a:t>Jim </a:t>
            </a:r>
            <a:r>
              <a:rPr lang="en-US" sz="2200" dirty="0" smtClean="0"/>
              <a:t>Herman</a:t>
            </a:r>
          </a:p>
          <a:p>
            <a:pPr lvl="1"/>
            <a:r>
              <a:rPr lang="en-US" sz="2200" dirty="0" smtClean="0"/>
              <a:t>We built a business on this methodology, using it in corporations and governments worldwide; we sold it and moved to Keene </a:t>
            </a:r>
          </a:p>
          <a:p>
            <a:pPr lvl="1"/>
            <a:r>
              <a:rPr lang="en-US" sz="2200" dirty="0" smtClean="0"/>
              <a:t>We are not members of any of the usual ADK groups.  We are not being paid to do this; in fact we are paying most of the expenses (like printing, food for workshops, etc.) ourselves</a:t>
            </a:r>
          </a:p>
          <a:p>
            <a:pPr lvl="2"/>
            <a:r>
              <a:rPr lang="en-US" sz="1800" dirty="0" smtClean="0"/>
              <a:t>This is not an official study or survey – a grassroots effort</a:t>
            </a:r>
          </a:p>
          <a:p>
            <a:r>
              <a:rPr lang="en-US" sz="2200" dirty="0" smtClean="0"/>
              <a:t>Why are you doing this?</a:t>
            </a:r>
          </a:p>
          <a:p>
            <a:pPr lvl="1"/>
            <a:r>
              <a:rPr lang="en-US" sz="2200" dirty="0" smtClean="0"/>
              <a:t>We think the conversations about the future of the Park have been stuck in a narrow rut</a:t>
            </a:r>
          </a:p>
          <a:p>
            <a:pPr lvl="1"/>
            <a:r>
              <a:rPr lang="en-US" sz="2200" dirty="0" smtClean="0"/>
              <a:t>We’ve had great experiences with this methodology in difficult situations and we thought it could help here</a:t>
            </a:r>
          </a:p>
          <a:p>
            <a:r>
              <a:rPr lang="en-US" sz="2200" dirty="0" smtClean="0"/>
              <a:t>Getting to a shared sense of direction is our agenda</a:t>
            </a:r>
            <a:br>
              <a:rPr lang="en-US" sz="2200" dirty="0" smtClean="0"/>
            </a:br>
            <a:r>
              <a:rPr lang="en-US" sz="2200" dirty="0"/>
              <a:t>	</a:t>
            </a:r>
            <a:r>
              <a:rPr lang="en-US" sz="2200" dirty="0" smtClean="0"/>
              <a:t>The process appears to be helping</a:t>
            </a:r>
          </a:p>
        </p:txBody>
      </p:sp>
      <p:sp>
        <p:nvSpPr>
          <p:cNvPr id="4" name="Date Placeholder 3"/>
          <p:cNvSpPr>
            <a:spLocks noGrp="1"/>
          </p:cNvSpPr>
          <p:nvPr>
            <p:ph type="dt" sz="half" idx="10"/>
          </p:nvPr>
        </p:nvSpPr>
        <p:spPr/>
        <p:txBody>
          <a:bodyPr/>
          <a:lstStyle/>
          <a:p>
            <a:r>
              <a:rPr lang="en-US" smtClean="0"/>
              <a:t>August 16,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fld id="{7D81DBDE-79C6-4791-A6C7-E30402F154AB}" type="slidenum">
              <a:rPr lang="en-US" smtClean="0"/>
              <a:pPr/>
              <a:t>2</a:t>
            </a:fld>
            <a:endParaRPr lang="en-US" dirty="0"/>
          </a:p>
        </p:txBody>
      </p:sp>
    </p:spTree>
    <p:extLst>
      <p:ext uri="{BB962C8B-B14F-4D97-AF65-F5344CB8AC3E}">
        <p14:creationId xmlns:p14="http://schemas.microsoft.com/office/powerpoint/2010/main" val="23610584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1143000"/>
          </a:xfrm>
        </p:spPr>
        <p:txBody>
          <a:bodyPr/>
          <a:lstStyle/>
          <a:p>
            <a:r>
              <a:rPr lang="en-US" dirty="0" smtClean="0"/>
              <a:t>Project Summary</a:t>
            </a:r>
            <a:endParaRPr lang="en-US" dirty="0"/>
          </a:p>
        </p:txBody>
      </p:sp>
      <p:sp>
        <p:nvSpPr>
          <p:cNvPr id="3" name="Content Placeholder 2"/>
          <p:cNvSpPr>
            <a:spLocks noGrp="1"/>
          </p:cNvSpPr>
          <p:nvPr>
            <p:ph idx="1"/>
          </p:nvPr>
        </p:nvSpPr>
        <p:spPr>
          <a:xfrm>
            <a:off x="609600" y="1951037"/>
            <a:ext cx="8229600" cy="4525963"/>
          </a:xfrm>
        </p:spPr>
        <p:txBody>
          <a:bodyPr>
            <a:normAutofit fontScale="85000" lnSpcReduction="20000"/>
          </a:bodyPr>
          <a:lstStyle/>
          <a:p>
            <a:r>
              <a:rPr lang="en-US" dirty="0" smtClean="0"/>
              <a:t>The main ideas for this project came to </a:t>
            </a:r>
            <a:br>
              <a:rPr lang="en-US" dirty="0" smtClean="0"/>
            </a:br>
            <a:r>
              <a:rPr lang="en-US" dirty="0" smtClean="0"/>
              <a:t>us after reading this book</a:t>
            </a:r>
          </a:p>
          <a:p>
            <a:r>
              <a:rPr lang="en-US" dirty="0" smtClean="0"/>
              <a:t>We sketched a couple of endstates </a:t>
            </a:r>
            <a:br>
              <a:rPr lang="en-US" dirty="0" smtClean="0"/>
            </a:br>
            <a:r>
              <a:rPr lang="en-US" dirty="0" smtClean="0"/>
              <a:t>based on the book and then started</a:t>
            </a:r>
            <a:br>
              <a:rPr lang="en-US" dirty="0" smtClean="0"/>
            </a:br>
            <a:r>
              <a:rPr lang="en-US" dirty="0" smtClean="0"/>
              <a:t>circulating them</a:t>
            </a:r>
          </a:p>
          <a:p>
            <a:r>
              <a:rPr lang="en-US" dirty="0" smtClean="0"/>
              <a:t>The Common Ground Alliance agreed to sponsor the project, which kicked off at their annual forum in July 2011</a:t>
            </a:r>
          </a:p>
          <a:p>
            <a:pPr lvl="1"/>
            <a:r>
              <a:rPr lang="en-US" dirty="0" smtClean="0"/>
              <a:t>120 people were introduced to the scenarios and 90 of them said they would participate in workshops</a:t>
            </a:r>
          </a:p>
          <a:p>
            <a:r>
              <a:rPr lang="en-US" dirty="0" smtClean="0"/>
              <a:t>We presented the final results at the CGA forum </a:t>
            </a:r>
            <a:r>
              <a:rPr lang="en-US" dirty="0"/>
              <a:t>i</a:t>
            </a:r>
            <a:r>
              <a:rPr lang="en-US" dirty="0" smtClean="0"/>
              <a:t>n July 2012</a:t>
            </a:r>
            <a:endParaRPr lang="en-US" dirty="0"/>
          </a:p>
        </p:txBody>
      </p:sp>
      <p:sp>
        <p:nvSpPr>
          <p:cNvPr id="4" name="Date Placeholder 3"/>
          <p:cNvSpPr>
            <a:spLocks noGrp="1"/>
          </p:cNvSpPr>
          <p:nvPr>
            <p:ph type="dt" sz="half" idx="10"/>
          </p:nvPr>
        </p:nvSpPr>
        <p:spPr/>
        <p:txBody>
          <a:bodyPr/>
          <a:lstStyle/>
          <a:p>
            <a:r>
              <a:rPr lang="en-US" smtClean="0"/>
              <a:t>August 16,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3</a:t>
            </a:fld>
            <a:endParaRPr lang="en-US" dirty="0"/>
          </a:p>
        </p:txBody>
      </p:sp>
      <p:pic>
        <p:nvPicPr>
          <p:cNvPr id="7" name="Picture 6" descr="Amazon.com: The Great Experiment in Conservation: Voices from the Adirondack Park (9780815632313): William F. Porter, Jon D. Erickson, Ross S. Whaley: Books - Google Chrome"/>
          <p:cNvPicPr>
            <a:picLocks noChangeAspect="1"/>
          </p:cNvPicPr>
          <p:nvPr/>
        </p:nvPicPr>
        <p:blipFill rotWithShape="1">
          <a:blip r:embed="rId2">
            <a:extLst>
              <a:ext uri="{28A0092B-C50C-407E-A947-70E740481C1C}">
                <a14:useLocalDpi xmlns:a14="http://schemas.microsoft.com/office/drawing/2010/main" val="0"/>
              </a:ext>
            </a:extLst>
          </a:blip>
          <a:srcRect l="36567" t="15177" r="38508" b="18205"/>
          <a:stretch/>
        </p:blipFill>
        <p:spPr>
          <a:xfrm>
            <a:off x="6629400" y="228600"/>
            <a:ext cx="2279177" cy="3452883"/>
          </a:xfrm>
          <a:prstGeom prst="rect">
            <a:avLst/>
          </a:prstGeom>
        </p:spPr>
      </p:pic>
    </p:spTree>
    <p:extLst>
      <p:ext uri="{BB962C8B-B14F-4D97-AF65-F5344CB8AC3E}">
        <p14:creationId xmlns:p14="http://schemas.microsoft.com/office/powerpoint/2010/main" val="3346680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Summary</a:t>
            </a:r>
            <a:endParaRPr lang="en-US" dirty="0"/>
          </a:p>
        </p:txBody>
      </p:sp>
      <p:sp>
        <p:nvSpPr>
          <p:cNvPr id="3" name="Content Placeholder 2"/>
          <p:cNvSpPr>
            <a:spLocks noGrp="1"/>
          </p:cNvSpPr>
          <p:nvPr>
            <p:ph idx="1"/>
          </p:nvPr>
        </p:nvSpPr>
        <p:spPr>
          <a:xfrm>
            <a:off x="457200" y="1417637"/>
            <a:ext cx="3810000" cy="4830763"/>
          </a:xfrm>
        </p:spPr>
        <p:txBody>
          <a:bodyPr>
            <a:normAutofit fontScale="92500" lnSpcReduction="10000"/>
          </a:bodyPr>
          <a:lstStyle/>
          <a:p>
            <a:r>
              <a:rPr lang="en-US" dirty="0" smtClean="0"/>
              <a:t>120 interviews</a:t>
            </a:r>
          </a:p>
          <a:p>
            <a:r>
              <a:rPr lang="en-US" dirty="0" smtClean="0"/>
              <a:t>Five 2-day </a:t>
            </a:r>
            <a:r>
              <a:rPr lang="en-US" dirty="0"/>
              <a:t>workshops (red) </a:t>
            </a:r>
            <a:r>
              <a:rPr lang="en-US" dirty="0" smtClean="0"/>
              <a:t>w/170 </a:t>
            </a:r>
            <a:r>
              <a:rPr lang="en-US" dirty="0"/>
              <a:t>participants (blue)</a:t>
            </a:r>
          </a:p>
          <a:p>
            <a:r>
              <a:rPr lang="en-US" dirty="0"/>
              <a:t>8 short workshops </a:t>
            </a:r>
            <a:r>
              <a:rPr lang="en-US" dirty="0" smtClean="0"/>
              <a:t>w/214 </a:t>
            </a:r>
            <a:r>
              <a:rPr lang="en-US" dirty="0"/>
              <a:t>participants (yellow)</a:t>
            </a:r>
          </a:p>
          <a:p>
            <a:pPr marL="457200" lvl="1" indent="0">
              <a:buNone/>
            </a:pPr>
            <a:r>
              <a:rPr lang="en-US" sz="1800" dirty="0" smtClean="0"/>
              <a:t>(NYC is not shown on the map)</a:t>
            </a:r>
          </a:p>
          <a:p>
            <a:r>
              <a:rPr lang="en-US" dirty="0" smtClean="0"/>
              <a:t>Green: 9 talks (680) people) </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a:xfrm>
            <a:off x="6553200" y="6416675"/>
            <a:ext cx="2133600" cy="365125"/>
          </a:xfrm>
        </p:spPr>
        <p:txBody>
          <a:bodyPr/>
          <a:lstStyle/>
          <a:p>
            <a:pPr>
              <a:defRPr/>
            </a:pPr>
            <a:fld id="{7D81DBDE-79C6-4791-A6C7-E30402F154AB}" type="slidenum">
              <a:rPr lang="en-US" smtClean="0"/>
              <a:pPr>
                <a:defRPr/>
              </a:pPr>
              <a:t>4</a:t>
            </a:fld>
            <a:endParaRPr lang="en-US" dirty="0"/>
          </a:p>
        </p:txBody>
      </p:sp>
      <p:pic>
        <p:nvPicPr>
          <p:cNvPr id="12" name="Picture 1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2024" y="1600200"/>
            <a:ext cx="3735176" cy="4552233"/>
          </a:xfrm>
          <a:prstGeom prst="rect">
            <a:avLst/>
          </a:prstGeom>
        </p:spPr>
      </p:pic>
      <p:sp>
        <p:nvSpPr>
          <p:cNvPr id="8" name="Date Placeholder 3"/>
          <p:cNvSpPr txBox="1">
            <a:spLocks/>
          </p:cNvSpPr>
          <p:nvPr/>
        </p:nvSpPr>
        <p:spPr>
          <a:xfrm>
            <a:off x="609600" y="632460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July 18, 2012</a:t>
            </a:r>
            <a:endParaRPr lang="en-US"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August 16, 2012</a:t>
            </a:r>
            <a:endParaRPr lang="en-US">
              <a:solidFill>
                <a:prstClr val="black">
                  <a:tint val="75000"/>
                </a:prstClr>
              </a:solidFill>
            </a:endParaRPr>
          </a:p>
        </p:txBody>
      </p:sp>
    </p:spTree>
    <p:extLst>
      <p:ext uri="{BB962C8B-B14F-4D97-AF65-F5344CB8AC3E}">
        <p14:creationId xmlns:p14="http://schemas.microsoft.com/office/powerpoint/2010/main" val="21950039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Participated</a:t>
            </a:r>
            <a:endParaRPr lang="en-US" dirty="0"/>
          </a:p>
        </p:txBody>
      </p:sp>
      <p:sp>
        <p:nvSpPr>
          <p:cNvPr id="3" name="Content Placeholder 2"/>
          <p:cNvSpPr>
            <a:spLocks noGrp="1"/>
          </p:cNvSpPr>
          <p:nvPr>
            <p:ph idx="1"/>
          </p:nvPr>
        </p:nvSpPr>
        <p:spPr>
          <a:xfrm>
            <a:off x="457200" y="4694237"/>
            <a:ext cx="8229600" cy="1554163"/>
          </a:xfrm>
        </p:spPr>
        <p:txBody>
          <a:bodyPr>
            <a:normAutofit lnSpcReduction="10000"/>
          </a:bodyPr>
          <a:lstStyle/>
          <a:p>
            <a:r>
              <a:rPr lang="en-US" dirty="0" smtClean="0"/>
              <a:t>Education had the highest participation which includes students, teachers and university level people</a:t>
            </a:r>
            <a:endParaRPr lang="en-US"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August 16, 2012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www.ADKfutures.org</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solidFill>
                  <a:prstClr val="black">
                    <a:tint val="75000"/>
                  </a:prstClr>
                </a:solidFill>
              </a:rPr>
              <a:pPr>
                <a:defRPr/>
              </a:pPr>
              <a:t>5</a:t>
            </a:fld>
            <a:endParaRPr lang="en-US" dirty="0">
              <a:solidFill>
                <a:prstClr val="black">
                  <a:tint val="75000"/>
                </a:prstClr>
              </a:solidFill>
            </a:endParaRPr>
          </a:p>
        </p:txBody>
      </p:sp>
      <p:grpSp>
        <p:nvGrpSpPr>
          <p:cNvPr id="9" name="Group 8"/>
          <p:cNvGrpSpPr/>
          <p:nvPr/>
        </p:nvGrpSpPr>
        <p:grpSpPr>
          <a:xfrm>
            <a:off x="316838" y="1219200"/>
            <a:ext cx="8598561" cy="3657600"/>
            <a:chOff x="2038168" y="1176315"/>
            <a:chExt cx="7198795" cy="2926080"/>
          </a:xfrm>
        </p:grpSpPr>
        <p:graphicFrame>
          <p:nvGraphicFramePr>
            <p:cNvPr id="7" name="Chart 6"/>
            <p:cNvGraphicFramePr>
              <a:graphicFrameLocks/>
            </p:cNvGraphicFramePr>
            <p:nvPr>
              <p:extLst>
                <p:ext uri="{D42A27DB-BD31-4B8C-83A1-F6EECF244321}">
                  <p14:modId xmlns:p14="http://schemas.microsoft.com/office/powerpoint/2010/main" val="3279811055"/>
                </p:ext>
              </p:extLst>
            </p:nvPr>
          </p:nvGraphicFramePr>
          <p:xfrm>
            <a:off x="2038168" y="1176315"/>
            <a:ext cx="3444949" cy="29260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a:graphicFrameLocks/>
            </p:cNvGraphicFramePr>
            <p:nvPr>
              <p:extLst>
                <p:ext uri="{D42A27DB-BD31-4B8C-83A1-F6EECF244321}">
                  <p14:modId xmlns:p14="http://schemas.microsoft.com/office/powerpoint/2010/main" val="3187884946"/>
                </p:ext>
              </p:extLst>
            </p:nvPr>
          </p:nvGraphicFramePr>
          <p:xfrm>
            <a:off x="5419321" y="1298235"/>
            <a:ext cx="3817642" cy="2621280"/>
          </p:xfrm>
          <a:graphic>
            <a:graphicData uri="http://schemas.openxmlformats.org/drawingml/2006/chart">
              <c:chart xmlns:c="http://schemas.openxmlformats.org/drawingml/2006/chart" xmlns:r="http://schemas.openxmlformats.org/officeDocument/2006/relationships" r:id="rId3"/>
            </a:graphicData>
          </a:graphic>
        </p:graphicFrame>
      </p:grpSp>
    </p:spTree>
    <p:extLst>
      <p:ext uri="{BB962C8B-B14F-4D97-AF65-F5344CB8AC3E}">
        <p14:creationId xmlns:p14="http://schemas.microsoft.com/office/powerpoint/2010/main" val="3248079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6" name="Group 165"/>
          <p:cNvGrpSpPr/>
          <p:nvPr/>
        </p:nvGrpSpPr>
        <p:grpSpPr>
          <a:xfrm>
            <a:off x="2355850" y="1371600"/>
            <a:ext cx="1682750" cy="2520950"/>
            <a:chOff x="2355850" y="1066800"/>
            <a:chExt cx="1682750" cy="2520950"/>
          </a:xfrm>
        </p:grpSpPr>
        <p:sp>
          <p:nvSpPr>
            <p:cNvPr id="142" name="Rectangle 20"/>
            <p:cNvSpPr>
              <a:spLocks noChangeArrowheads="1"/>
            </p:cNvSpPr>
            <p:nvPr/>
          </p:nvSpPr>
          <p:spPr bwMode="auto">
            <a:xfrm>
              <a:off x="2355850" y="10668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165" name="Group 164"/>
            <p:cNvGrpSpPr/>
            <p:nvPr/>
          </p:nvGrpSpPr>
          <p:grpSpPr>
            <a:xfrm>
              <a:off x="2438400" y="1143000"/>
              <a:ext cx="1600200" cy="2143125"/>
              <a:chOff x="2438400" y="1143000"/>
              <a:chExt cx="1600200" cy="2143125"/>
            </a:xfrm>
          </p:grpSpPr>
          <p:grpSp>
            <p:nvGrpSpPr>
              <p:cNvPr id="143" name="Group 91"/>
              <p:cNvGrpSpPr>
                <a:grpSpLocks/>
              </p:cNvGrpSpPr>
              <p:nvPr/>
            </p:nvGrpSpPr>
            <p:grpSpPr bwMode="auto">
              <a:xfrm>
                <a:off x="2587625" y="1558925"/>
                <a:ext cx="1231900" cy="495300"/>
                <a:chOff x="523" y="2407"/>
                <a:chExt cx="776" cy="312"/>
              </a:xfrm>
            </p:grpSpPr>
            <p:sp>
              <p:nvSpPr>
                <p:cNvPr id="144" name="Line 92"/>
                <p:cNvSpPr>
                  <a:spLocks noChangeShapeType="1"/>
                </p:cNvSpPr>
                <p:nvPr/>
              </p:nvSpPr>
              <p:spPr bwMode="auto">
                <a:xfrm>
                  <a:off x="619" y="240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5" name="Line 93"/>
                <p:cNvSpPr>
                  <a:spLocks noChangeShapeType="1"/>
                </p:cNvSpPr>
                <p:nvPr/>
              </p:nvSpPr>
              <p:spPr bwMode="auto">
                <a:xfrm>
                  <a:off x="523"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6" name="Line 94"/>
                <p:cNvSpPr>
                  <a:spLocks noChangeShapeType="1"/>
                </p:cNvSpPr>
                <p:nvPr/>
              </p:nvSpPr>
              <p:spPr bwMode="auto">
                <a:xfrm>
                  <a:off x="523"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7" name="Line 95"/>
                <p:cNvSpPr>
                  <a:spLocks noChangeShapeType="1"/>
                </p:cNvSpPr>
                <p:nvPr/>
              </p:nvSpPr>
              <p:spPr bwMode="auto">
                <a:xfrm>
                  <a:off x="523" y="25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8" name="Line 96"/>
                <p:cNvSpPr>
                  <a:spLocks noChangeShapeType="1"/>
                </p:cNvSpPr>
                <p:nvPr/>
              </p:nvSpPr>
              <p:spPr bwMode="auto">
                <a:xfrm>
                  <a:off x="523" y="26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9" name="Line 97"/>
                <p:cNvSpPr>
                  <a:spLocks noChangeShapeType="1"/>
                </p:cNvSpPr>
                <p:nvPr/>
              </p:nvSpPr>
              <p:spPr bwMode="auto">
                <a:xfrm>
                  <a:off x="523" y="27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50" name="Group 98"/>
              <p:cNvGrpSpPr>
                <a:grpSpLocks/>
              </p:cNvGrpSpPr>
              <p:nvPr/>
            </p:nvGrpSpPr>
            <p:grpSpPr bwMode="auto">
              <a:xfrm>
                <a:off x="2587625" y="2181225"/>
                <a:ext cx="1231900" cy="495300"/>
                <a:chOff x="523" y="2799"/>
                <a:chExt cx="776" cy="312"/>
              </a:xfrm>
            </p:grpSpPr>
            <p:sp>
              <p:nvSpPr>
                <p:cNvPr id="151" name="Line 99"/>
                <p:cNvSpPr>
                  <a:spLocks noChangeShapeType="1"/>
                </p:cNvSpPr>
                <p:nvPr/>
              </p:nvSpPr>
              <p:spPr bwMode="auto">
                <a:xfrm>
                  <a:off x="619" y="2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2" name="Line 100"/>
                <p:cNvSpPr>
                  <a:spLocks noChangeShapeType="1"/>
                </p:cNvSpPr>
                <p:nvPr/>
              </p:nvSpPr>
              <p:spPr bwMode="auto">
                <a:xfrm>
                  <a:off x="523" y="2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3" name="Line 101"/>
                <p:cNvSpPr>
                  <a:spLocks noChangeShapeType="1"/>
                </p:cNvSpPr>
                <p:nvPr/>
              </p:nvSpPr>
              <p:spPr bwMode="auto">
                <a:xfrm>
                  <a:off x="523"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4" name="Line 102"/>
                <p:cNvSpPr>
                  <a:spLocks noChangeShapeType="1"/>
                </p:cNvSpPr>
                <p:nvPr/>
              </p:nvSpPr>
              <p:spPr bwMode="auto">
                <a:xfrm>
                  <a:off x="523"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5" name="Line 103"/>
                <p:cNvSpPr>
                  <a:spLocks noChangeShapeType="1"/>
                </p:cNvSpPr>
                <p:nvPr/>
              </p:nvSpPr>
              <p:spPr bwMode="auto">
                <a:xfrm>
                  <a:off x="523"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6" name="Line 104"/>
                <p:cNvSpPr>
                  <a:spLocks noChangeShapeType="1"/>
                </p:cNvSpPr>
                <p:nvPr/>
              </p:nvSpPr>
              <p:spPr bwMode="auto">
                <a:xfrm>
                  <a:off x="523"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57" name="Group 105"/>
              <p:cNvGrpSpPr>
                <a:grpSpLocks/>
              </p:cNvGrpSpPr>
              <p:nvPr/>
            </p:nvGrpSpPr>
            <p:grpSpPr bwMode="auto">
              <a:xfrm>
                <a:off x="2600325" y="2790825"/>
                <a:ext cx="1231900" cy="495300"/>
                <a:chOff x="531" y="3183"/>
                <a:chExt cx="776" cy="312"/>
              </a:xfrm>
            </p:grpSpPr>
            <p:sp>
              <p:nvSpPr>
                <p:cNvPr id="158" name="Line 106"/>
                <p:cNvSpPr>
                  <a:spLocks noChangeShapeType="1"/>
                </p:cNvSpPr>
                <p:nvPr/>
              </p:nvSpPr>
              <p:spPr bwMode="auto">
                <a:xfrm>
                  <a:off x="627" y="318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9" name="Line 107"/>
                <p:cNvSpPr>
                  <a:spLocks noChangeShapeType="1"/>
                </p:cNvSpPr>
                <p:nvPr/>
              </p:nvSpPr>
              <p:spPr bwMode="auto">
                <a:xfrm>
                  <a:off x="531" y="32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0" name="Line 108"/>
                <p:cNvSpPr>
                  <a:spLocks noChangeShapeType="1"/>
                </p:cNvSpPr>
                <p:nvPr/>
              </p:nvSpPr>
              <p:spPr bwMode="auto">
                <a:xfrm>
                  <a:off x="531" y="33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1" name="Line 109"/>
                <p:cNvSpPr>
                  <a:spLocks noChangeShapeType="1"/>
                </p:cNvSpPr>
                <p:nvPr/>
              </p:nvSpPr>
              <p:spPr bwMode="auto">
                <a:xfrm>
                  <a:off x="531" y="336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2" name="Line 110"/>
                <p:cNvSpPr>
                  <a:spLocks noChangeShapeType="1"/>
                </p:cNvSpPr>
                <p:nvPr/>
              </p:nvSpPr>
              <p:spPr bwMode="auto">
                <a:xfrm>
                  <a:off x="531" y="34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3" name="Line 111"/>
                <p:cNvSpPr>
                  <a:spLocks noChangeShapeType="1"/>
                </p:cNvSpPr>
                <p:nvPr/>
              </p:nvSpPr>
              <p:spPr bwMode="auto">
                <a:xfrm>
                  <a:off x="531" y="3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164" name="Rectangle 112"/>
              <p:cNvSpPr>
                <a:spLocks noChangeArrowheads="1"/>
              </p:cNvSpPr>
              <p:nvPr/>
            </p:nvSpPr>
            <p:spPr bwMode="auto">
              <a:xfrm>
                <a:off x="2438400" y="1143000"/>
                <a:ext cx="16002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r>
                  <a:rPr lang="en-US" sz="1400" b="1" dirty="0"/>
                  <a:t>F</a:t>
                </a:r>
                <a:r>
                  <a:rPr lang="en-US" sz="1400" b="1" dirty="0" smtClean="0"/>
                  <a:t>. ADK State Forest</a:t>
                </a:r>
                <a:endParaRPr lang="en-US" sz="1400" b="1" dirty="0"/>
              </a:p>
            </p:txBody>
          </p:sp>
        </p:grpSp>
      </p:grpSp>
      <p:sp>
        <p:nvSpPr>
          <p:cNvPr id="119" name="Rectangle 20"/>
          <p:cNvSpPr>
            <a:spLocks noChangeArrowheads="1"/>
          </p:cNvSpPr>
          <p:nvPr/>
        </p:nvSpPr>
        <p:spPr bwMode="auto">
          <a:xfrm>
            <a:off x="1974850" y="17526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3" name="Group 2"/>
          <p:cNvGrpSpPr/>
          <p:nvPr/>
        </p:nvGrpSpPr>
        <p:grpSpPr>
          <a:xfrm>
            <a:off x="2133600" y="1752600"/>
            <a:ext cx="1600200" cy="2143125"/>
            <a:chOff x="2133600" y="1371600"/>
            <a:chExt cx="1600200" cy="2143125"/>
          </a:xfrm>
        </p:grpSpPr>
        <p:sp>
          <p:nvSpPr>
            <p:cNvPr id="141" name="Rectangle 112"/>
            <p:cNvSpPr>
              <a:spLocks noChangeArrowheads="1"/>
            </p:cNvSpPr>
            <p:nvPr/>
          </p:nvSpPr>
          <p:spPr bwMode="auto">
            <a:xfrm>
              <a:off x="2133600" y="1371600"/>
              <a:ext cx="16002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r>
                <a:rPr lang="en-US" sz="1400" b="1" dirty="0" smtClean="0"/>
                <a:t>E. Post Big-Gov’t</a:t>
              </a:r>
              <a:endParaRPr lang="en-US" sz="1400" b="1" dirty="0"/>
            </a:p>
          </p:txBody>
        </p:sp>
        <p:grpSp>
          <p:nvGrpSpPr>
            <p:cNvPr id="120" name="Group 91"/>
            <p:cNvGrpSpPr>
              <a:grpSpLocks/>
            </p:cNvGrpSpPr>
            <p:nvPr/>
          </p:nvGrpSpPr>
          <p:grpSpPr bwMode="auto">
            <a:xfrm>
              <a:off x="2282825" y="1787525"/>
              <a:ext cx="1231900" cy="495300"/>
              <a:chOff x="523" y="2407"/>
              <a:chExt cx="776" cy="312"/>
            </a:xfrm>
          </p:grpSpPr>
          <p:sp>
            <p:nvSpPr>
              <p:cNvPr id="121" name="Line 92"/>
              <p:cNvSpPr>
                <a:spLocks noChangeShapeType="1"/>
              </p:cNvSpPr>
              <p:nvPr/>
            </p:nvSpPr>
            <p:spPr bwMode="auto">
              <a:xfrm>
                <a:off x="619" y="240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2" name="Line 93"/>
              <p:cNvSpPr>
                <a:spLocks noChangeShapeType="1"/>
              </p:cNvSpPr>
              <p:nvPr/>
            </p:nvSpPr>
            <p:spPr bwMode="auto">
              <a:xfrm>
                <a:off x="523"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3" name="Line 94"/>
              <p:cNvSpPr>
                <a:spLocks noChangeShapeType="1"/>
              </p:cNvSpPr>
              <p:nvPr/>
            </p:nvSpPr>
            <p:spPr bwMode="auto">
              <a:xfrm>
                <a:off x="523"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4" name="Line 95"/>
              <p:cNvSpPr>
                <a:spLocks noChangeShapeType="1"/>
              </p:cNvSpPr>
              <p:nvPr/>
            </p:nvSpPr>
            <p:spPr bwMode="auto">
              <a:xfrm>
                <a:off x="523" y="25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5" name="Line 96"/>
              <p:cNvSpPr>
                <a:spLocks noChangeShapeType="1"/>
              </p:cNvSpPr>
              <p:nvPr/>
            </p:nvSpPr>
            <p:spPr bwMode="auto">
              <a:xfrm>
                <a:off x="523" y="26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6" name="Line 97"/>
              <p:cNvSpPr>
                <a:spLocks noChangeShapeType="1"/>
              </p:cNvSpPr>
              <p:nvPr/>
            </p:nvSpPr>
            <p:spPr bwMode="auto">
              <a:xfrm>
                <a:off x="523" y="27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27" name="Group 98"/>
            <p:cNvGrpSpPr>
              <a:grpSpLocks/>
            </p:cNvGrpSpPr>
            <p:nvPr/>
          </p:nvGrpSpPr>
          <p:grpSpPr bwMode="auto">
            <a:xfrm>
              <a:off x="2282825" y="2409825"/>
              <a:ext cx="1231900" cy="495300"/>
              <a:chOff x="523" y="2799"/>
              <a:chExt cx="776" cy="312"/>
            </a:xfrm>
          </p:grpSpPr>
          <p:sp>
            <p:nvSpPr>
              <p:cNvPr id="128" name="Line 99"/>
              <p:cNvSpPr>
                <a:spLocks noChangeShapeType="1"/>
              </p:cNvSpPr>
              <p:nvPr/>
            </p:nvSpPr>
            <p:spPr bwMode="auto">
              <a:xfrm>
                <a:off x="619" y="2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9" name="Line 100"/>
              <p:cNvSpPr>
                <a:spLocks noChangeShapeType="1"/>
              </p:cNvSpPr>
              <p:nvPr/>
            </p:nvSpPr>
            <p:spPr bwMode="auto">
              <a:xfrm>
                <a:off x="523" y="2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0" name="Line 101"/>
              <p:cNvSpPr>
                <a:spLocks noChangeShapeType="1"/>
              </p:cNvSpPr>
              <p:nvPr/>
            </p:nvSpPr>
            <p:spPr bwMode="auto">
              <a:xfrm>
                <a:off x="523"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1" name="Line 102"/>
              <p:cNvSpPr>
                <a:spLocks noChangeShapeType="1"/>
              </p:cNvSpPr>
              <p:nvPr/>
            </p:nvSpPr>
            <p:spPr bwMode="auto">
              <a:xfrm>
                <a:off x="523"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2" name="Line 103"/>
              <p:cNvSpPr>
                <a:spLocks noChangeShapeType="1"/>
              </p:cNvSpPr>
              <p:nvPr/>
            </p:nvSpPr>
            <p:spPr bwMode="auto">
              <a:xfrm>
                <a:off x="523"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3" name="Line 104"/>
              <p:cNvSpPr>
                <a:spLocks noChangeShapeType="1"/>
              </p:cNvSpPr>
              <p:nvPr/>
            </p:nvSpPr>
            <p:spPr bwMode="auto">
              <a:xfrm>
                <a:off x="523"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34" name="Group 105"/>
            <p:cNvGrpSpPr>
              <a:grpSpLocks/>
            </p:cNvGrpSpPr>
            <p:nvPr/>
          </p:nvGrpSpPr>
          <p:grpSpPr bwMode="auto">
            <a:xfrm>
              <a:off x="2295525" y="3019425"/>
              <a:ext cx="1231900" cy="495300"/>
              <a:chOff x="531" y="3183"/>
              <a:chExt cx="776" cy="312"/>
            </a:xfrm>
          </p:grpSpPr>
          <p:sp>
            <p:nvSpPr>
              <p:cNvPr id="135" name="Line 106"/>
              <p:cNvSpPr>
                <a:spLocks noChangeShapeType="1"/>
              </p:cNvSpPr>
              <p:nvPr/>
            </p:nvSpPr>
            <p:spPr bwMode="auto">
              <a:xfrm>
                <a:off x="627" y="318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6" name="Line 107"/>
              <p:cNvSpPr>
                <a:spLocks noChangeShapeType="1"/>
              </p:cNvSpPr>
              <p:nvPr/>
            </p:nvSpPr>
            <p:spPr bwMode="auto">
              <a:xfrm>
                <a:off x="531" y="32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7" name="Line 108"/>
              <p:cNvSpPr>
                <a:spLocks noChangeShapeType="1"/>
              </p:cNvSpPr>
              <p:nvPr/>
            </p:nvSpPr>
            <p:spPr bwMode="auto">
              <a:xfrm>
                <a:off x="531" y="33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8" name="Line 109"/>
              <p:cNvSpPr>
                <a:spLocks noChangeShapeType="1"/>
              </p:cNvSpPr>
              <p:nvPr/>
            </p:nvSpPr>
            <p:spPr bwMode="auto">
              <a:xfrm>
                <a:off x="531" y="336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9" name="Line 110"/>
              <p:cNvSpPr>
                <a:spLocks noChangeShapeType="1"/>
              </p:cNvSpPr>
              <p:nvPr/>
            </p:nvSpPr>
            <p:spPr bwMode="auto">
              <a:xfrm>
                <a:off x="531" y="34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0" name="Line 111"/>
              <p:cNvSpPr>
                <a:spLocks noChangeShapeType="1"/>
              </p:cNvSpPr>
              <p:nvPr/>
            </p:nvSpPr>
            <p:spPr bwMode="auto">
              <a:xfrm>
                <a:off x="531" y="3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
        <p:nvSpPr>
          <p:cNvPr id="2" name="Title 1"/>
          <p:cNvSpPr>
            <a:spLocks noGrp="1"/>
          </p:cNvSpPr>
          <p:nvPr>
            <p:ph type="title"/>
          </p:nvPr>
        </p:nvSpPr>
        <p:spPr/>
        <p:txBody>
          <a:bodyPr/>
          <a:lstStyle/>
          <a:p>
            <a:r>
              <a:rPr lang="en-US" dirty="0" smtClean="0"/>
              <a:t>We Write Scenario Building Kits</a:t>
            </a:r>
            <a:endParaRPr lang="en-US" dirty="0"/>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74B179DF-86B1-40B6-A30C-C763ADE88CE9}" type="slidenum">
              <a:rPr lang="en-US" smtClean="0"/>
              <a:pPr/>
              <a:t>6</a:t>
            </a:fld>
            <a:endParaRPr lang="en-US" dirty="0"/>
          </a:p>
        </p:txBody>
      </p:sp>
      <p:sp>
        <p:nvSpPr>
          <p:cNvPr id="6" name="Slide Number Placeholder 3"/>
          <p:cNvSpPr txBox="1">
            <a:spLocks/>
          </p:cNvSpPr>
          <p:nvPr/>
        </p:nvSpPr>
        <p:spPr>
          <a:xfrm>
            <a:off x="8534400" y="6477000"/>
            <a:ext cx="533400" cy="266700"/>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tint val="75000"/>
                  </a:schemeClr>
                </a:solidFill>
                <a:latin typeface="Arial" charset="0"/>
                <a:ea typeface="+mn-ea"/>
                <a:cs typeface="+mn-cs"/>
              </a:defRPr>
            </a:lvl1pPr>
            <a:lvl2pPr marL="249238" indent="207963" algn="l" rtl="0" fontAlgn="base">
              <a:spcBef>
                <a:spcPct val="0"/>
              </a:spcBef>
              <a:spcAft>
                <a:spcPct val="0"/>
              </a:spcAft>
              <a:defRPr kern="1200">
                <a:solidFill>
                  <a:schemeClr val="tx1"/>
                </a:solidFill>
                <a:latin typeface="Arial" charset="0"/>
                <a:ea typeface="+mn-ea"/>
                <a:cs typeface="+mn-cs"/>
              </a:defRPr>
            </a:lvl2pPr>
            <a:lvl3pPr marL="498475" indent="415925" algn="l" rtl="0" fontAlgn="base">
              <a:spcBef>
                <a:spcPct val="0"/>
              </a:spcBef>
              <a:spcAft>
                <a:spcPct val="0"/>
              </a:spcAft>
              <a:defRPr kern="1200">
                <a:solidFill>
                  <a:schemeClr val="tx1"/>
                </a:solidFill>
                <a:latin typeface="Arial" charset="0"/>
                <a:ea typeface="+mn-ea"/>
                <a:cs typeface="+mn-cs"/>
              </a:defRPr>
            </a:lvl3pPr>
            <a:lvl4pPr marL="749300" indent="622300" algn="l" rtl="0" fontAlgn="base">
              <a:spcBef>
                <a:spcPct val="0"/>
              </a:spcBef>
              <a:spcAft>
                <a:spcPct val="0"/>
              </a:spcAft>
              <a:defRPr kern="1200">
                <a:solidFill>
                  <a:schemeClr val="tx1"/>
                </a:solidFill>
                <a:latin typeface="Arial" charset="0"/>
                <a:ea typeface="+mn-ea"/>
                <a:cs typeface="+mn-cs"/>
              </a:defRPr>
            </a:lvl4pPr>
            <a:lvl5pPr marL="998538" indent="830263"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dirty="0"/>
          </a:p>
        </p:txBody>
      </p:sp>
      <p:grpSp>
        <p:nvGrpSpPr>
          <p:cNvPr id="7" name="Group 3"/>
          <p:cNvGrpSpPr>
            <a:grpSpLocks/>
          </p:cNvGrpSpPr>
          <p:nvPr/>
        </p:nvGrpSpPr>
        <p:grpSpPr bwMode="auto">
          <a:xfrm>
            <a:off x="3889375" y="2438400"/>
            <a:ext cx="4579938" cy="3030537"/>
            <a:chOff x="2450" y="1497"/>
            <a:chExt cx="2885" cy="1909"/>
          </a:xfrm>
        </p:grpSpPr>
        <p:sp>
          <p:nvSpPr>
            <p:cNvPr id="8" name="Rectangle 4"/>
            <p:cNvSpPr>
              <a:spLocks noChangeArrowheads="1"/>
            </p:cNvSpPr>
            <p:nvPr/>
          </p:nvSpPr>
          <p:spPr bwMode="auto">
            <a:xfrm>
              <a:off x="2450" y="1497"/>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 name="Rectangle 5"/>
            <p:cNvSpPr>
              <a:spLocks noChangeArrowheads="1"/>
            </p:cNvSpPr>
            <p:nvPr/>
          </p:nvSpPr>
          <p:spPr bwMode="auto">
            <a:xfrm>
              <a:off x="2525" y="1552"/>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 name="Rectangle 6"/>
            <p:cNvSpPr>
              <a:spLocks noChangeArrowheads="1"/>
            </p:cNvSpPr>
            <p:nvPr/>
          </p:nvSpPr>
          <p:spPr bwMode="auto">
            <a:xfrm>
              <a:off x="2587" y="1614"/>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 name="Rectangle 7"/>
            <p:cNvSpPr>
              <a:spLocks noChangeArrowheads="1"/>
            </p:cNvSpPr>
            <p:nvPr/>
          </p:nvSpPr>
          <p:spPr bwMode="auto">
            <a:xfrm>
              <a:off x="2649" y="1676"/>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2" name="Group 8"/>
          <p:cNvGrpSpPr>
            <a:grpSpLocks/>
          </p:cNvGrpSpPr>
          <p:nvPr/>
        </p:nvGrpSpPr>
        <p:grpSpPr bwMode="auto">
          <a:xfrm>
            <a:off x="4267200" y="2805112"/>
            <a:ext cx="4564063" cy="2765425"/>
            <a:chOff x="2688" y="1746"/>
            <a:chExt cx="2875" cy="1742"/>
          </a:xfrm>
        </p:grpSpPr>
        <p:sp>
          <p:nvSpPr>
            <p:cNvPr id="13" name="Rectangle 9"/>
            <p:cNvSpPr>
              <a:spLocks noChangeArrowheads="1"/>
            </p:cNvSpPr>
            <p:nvPr/>
          </p:nvSpPr>
          <p:spPr bwMode="auto">
            <a:xfrm>
              <a:off x="2724" y="1746"/>
              <a:ext cx="2686" cy="1731"/>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 name="Rectangle 10"/>
            <p:cNvSpPr>
              <a:spLocks noChangeArrowheads="1"/>
            </p:cNvSpPr>
            <p:nvPr/>
          </p:nvSpPr>
          <p:spPr bwMode="auto">
            <a:xfrm>
              <a:off x="4907" y="2697"/>
              <a:ext cx="290" cy="44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sz="4000" dirty="0">
                  <a:solidFill>
                    <a:srgbClr val="000000"/>
                  </a:solidFill>
                </a:rPr>
                <a:t>±</a:t>
              </a:r>
            </a:p>
          </p:txBody>
        </p:sp>
        <p:sp>
          <p:nvSpPr>
            <p:cNvPr id="15" name="Rectangle 11"/>
            <p:cNvSpPr>
              <a:spLocks noChangeArrowheads="1"/>
            </p:cNvSpPr>
            <p:nvPr/>
          </p:nvSpPr>
          <p:spPr bwMode="auto">
            <a:xfrm>
              <a:off x="2688" y="1777"/>
              <a:ext cx="2875" cy="5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2800" dirty="0" smtClean="0">
                  <a:solidFill>
                    <a:srgbClr val="000000"/>
                  </a:solidFill>
                </a:rPr>
                <a:t>Feral Pigs Go Hog Wild in the Adirondacks</a:t>
              </a:r>
              <a:endParaRPr lang="en-US" sz="2800" dirty="0">
                <a:solidFill>
                  <a:srgbClr val="000000"/>
                </a:solidFill>
              </a:endParaRPr>
            </a:p>
          </p:txBody>
        </p:sp>
        <p:sp>
          <p:nvSpPr>
            <p:cNvPr id="16" name="Rectangle 12"/>
            <p:cNvSpPr>
              <a:spLocks noChangeArrowheads="1"/>
            </p:cNvSpPr>
            <p:nvPr/>
          </p:nvSpPr>
          <p:spPr bwMode="auto">
            <a:xfrm>
              <a:off x="4366" y="2784"/>
              <a:ext cx="620" cy="32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sz="2800" dirty="0" smtClean="0">
                  <a:solidFill>
                    <a:srgbClr val="000000"/>
                  </a:solidFill>
                </a:rPr>
                <a:t>2020</a:t>
              </a:r>
              <a:endParaRPr lang="en-US" sz="2800" dirty="0">
                <a:solidFill>
                  <a:srgbClr val="000000"/>
                </a:solidFill>
              </a:endParaRPr>
            </a:p>
          </p:txBody>
        </p:sp>
        <p:sp>
          <p:nvSpPr>
            <p:cNvPr id="17" name="Rectangle 13"/>
            <p:cNvSpPr>
              <a:spLocks noChangeArrowheads="1"/>
            </p:cNvSpPr>
            <p:nvPr/>
          </p:nvSpPr>
          <p:spPr bwMode="auto">
            <a:xfrm>
              <a:off x="2811" y="2688"/>
              <a:ext cx="1391" cy="6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800" dirty="0" smtClean="0">
                  <a:solidFill>
                    <a:srgbClr val="000000"/>
                  </a:solidFill>
                </a:rPr>
                <a:t>Just like in California, wild boar populations have become a serious problem all over New York.  Eurasian wild boars had become popular on privates hunting estates but escaped and multiplied rapidly.  They are intelligent, adaptable, eating almost anything able to live in a wide range of habitats.  These are not your average Porky Pigs.</a:t>
              </a:r>
              <a:endParaRPr lang="en-US" sz="800" dirty="0">
                <a:solidFill>
                  <a:srgbClr val="000000"/>
                </a:solidFill>
              </a:endParaRPr>
            </a:p>
          </p:txBody>
        </p:sp>
        <p:sp>
          <p:nvSpPr>
            <p:cNvPr id="18" name="Rectangle 14"/>
            <p:cNvSpPr>
              <a:spLocks noChangeArrowheads="1"/>
            </p:cNvSpPr>
            <p:nvPr/>
          </p:nvSpPr>
          <p:spPr bwMode="auto">
            <a:xfrm>
              <a:off x="4357" y="2796"/>
              <a:ext cx="810" cy="23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 name="Rectangle 15"/>
            <p:cNvSpPr>
              <a:spLocks noChangeArrowheads="1"/>
            </p:cNvSpPr>
            <p:nvPr/>
          </p:nvSpPr>
          <p:spPr bwMode="auto">
            <a:xfrm>
              <a:off x="2812" y="2674"/>
              <a:ext cx="2510" cy="679"/>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0" name="Line 16"/>
            <p:cNvSpPr>
              <a:spLocks noChangeShapeType="1"/>
            </p:cNvSpPr>
            <p:nvPr/>
          </p:nvSpPr>
          <p:spPr bwMode="auto">
            <a:xfrm>
              <a:off x="4233" y="2674"/>
              <a:ext cx="0" cy="67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1" name="Rectangle 17"/>
            <p:cNvSpPr>
              <a:spLocks noChangeArrowheads="1"/>
            </p:cNvSpPr>
            <p:nvPr/>
          </p:nvSpPr>
          <p:spPr bwMode="auto">
            <a:xfrm>
              <a:off x="2764" y="3346"/>
              <a:ext cx="1774" cy="14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endParaRPr lang="en-US" sz="900" b="1" dirty="0"/>
            </a:p>
          </p:txBody>
        </p:sp>
      </p:grpSp>
      <p:sp>
        <p:nvSpPr>
          <p:cNvPr id="22" name="Rectangle 18"/>
          <p:cNvSpPr>
            <a:spLocks noChangeArrowheads="1"/>
          </p:cNvSpPr>
          <p:nvPr/>
        </p:nvSpPr>
        <p:spPr bwMode="auto">
          <a:xfrm>
            <a:off x="1165225" y="6186433"/>
            <a:ext cx="1349375" cy="3667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spcBef>
                <a:spcPct val="50000"/>
              </a:spcBef>
            </a:pPr>
            <a:r>
              <a:rPr lang="en-US" b="1" dirty="0" smtClean="0"/>
              <a:t>Endstates</a:t>
            </a:r>
            <a:endParaRPr lang="en-US" b="1" dirty="0"/>
          </a:p>
        </p:txBody>
      </p:sp>
      <p:sp>
        <p:nvSpPr>
          <p:cNvPr id="24" name="Rectangle 20"/>
          <p:cNvSpPr>
            <a:spLocks noChangeArrowheads="1"/>
          </p:cNvSpPr>
          <p:nvPr/>
        </p:nvSpPr>
        <p:spPr bwMode="auto">
          <a:xfrm>
            <a:off x="1600200" y="220345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5" name="Rectangle 21"/>
          <p:cNvSpPr>
            <a:spLocks noChangeArrowheads="1"/>
          </p:cNvSpPr>
          <p:nvPr/>
        </p:nvSpPr>
        <p:spPr bwMode="auto">
          <a:xfrm>
            <a:off x="1676400" y="2209800"/>
            <a:ext cx="1676400" cy="520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1400" b="1" dirty="0"/>
              <a:t>D. </a:t>
            </a:r>
            <a:r>
              <a:rPr lang="en-US" sz="1400" b="1" dirty="0" smtClean="0"/>
              <a:t>ADK County</a:t>
            </a:r>
            <a:endParaRPr lang="en-US" sz="1400" b="1" dirty="0"/>
          </a:p>
          <a:p>
            <a:pPr algn="l"/>
            <a:endParaRPr lang="en-US" sz="1400" b="1" dirty="0"/>
          </a:p>
        </p:txBody>
      </p:sp>
      <p:grpSp>
        <p:nvGrpSpPr>
          <p:cNvPr id="26" name="Group 22"/>
          <p:cNvGrpSpPr>
            <a:grpSpLocks/>
          </p:cNvGrpSpPr>
          <p:nvPr/>
        </p:nvGrpSpPr>
        <p:grpSpPr bwMode="auto">
          <a:xfrm>
            <a:off x="1787525" y="2613025"/>
            <a:ext cx="1231900" cy="495300"/>
            <a:chOff x="1267" y="1439"/>
            <a:chExt cx="776" cy="312"/>
          </a:xfrm>
        </p:grpSpPr>
        <p:sp>
          <p:nvSpPr>
            <p:cNvPr id="112" name="Line 23"/>
            <p:cNvSpPr>
              <a:spLocks noChangeShapeType="1"/>
            </p:cNvSpPr>
            <p:nvPr/>
          </p:nvSpPr>
          <p:spPr bwMode="auto">
            <a:xfrm>
              <a:off x="1363" y="143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3" name="Line 24"/>
            <p:cNvSpPr>
              <a:spLocks noChangeShapeType="1"/>
            </p:cNvSpPr>
            <p:nvPr/>
          </p:nvSpPr>
          <p:spPr bwMode="auto">
            <a:xfrm>
              <a:off x="1267" y="1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4" name="Line 25"/>
            <p:cNvSpPr>
              <a:spLocks noChangeShapeType="1"/>
            </p:cNvSpPr>
            <p:nvPr/>
          </p:nvSpPr>
          <p:spPr bwMode="auto">
            <a:xfrm>
              <a:off x="1267" y="155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5" name="Line 26"/>
            <p:cNvSpPr>
              <a:spLocks noChangeShapeType="1"/>
            </p:cNvSpPr>
            <p:nvPr/>
          </p:nvSpPr>
          <p:spPr bwMode="auto">
            <a:xfrm>
              <a:off x="1267" y="162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6" name="Line 27"/>
            <p:cNvSpPr>
              <a:spLocks noChangeShapeType="1"/>
            </p:cNvSpPr>
            <p:nvPr/>
          </p:nvSpPr>
          <p:spPr bwMode="auto">
            <a:xfrm>
              <a:off x="1267" y="168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7" name="Line 28"/>
            <p:cNvSpPr>
              <a:spLocks noChangeShapeType="1"/>
            </p:cNvSpPr>
            <p:nvPr/>
          </p:nvSpPr>
          <p:spPr bwMode="auto">
            <a:xfrm>
              <a:off x="1267" y="175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27" name="Group 29"/>
          <p:cNvGrpSpPr>
            <a:grpSpLocks/>
          </p:cNvGrpSpPr>
          <p:nvPr/>
        </p:nvGrpSpPr>
        <p:grpSpPr bwMode="auto">
          <a:xfrm>
            <a:off x="1787525" y="3235325"/>
            <a:ext cx="1231900" cy="495300"/>
            <a:chOff x="1267" y="1831"/>
            <a:chExt cx="776" cy="312"/>
          </a:xfrm>
        </p:grpSpPr>
        <p:sp>
          <p:nvSpPr>
            <p:cNvPr id="106" name="Line 30"/>
            <p:cNvSpPr>
              <a:spLocks noChangeShapeType="1"/>
            </p:cNvSpPr>
            <p:nvPr/>
          </p:nvSpPr>
          <p:spPr bwMode="auto">
            <a:xfrm>
              <a:off x="1363" y="1831"/>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7" name="Line 31"/>
            <p:cNvSpPr>
              <a:spLocks noChangeShapeType="1"/>
            </p:cNvSpPr>
            <p:nvPr/>
          </p:nvSpPr>
          <p:spPr bwMode="auto">
            <a:xfrm>
              <a:off x="1267" y="188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8" name="Line 32"/>
            <p:cNvSpPr>
              <a:spLocks noChangeShapeType="1"/>
            </p:cNvSpPr>
            <p:nvPr/>
          </p:nvSpPr>
          <p:spPr bwMode="auto">
            <a:xfrm>
              <a:off x="1267" y="195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9" name="Line 33"/>
            <p:cNvSpPr>
              <a:spLocks noChangeShapeType="1"/>
            </p:cNvSpPr>
            <p:nvPr/>
          </p:nvSpPr>
          <p:spPr bwMode="auto">
            <a:xfrm>
              <a:off x="1267" y="201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0" name="Line 34"/>
            <p:cNvSpPr>
              <a:spLocks noChangeShapeType="1"/>
            </p:cNvSpPr>
            <p:nvPr/>
          </p:nvSpPr>
          <p:spPr bwMode="auto">
            <a:xfrm>
              <a:off x="1267" y="207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1" name="Line 35"/>
            <p:cNvSpPr>
              <a:spLocks noChangeShapeType="1"/>
            </p:cNvSpPr>
            <p:nvPr/>
          </p:nvSpPr>
          <p:spPr bwMode="auto">
            <a:xfrm>
              <a:off x="1267" y="214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28" name="Group 36"/>
          <p:cNvGrpSpPr>
            <a:grpSpLocks/>
          </p:cNvGrpSpPr>
          <p:nvPr/>
        </p:nvGrpSpPr>
        <p:grpSpPr bwMode="auto">
          <a:xfrm>
            <a:off x="1800225" y="3844925"/>
            <a:ext cx="1231900" cy="495300"/>
            <a:chOff x="1275" y="2215"/>
            <a:chExt cx="776" cy="312"/>
          </a:xfrm>
        </p:grpSpPr>
        <p:sp>
          <p:nvSpPr>
            <p:cNvPr id="100" name="Line 37"/>
            <p:cNvSpPr>
              <a:spLocks noChangeShapeType="1"/>
            </p:cNvSpPr>
            <p:nvPr/>
          </p:nvSpPr>
          <p:spPr bwMode="auto">
            <a:xfrm>
              <a:off x="1371" y="2215"/>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1" name="Line 38"/>
            <p:cNvSpPr>
              <a:spLocks noChangeShapeType="1"/>
            </p:cNvSpPr>
            <p:nvPr/>
          </p:nvSpPr>
          <p:spPr bwMode="auto">
            <a:xfrm>
              <a:off x="1275" y="227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2" name="Line 39"/>
            <p:cNvSpPr>
              <a:spLocks noChangeShapeType="1"/>
            </p:cNvSpPr>
            <p:nvPr/>
          </p:nvSpPr>
          <p:spPr bwMode="auto">
            <a:xfrm>
              <a:off x="1275" y="233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3" name="Line 40"/>
            <p:cNvSpPr>
              <a:spLocks noChangeShapeType="1"/>
            </p:cNvSpPr>
            <p:nvPr/>
          </p:nvSpPr>
          <p:spPr bwMode="auto">
            <a:xfrm>
              <a:off x="1275" y="239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4" name="Line 41"/>
            <p:cNvSpPr>
              <a:spLocks noChangeShapeType="1"/>
            </p:cNvSpPr>
            <p:nvPr/>
          </p:nvSpPr>
          <p:spPr bwMode="auto">
            <a:xfrm>
              <a:off x="1275"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5" name="Line 42"/>
            <p:cNvSpPr>
              <a:spLocks noChangeShapeType="1"/>
            </p:cNvSpPr>
            <p:nvPr/>
          </p:nvSpPr>
          <p:spPr bwMode="auto">
            <a:xfrm>
              <a:off x="1275"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29" name="Group 43"/>
          <p:cNvGrpSpPr>
            <a:grpSpLocks/>
          </p:cNvGrpSpPr>
          <p:nvPr/>
        </p:nvGrpSpPr>
        <p:grpSpPr bwMode="auto">
          <a:xfrm>
            <a:off x="1219200" y="2667000"/>
            <a:ext cx="1682750" cy="2520950"/>
            <a:chOff x="909" y="1449"/>
            <a:chExt cx="1060" cy="1588"/>
          </a:xfrm>
        </p:grpSpPr>
        <p:sp>
          <p:nvSpPr>
            <p:cNvPr id="77" name="Rectangle 44"/>
            <p:cNvSpPr>
              <a:spLocks noChangeArrowheads="1"/>
            </p:cNvSpPr>
            <p:nvPr/>
          </p:nvSpPr>
          <p:spPr bwMode="auto">
            <a:xfrm>
              <a:off x="909" y="1449"/>
              <a:ext cx="1060" cy="1588"/>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8" name="Rectangle 45"/>
            <p:cNvSpPr>
              <a:spLocks noChangeArrowheads="1"/>
            </p:cNvSpPr>
            <p:nvPr/>
          </p:nvSpPr>
          <p:spPr bwMode="auto">
            <a:xfrm>
              <a:off x="1017" y="1525"/>
              <a:ext cx="846" cy="2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endParaRPr lang="en-US" sz="1600" dirty="0"/>
            </a:p>
          </p:txBody>
        </p:sp>
        <p:grpSp>
          <p:nvGrpSpPr>
            <p:cNvPr id="79" name="Group 46"/>
            <p:cNvGrpSpPr>
              <a:grpSpLocks/>
            </p:cNvGrpSpPr>
            <p:nvPr/>
          </p:nvGrpSpPr>
          <p:grpSpPr bwMode="auto">
            <a:xfrm>
              <a:off x="1051" y="1799"/>
              <a:ext cx="776" cy="312"/>
              <a:chOff x="1051" y="1799"/>
              <a:chExt cx="776" cy="312"/>
            </a:xfrm>
          </p:grpSpPr>
          <p:sp>
            <p:nvSpPr>
              <p:cNvPr id="94" name="Line 47"/>
              <p:cNvSpPr>
                <a:spLocks noChangeShapeType="1"/>
              </p:cNvSpPr>
              <p:nvPr/>
            </p:nvSpPr>
            <p:spPr bwMode="auto">
              <a:xfrm>
                <a:off x="1147" y="1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5" name="Line 48"/>
              <p:cNvSpPr>
                <a:spLocks noChangeShapeType="1"/>
              </p:cNvSpPr>
              <p:nvPr/>
            </p:nvSpPr>
            <p:spPr bwMode="auto">
              <a:xfrm>
                <a:off x="1051" y="1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6" name="Line 49"/>
              <p:cNvSpPr>
                <a:spLocks noChangeShapeType="1"/>
              </p:cNvSpPr>
              <p:nvPr/>
            </p:nvSpPr>
            <p:spPr bwMode="auto">
              <a:xfrm>
                <a:off x="1051" y="1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7" name="Line 50"/>
              <p:cNvSpPr>
                <a:spLocks noChangeShapeType="1"/>
              </p:cNvSpPr>
              <p:nvPr/>
            </p:nvSpPr>
            <p:spPr bwMode="auto">
              <a:xfrm>
                <a:off x="1051" y="1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8" name="Line 51"/>
              <p:cNvSpPr>
                <a:spLocks noChangeShapeType="1"/>
              </p:cNvSpPr>
              <p:nvPr/>
            </p:nvSpPr>
            <p:spPr bwMode="auto">
              <a:xfrm>
                <a:off x="1051" y="2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9" name="Line 52"/>
              <p:cNvSpPr>
                <a:spLocks noChangeShapeType="1"/>
              </p:cNvSpPr>
              <p:nvPr/>
            </p:nvSpPr>
            <p:spPr bwMode="auto">
              <a:xfrm>
                <a:off x="1051" y="2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80" name="Group 53"/>
            <p:cNvGrpSpPr>
              <a:grpSpLocks/>
            </p:cNvGrpSpPr>
            <p:nvPr/>
          </p:nvGrpSpPr>
          <p:grpSpPr bwMode="auto">
            <a:xfrm>
              <a:off x="1051" y="2191"/>
              <a:ext cx="776" cy="312"/>
              <a:chOff x="1051" y="2191"/>
              <a:chExt cx="776" cy="312"/>
            </a:xfrm>
          </p:grpSpPr>
          <p:sp>
            <p:nvSpPr>
              <p:cNvPr id="88" name="Line 54"/>
              <p:cNvSpPr>
                <a:spLocks noChangeShapeType="1"/>
              </p:cNvSpPr>
              <p:nvPr/>
            </p:nvSpPr>
            <p:spPr bwMode="auto">
              <a:xfrm>
                <a:off x="1147" y="2191"/>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9" name="Line 55"/>
              <p:cNvSpPr>
                <a:spLocks noChangeShapeType="1"/>
              </p:cNvSpPr>
              <p:nvPr/>
            </p:nvSpPr>
            <p:spPr bwMode="auto">
              <a:xfrm>
                <a:off x="1051" y="22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0" name="Line 56"/>
              <p:cNvSpPr>
                <a:spLocks noChangeShapeType="1"/>
              </p:cNvSpPr>
              <p:nvPr/>
            </p:nvSpPr>
            <p:spPr bwMode="auto">
              <a:xfrm>
                <a:off x="1051" y="23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1" name="Line 57"/>
              <p:cNvSpPr>
                <a:spLocks noChangeShapeType="1"/>
              </p:cNvSpPr>
              <p:nvPr/>
            </p:nvSpPr>
            <p:spPr bwMode="auto">
              <a:xfrm>
                <a:off x="1051" y="237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2" name="Line 58"/>
              <p:cNvSpPr>
                <a:spLocks noChangeShapeType="1"/>
              </p:cNvSpPr>
              <p:nvPr/>
            </p:nvSpPr>
            <p:spPr bwMode="auto">
              <a:xfrm>
                <a:off x="1051" y="24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3" name="Line 59"/>
              <p:cNvSpPr>
                <a:spLocks noChangeShapeType="1"/>
              </p:cNvSpPr>
              <p:nvPr/>
            </p:nvSpPr>
            <p:spPr bwMode="auto">
              <a:xfrm>
                <a:off x="1051" y="25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81" name="Group 60"/>
            <p:cNvGrpSpPr>
              <a:grpSpLocks/>
            </p:cNvGrpSpPr>
            <p:nvPr/>
          </p:nvGrpSpPr>
          <p:grpSpPr bwMode="auto">
            <a:xfrm>
              <a:off x="1059" y="2575"/>
              <a:ext cx="776" cy="312"/>
              <a:chOff x="1059" y="2575"/>
              <a:chExt cx="776" cy="312"/>
            </a:xfrm>
          </p:grpSpPr>
          <p:sp>
            <p:nvSpPr>
              <p:cNvPr id="82" name="Line 61"/>
              <p:cNvSpPr>
                <a:spLocks noChangeShapeType="1"/>
              </p:cNvSpPr>
              <p:nvPr/>
            </p:nvSpPr>
            <p:spPr bwMode="auto">
              <a:xfrm>
                <a:off x="1155" y="2575"/>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3" name="Line 62"/>
              <p:cNvSpPr>
                <a:spLocks noChangeShapeType="1"/>
              </p:cNvSpPr>
              <p:nvPr/>
            </p:nvSpPr>
            <p:spPr bwMode="auto">
              <a:xfrm>
                <a:off x="1059" y="26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4" name="Line 63"/>
              <p:cNvSpPr>
                <a:spLocks noChangeShapeType="1"/>
              </p:cNvSpPr>
              <p:nvPr/>
            </p:nvSpPr>
            <p:spPr bwMode="auto">
              <a:xfrm>
                <a:off x="1059" y="26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5" name="Line 64"/>
              <p:cNvSpPr>
                <a:spLocks noChangeShapeType="1"/>
              </p:cNvSpPr>
              <p:nvPr/>
            </p:nvSpPr>
            <p:spPr bwMode="auto">
              <a:xfrm>
                <a:off x="1059" y="275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6" name="Line 65"/>
              <p:cNvSpPr>
                <a:spLocks noChangeShapeType="1"/>
              </p:cNvSpPr>
              <p:nvPr/>
            </p:nvSpPr>
            <p:spPr bwMode="auto">
              <a:xfrm>
                <a:off x="1059" y="282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7" name="Line 66"/>
              <p:cNvSpPr>
                <a:spLocks noChangeShapeType="1"/>
              </p:cNvSpPr>
              <p:nvPr/>
            </p:nvSpPr>
            <p:spPr bwMode="auto">
              <a:xfrm>
                <a:off x="1059" y="288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
        <p:nvSpPr>
          <p:cNvPr id="30" name="Rectangle 67"/>
          <p:cNvSpPr>
            <a:spLocks noChangeArrowheads="1"/>
          </p:cNvSpPr>
          <p:nvPr/>
        </p:nvSpPr>
        <p:spPr bwMode="auto">
          <a:xfrm>
            <a:off x="736600" y="30861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1" name="Rectangle 68"/>
          <p:cNvSpPr>
            <a:spLocks noChangeArrowheads="1"/>
          </p:cNvSpPr>
          <p:nvPr/>
        </p:nvSpPr>
        <p:spPr bwMode="auto">
          <a:xfrm>
            <a:off x="762000" y="3200400"/>
            <a:ext cx="1752600" cy="520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1400" b="1" dirty="0"/>
              <a:t>B. </a:t>
            </a:r>
            <a:r>
              <a:rPr lang="en-US" sz="1400" b="1" dirty="0" smtClean="0"/>
              <a:t>A Usable Park</a:t>
            </a:r>
            <a:endParaRPr lang="en-US" sz="1400" b="1" dirty="0"/>
          </a:p>
          <a:p>
            <a:pPr algn="l"/>
            <a:endParaRPr lang="en-US" sz="1400" b="1" dirty="0"/>
          </a:p>
        </p:txBody>
      </p:sp>
      <p:grpSp>
        <p:nvGrpSpPr>
          <p:cNvPr id="32" name="Group 69"/>
          <p:cNvGrpSpPr>
            <a:grpSpLocks/>
          </p:cNvGrpSpPr>
          <p:nvPr/>
        </p:nvGrpSpPr>
        <p:grpSpPr bwMode="auto">
          <a:xfrm>
            <a:off x="962025" y="3641725"/>
            <a:ext cx="1231900" cy="495300"/>
            <a:chOff x="747" y="2087"/>
            <a:chExt cx="776" cy="312"/>
          </a:xfrm>
        </p:grpSpPr>
        <p:sp>
          <p:nvSpPr>
            <p:cNvPr id="71" name="Line 70"/>
            <p:cNvSpPr>
              <a:spLocks noChangeShapeType="1"/>
            </p:cNvSpPr>
            <p:nvPr/>
          </p:nvSpPr>
          <p:spPr bwMode="auto">
            <a:xfrm>
              <a:off x="843" y="208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 name="Line 71"/>
            <p:cNvSpPr>
              <a:spLocks noChangeShapeType="1"/>
            </p:cNvSpPr>
            <p:nvPr/>
          </p:nvSpPr>
          <p:spPr bwMode="auto">
            <a:xfrm>
              <a:off x="747" y="214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3" name="Line 72"/>
            <p:cNvSpPr>
              <a:spLocks noChangeShapeType="1"/>
            </p:cNvSpPr>
            <p:nvPr/>
          </p:nvSpPr>
          <p:spPr bwMode="auto">
            <a:xfrm>
              <a:off x="747" y="220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4" name="Line 73"/>
            <p:cNvSpPr>
              <a:spLocks noChangeShapeType="1"/>
            </p:cNvSpPr>
            <p:nvPr/>
          </p:nvSpPr>
          <p:spPr bwMode="auto">
            <a:xfrm>
              <a:off x="747" y="227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5" name="Line 74"/>
            <p:cNvSpPr>
              <a:spLocks noChangeShapeType="1"/>
            </p:cNvSpPr>
            <p:nvPr/>
          </p:nvSpPr>
          <p:spPr bwMode="auto">
            <a:xfrm>
              <a:off x="747" y="233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 name="Line 75"/>
            <p:cNvSpPr>
              <a:spLocks noChangeShapeType="1"/>
            </p:cNvSpPr>
            <p:nvPr/>
          </p:nvSpPr>
          <p:spPr bwMode="auto">
            <a:xfrm>
              <a:off x="747" y="239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3" name="Group 76"/>
          <p:cNvGrpSpPr>
            <a:grpSpLocks/>
          </p:cNvGrpSpPr>
          <p:nvPr/>
        </p:nvGrpSpPr>
        <p:grpSpPr bwMode="auto">
          <a:xfrm>
            <a:off x="962025" y="4264025"/>
            <a:ext cx="1231900" cy="495300"/>
            <a:chOff x="747" y="2479"/>
            <a:chExt cx="776" cy="312"/>
          </a:xfrm>
        </p:grpSpPr>
        <p:sp>
          <p:nvSpPr>
            <p:cNvPr id="65" name="Line 77"/>
            <p:cNvSpPr>
              <a:spLocks noChangeShapeType="1"/>
            </p:cNvSpPr>
            <p:nvPr/>
          </p:nvSpPr>
          <p:spPr bwMode="auto">
            <a:xfrm>
              <a:off x="843" y="247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6" name="Line 78"/>
            <p:cNvSpPr>
              <a:spLocks noChangeShapeType="1"/>
            </p:cNvSpPr>
            <p:nvPr/>
          </p:nvSpPr>
          <p:spPr bwMode="auto">
            <a:xfrm>
              <a:off x="747" y="253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7" name="Line 79"/>
            <p:cNvSpPr>
              <a:spLocks noChangeShapeType="1"/>
            </p:cNvSpPr>
            <p:nvPr/>
          </p:nvSpPr>
          <p:spPr bwMode="auto">
            <a:xfrm>
              <a:off x="747" y="259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8" name="Line 80"/>
            <p:cNvSpPr>
              <a:spLocks noChangeShapeType="1"/>
            </p:cNvSpPr>
            <p:nvPr/>
          </p:nvSpPr>
          <p:spPr bwMode="auto">
            <a:xfrm>
              <a:off x="747" y="26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9" name="Line 81"/>
            <p:cNvSpPr>
              <a:spLocks noChangeShapeType="1"/>
            </p:cNvSpPr>
            <p:nvPr/>
          </p:nvSpPr>
          <p:spPr bwMode="auto">
            <a:xfrm>
              <a:off x="747" y="27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 name="Line 82"/>
            <p:cNvSpPr>
              <a:spLocks noChangeShapeType="1"/>
            </p:cNvSpPr>
            <p:nvPr/>
          </p:nvSpPr>
          <p:spPr bwMode="auto">
            <a:xfrm>
              <a:off x="747" y="27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4" name="Group 83"/>
          <p:cNvGrpSpPr>
            <a:grpSpLocks/>
          </p:cNvGrpSpPr>
          <p:nvPr/>
        </p:nvGrpSpPr>
        <p:grpSpPr bwMode="auto">
          <a:xfrm>
            <a:off x="974725" y="4873625"/>
            <a:ext cx="1231900" cy="495300"/>
            <a:chOff x="755" y="2863"/>
            <a:chExt cx="776" cy="312"/>
          </a:xfrm>
        </p:grpSpPr>
        <p:sp>
          <p:nvSpPr>
            <p:cNvPr id="59" name="Line 84"/>
            <p:cNvSpPr>
              <a:spLocks noChangeShapeType="1"/>
            </p:cNvSpPr>
            <p:nvPr/>
          </p:nvSpPr>
          <p:spPr bwMode="auto">
            <a:xfrm>
              <a:off x="851" y="286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0" name="Line 85"/>
            <p:cNvSpPr>
              <a:spLocks noChangeShapeType="1"/>
            </p:cNvSpPr>
            <p:nvPr/>
          </p:nvSpPr>
          <p:spPr bwMode="auto">
            <a:xfrm>
              <a:off x="755"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1" name="Line 86"/>
            <p:cNvSpPr>
              <a:spLocks noChangeShapeType="1"/>
            </p:cNvSpPr>
            <p:nvPr/>
          </p:nvSpPr>
          <p:spPr bwMode="auto">
            <a:xfrm>
              <a:off x="755"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2" name="Line 87"/>
            <p:cNvSpPr>
              <a:spLocks noChangeShapeType="1"/>
            </p:cNvSpPr>
            <p:nvPr/>
          </p:nvSpPr>
          <p:spPr bwMode="auto">
            <a:xfrm>
              <a:off x="755"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3" name="Line 88"/>
            <p:cNvSpPr>
              <a:spLocks noChangeShapeType="1"/>
            </p:cNvSpPr>
            <p:nvPr/>
          </p:nvSpPr>
          <p:spPr bwMode="auto">
            <a:xfrm>
              <a:off x="755"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4" name="Line 89"/>
            <p:cNvSpPr>
              <a:spLocks noChangeShapeType="1"/>
            </p:cNvSpPr>
            <p:nvPr/>
          </p:nvSpPr>
          <p:spPr bwMode="auto">
            <a:xfrm>
              <a:off x="755" y="317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35" name="Rectangle 90"/>
          <p:cNvSpPr>
            <a:spLocks noChangeArrowheads="1"/>
          </p:cNvSpPr>
          <p:nvPr/>
        </p:nvSpPr>
        <p:spPr bwMode="auto">
          <a:xfrm>
            <a:off x="381000" y="35941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36" name="Group 91"/>
          <p:cNvGrpSpPr>
            <a:grpSpLocks/>
          </p:cNvGrpSpPr>
          <p:nvPr/>
        </p:nvGrpSpPr>
        <p:grpSpPr bwMode="auto">
          <a:xfrm>
            <a:off x="606425" y="4149725"/>
            <a:ext cx="1231900" cy="495300"/>
            <a:chOff x="523" y="2407"/>
            <a:chExt cx="776" cy="312"/>
          </a:xfrm>
        </p:grpSpPr>
        <p:sp>
          <p:nvSpPr>
            <p:cNvPr id="53" name="Line 92"/>
            <p:cNvSpPr>
              <a:spLocks noChangeShapeType="1"/>
            </p:cNvSpPr>
            <p:nvPr/>
          </p:nvSpPr>
          <p:spPr bwMode="auto">
            <a:xfrm>
              <a:off x="619" y="240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4" name="Line 93"/>
            <p:cNvSpPr>
              <a:spLocks noChangeShapeType="1"/>
            </p:cNvSpPr>
            <p:nvPr/>
          </p:nvSpPr>
          <p:spPr bwMode="auto">
            <a:xfrm>
              <a:off x="523"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5" name="Line 94"/>
            <p:cNvSpPr>
              <a:spLocks noChangeShapeType="1"/>
            </p:cNvSpPr>
            <p:nvPr/>
          </p:nvSpPr>
          <p:spPr bwMode="auto">
            <a:xfrm>
              <a:off x="523"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 name="Line 95"/>
            <p:cNvSpPr>
              <a:spLocks noChangeShapeType="1"/>
            </p:cNvSpPr>
            <p:nvPr/>
          </p:nvSpPr>
          <p:spPr bwMode="auto">
            <a:xfrm>
              <a:off x="523" y="25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 name="Line 96"/>
            <p:cNvSpPr>
              <a:spLocks noChangeShapeType="1"/>
            </p:cNvSpPr>
            <p:nvPr/>
          </p:nvSpPr>
          <p:spPr bwMode="auto">
            <a:xfrm>
              <a:off x="523" y="26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8" name="Line 97"/>
            <p:cNvSpPr>
              <a:spLocks noChangeShapeType="1"/>
            </p:cNvSpPr>
            <p:nvPr/>
          </p:nvSpPr>
          <p:spPr bwMode="auto">
            <a:xfrm>
              <a:off x="523" y="27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7" name="Group 98"/>
          <p:cNvGrpSpPr>
            <a:grpSpLocks/>
          </p:cNvGrpSpPr>
          <p:nvPr/>
        </p:nvGrpSpPr>
        <p:grpSpPr bwMode="auto">
          <a:xfrm>
            <a:off x="606425" y="4772025"/>
            <a:ext cx="1231900" cy="495300"/>
            <a:chOff x="523" y="2799"/>
            <a:chExt cx="776" cy="312"/>
          </a:xfrm>
        </p:grpSpPr>
        <p:sp>
          <p:nvSpPr>
            <p:cNvPr id="47" name="Line 99"/>
            <p:cNvSpPr>
              <a:spLocks noChangeShapeType="1"/>
            </p:cNvSpPr>
            <p:nvPr/>
          </p:nvSpPr>
          <p:spPr bwMode="auto">
            <a:xfrm>
              <a:off x="619" y="2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8" name="Line 100"/>
            <p:cNvSpPr>
              <a:spLocks noChangeShapeType="1"/>
            </p:cNvSpPr>
            <p:nvPr/>
          </p:nvSpPr>
          <p:spPr bwMode="auto">
            <a:xfrm>
              <a:off x="523" y="2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9" name="Line 101"/>
            <p:cNvSpPr>
              <a:spLocks noChangeShapeType="1"/>
            </p:cNvSpPr>
            <p:nvPr/>
          </p:nvSpPr>
          <p:spPr bwMode="auto">
            <a:xfrm>
              <a:off x="523"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0" name="Line 102"/>
            <p:cNvSpPr>
              <a:spLocks noChangeShapeType="1"/>
            </p:cNvSpPr>
            <p:nvPr/>
          </p:nvSpPr>
          <p:spPr bwMode="auto">
            <a:xfrm>
              <a:off x="523"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1" name="Line 103"/>
            <p:cNvSpPr>
              <a:spLocks noChangeShapeType="1"/>
            </p:cNvSpPr>
            <p:nvPr/>
          </p:nvSpPr>
          <p:spPr bwMode="auto">
            <a:xfrm>
              <a:off x="523"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2" name="Line 104"/>
            <p:cNvSpPr>
              <a:spLocks noChangeShapeType="1"/>
            </p:cNvSpPr>
            <p:nvPr/>
          </p:nvSpPr>
          <p:spPr bwMode="auto">
            <a:xfrm>
              <a:off x="523"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8" name="Group 105"/>
          <p:cNvGrpSpPr>
            <a:grpSpLocks/>
          </p:cNvGrpSpPr>
          <p:nvPr/>
        </p:nvGrpSpPr>
        <p:grpSpPr bwMode="auto">
          <a:xfrm>
            <a:off x="619125" y="5381625"/>
            <a:ext cx="1231900" cy="495300"/>
            <a:chOff x="531" y="3183"/>
            <a:chExt cx="776" cy="312"/>
          </a:xfrm>
        </p:grpSpPr>
        <p:sp>
          <p:nvSpPr>
            <p:cNvPr id="41" name="Line 106"/>
            <p:cNvSpPr>
              <a:spLocks noChangeShapeType="1"/>
            </p:cNvSpPr>
            <p:nvPr/>
          </p:nvSpPr>
          <p:spPr bwMode="auto">
            <a:xfrm>
              <a:off x="627" y="318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2" name="Line 107"/>
            <p:cNvSpPr>
              <a:spLocks noChangeShapeType="1"/>
            </p:cNvSpPr>
            <p:nvPr/>
          </p:nvSpPr>
          <p:spPr bwMode="auto">
            <a:xfrm>
              <a:off x="531" y="32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 name="Line 108"/>
            <p:cNvSpPr>
              <a:spLocks noChangeShapeType="1"/>
            </p:cNvSpPr>
            <p:nvPr/>
          </p:nvSpPr>
          <p:spPr bwMode="auto">
            <a:xfrm>
              <a:off x="531" y="33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4" name="Line 109"/>
            <p:cNvSpPr>
              <a:spLocks noChangeShapeType="1"/>
            </p:cNvSpPr>
            <p:nvPr/>
          </p:nvSpPr>
          <p:spPr bwMode="auto">
            <a:xfrm>
              <a:off x="531" y="336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5" name="Line 110"/>
            <p:cNvSpPr>
              <a:spLocks noChangeShapeType="1"/>
            </p:cNvSpPr>
            <p:nvPr/>
          </p:nvSpPr>
          <p:spPr bwMode="auto">
            <a:xfrm>
              <a:off x="531" y="34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6" name="Line 111"/>
            <p:cNvSpPr>
              <a:spLocks noChangeShapeType="1"/>
            </p:cNvSpPr>
            <p:nvPr/>
          </p:nvSpPr>
          <p:spPr bwMode="auto">
            <a:xfrm>
              <a:off x="531" y="3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39" name="Rectangle 112"/>
          <p:cNvSpPr>
            <a:spLocks noChangeArrowheads="1"/>
          </p:cNvSpPr>
          <p:nvPr/>
        </p:nvSpPr>
        <p:spPr bwMode="auto">
          <a:xfrm>
            <a:off x="457200" y="3733800"/>
            <a:ext cx="16002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r>
              <a:rPr lang="en-US" sz="1400" b="1" dirty="0"/>
              <a:t>A. </a:t>
            </a:r>
            <a:r>
              <a:rPr lang="en-US" sz="1400" b="1" dirty="0" smtClean="0"/>
              <a:t>Wild Park</a:t>
            </a:r>
            <a:endParaRPr lang="en-US" sz="1400" b="1" dirty="0"/>
          </a:p>
        </p:txBody>
      </p:sp>
      <p:sp>
        <p:nvSpPr>
          <p:cNvPr id="40" name="Rectangle 113"/>
          <p:cNvSpPr>
            <a:spLocks noChangeArrowheads="1"/>
          </p:cNvSpPr>
          <p:nvPr/>
        </p:nvSpPr>
        <p:spPr bwMode="auto">
          <a:xfrm>
            <a:off x="1295400" y="2743200"/>
            <a:ext cx="14668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b="1" dirty="0"/>
              <a:t>C. </a:t>
            </a:r>
            <a:r>
              <a:rPr lang="en-US" sz="1400" b="1" dirty="0" smtClean="0"/>
              <a:t>Sustainable </a:t>
            </a:r>
            <a:endParaRPr lang="en-US" sz="1400" b="1" dirty="0"/>
          </a:p>
          <a:p>
            <a:endParaRPr lang="en-US" sz="1400" b="1" dirty="0"/>
          </a:p>
        </p:txBody>
      </p:sp>
      <p:sp>
        <p:nvSpPr>
          <p:cNvPr id="118" name="Rectangle 114"/>
          <p:cNvSpPr>
            <a:spLocks noChangeArrowheads="1"/>
          </p:cNvSpPr>
          <p:nvPr/>
        </p:nvSpPr>
        <p:spPr bwMode="auto">
          <a:xfrm>
            <a:off x="5783263" y="6096000"/>
            <a:ext cx="1608137" cy="3667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spcBef>
                <a:spcPct val="50000"/>
              </a:spcBef>
            </a:pPr>
            <a:r>
              <a:rPr lang="en-US" b="1" dirty="0" smtClean="0"/>
              <a:t>Events</a:t>
            </a:r>
            <a:endParaRPr lang="en-US" b="1" dirty="0"/>
          </a:p>
        </p:txBody>
      </p:sp>
      <p:sp>
        <p:nvSpPr>
          <p:cNvPr id="23" name="TextBox 22"/>
          <p:cNvSpPr txBox="1"/>
          <p:nvPr/>
        </p:nvSpPr>
        <p:spPr>
          <a:xfrm>
            <a:off x="4267200" y="1460500"/>
            <a:ext cx="4535487" cy="707886"/>
          </a:xfrm>
          <a:prstGeom prst="rect">
            <a:avLst/>
          </a:prstGeom>
          <a:noFill/>
        </p:spPr>
        <p:txBody>
          <a:bodyPr wrap="square" rtlCol="0">
            <a:spAutoFit/>
          </a:bodyPr>
          <a:lstStyle/>
          <a:p>
            <a:r>
              <a:rPr lang="en-US" sz="2000" dirty="0" smtClean="0"/>
              <a:t>120 Interviews plus various books, articles and research</a:t>
            </a:r>
            <a:endParaRPr lang="en-US" sz="2000" dirty="0"/>
          </a:p>
        </p:txBody>
      </p:sp>
      <p:sp>
        <p:nvSpPr>
          <p:cNvPr id="167" name="Date Placeholder 166"/>
          <p:cNvSpPr>
            <a:spLocks noGrp="1"/>
          </p:cNvSpPr>
          <p:nvPr>
            <p:ph type="dt" sz="half" idx="10"/>
          </p:nvPr>
        </p:nvSpPr>
        <p:spPr/>
        <p:txBody>
          <a:bodyPr/>
          <a:lstStyle/>
          <a:p>
            <a:pPr>
              <a:defRPr/>
            </a:pPr>
            <a:r>
              <a:rPr lang="en-US" smtClean="0"/>
              <a:t>August 16, 2012</a:t>
            </a:r>
            <a:endParaRPr lang="en-US"/>
          </a:p>
        </p:txBody>
      </p:sp>
    </p:spTree>
    <p:extLst>
      <p:ext uri="{BB962C8B-B14F-4D97-AF65-F5344CB8AC3E}">
        <p14:creationId xmlns:p14="http://schemas.microsoft.com/office/powerpoint/2010/main" val="28183964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135"/>
          <p:cNvGrpSpPr>
            <a:grpSpLocks/>
          </p:cNvGrpSpPr>
          <p:nvPr/>
        </p:nvGrpSpPr>
        <p:grpSpPr bwMode="auto">
          <a:xfrm>
            <a:off x="1536700" y="1674813"/>
            <a:ext cx="6746875" cy="4741862"/>
            <a:chOff x="968" y="1055"/>
            <a:chExt cx="4250" cy="2987"/>
          </a:xfrm>
        </p:grpSpPr>
        <p:sp>
          <p:nvSpPr>
            <p:cNvPr id="7176" name="Rectangle 3"/>
            <p:cNvSpPr>
              <a:spLocks noChangeArrowheads="1"/>
            </p:cNvSpPr>
            <p:nvPr/>
          </p:nvSpPr>
          <p:spPr bwMode="auto">
            <a:xfrm>
              <a:off x="4074" y="1274"/>
              <a:ext cx="542" cy="542"/>
            </a:xfrm>
            <a:prstGeom prst="rect">
              <a:avLst/>
            </a:prstGeom>
            <a:gradFill rotWithShape="0">
              <a:gsLst>
                <a:gs pos="0">
                  <a:srgbClr val="FDFEB2"/>
                </a:gs>
                <a:gs pos="100000">
                  <a:srgbClr val="FAFD00"/>
                </a:gs>
              </a:gsLst>
              <a:path path="shape">
                <a:fillToRect l="50000" t="50000" r="50000" b="50000"/>
              </a:path>
            </a:gradFill>
            <a:ln w="76200">
              <a:solidFill>
                <a:srgbClr val="FE9B03"/>
              </a:solidFill>
              <a:miter lim="800000"/>
              <a:headEnd/>
              <a:tailEnd/>
            </a:ln>
          </p:spPr>
          <p:txBody>
            <a:bodyPr wrap="none" anchor="ctr"/>
            <a:lstStyle/>
            <a:p>
              <a:pPr eaLnBrk="0" hangingPunct="0"/>
              <a:endParaRPr lang="en-US"/>
            </a:p>
          </p:txBody>
        </p:sp>
        <p:sp>
          <p:nvSpPr>
            <p:cNvPr id="7177" name="Freeform 4"/>
            <p:cNvSpPr>
              <a:spLocks/>
            </p:cNvSpPr>
            <p:nvPr/>
          </p:nvSpPr>
          <p:spPr bwMode="auto">
            <a:xfrm>
              <a:off x="2236" y="1332"/>
              <a:ext cx="1140" cy="676"/>
            </a:xfrm>
            <a:custGeom>
              <a:avLst/>
              <a:gdLst>
                <a:gd name="T0" fmla="*/ 334 w 1140"/>
                <a:gd name="T1" fmla="*/ 143 h 676"/>
                <a:gd name="T2" fmla="*/ 402 w 1140"/>
                <a:gd name="T3" fmla="*/ 95 h 676"/>
                <a:gd name="T4" fmla="*/ 484 w 1140"/>
                <a:gd name="T5" fmla="*/ 61 h 676"/>
                <a:gd name="T6" fmla="*/ 566 w 1140"/>
                <a:gd name="T7" fmla="*/ 34 h 676"/>
                <a:gd name="T8" fmla="*/ 641 w 1140"/>
                <a:gd name="T9" fmla="*/ 14 h 676"/>
                <a:gd name="T10" fmla="*/ 723 w 1140"/>
                <a:gd name="T11" fmla="*/ 0 h 676"/>
                <a:gd name="T12" fmla="*/ 778 w 1140"/>
                <a:gd name="T13" fmla="*/ 14 h 676"/>
                <a:gd name="T14" fmla="*/ 832 w 1140"/>
                <a:gd name="T15" fmla="*/ 34 h 676"/>
                <a:gd name="T16" fmla="*/ 900 w 1140"/>
                <a:gd name="T17" fmla="*/ 89 h 676"/>
                <a:gd name="T18" fmla="*/ 955 w 1140"/>
                <a:gd name="T19" fmla="*/ 164 h 676"/>
                <a:gd name="T20" fmla="*/ 1009 w 1140"/>
                <a:gd name="T21" fmla="*/ 245 h 676"/>
                <a:gd name="T22" fmla="*/ 1064 w 1140"/>
                <a:gd name="T23" fmla="*/ 334 h 676"/>
                <a:gd name="T24" fmla="*/ 1119 w 1140"/>
                <a:gd name="T25" fmla="*/ 409 h 676"/>
                <a:gd name="T26" fmla="*/ 1139 w 1140"/>
                <a:gd name="T27" fmla="*/ 484 h 676"/>
                <a:gd name="T28" fmla="*/ 1139 w 1140"/>
                <a:gd name="T29" fmla="*/ 566 h 676"/>
                <a:gd name="T30" fmla="*/ 1098 w 1140"/>
                <a:gd name="T31" fmla="*/ 641 h 676"/>
                <a:gd name="T32" fmla="*/ 1057 w 1140"/>
                <a:gd name="T33" fmla="*/ 661 h 676"/>
                <a:gd name="T34" fmla="*/ 1016 w 1140"/>
                <a:gd name="T35" fmla="*/ 668 h 676"/>
                <a:gd name="T36" fmla="*/ 975 w 1140"/>
                <a:gd name="T37" fmla="*/ 675 h 676"/>
                <a:gd name="T38" fmla="*/ 934 w 1140"/>
                <a:gd name="T39" fmla="*/ 668 h 676"/>
                <a:gd name="T40" fmla="*/ 887 w 1140"/>
                <a:gd name="T41" fmla="*/ 661 h 676"/>
                <a:gd name="T42" fmla="*/ 839 w 1140"/>
                <a:gd name="T43" fmla="*/ 641 h 676"/>
                <a:gd name="T44" fmla="*/ 798 w 1140"/>
                <a:gd name="T45" fmla="*/ 620 h 676"/>
                <a:gd name="T46" fmla="*/ 757 w 1140"/>
                <a:gd name="T47" fmla="*/ 607 h 676"/>
                <a:gd name="T48" fmla="*/ 709 w 1140"/>
                <a:gd name="T49" fmla="*/ 593 h 676"/>
                <a:gd name="T50" fmla="*/ 668 w 1140"/>
                <a:gd name="T51" fmla="*/ 573 h 676"/>
                <a:gd name="T52" fmla="*/ 621 w 1140"/>
                <a:gd name="T53" fmla="*/ 559 h 676"/>
                <a:gd name="T54" fmla="*/ 573 w 1140"/>
                <a:gd name="T55" fmla="*/ 552 h 676"/>
                <a:gd name="T56" fmla="*/ 525 w 1140"/>
                <a:gd name="T57" fmla="*/ 552 h 676"/>
                <a:gd name="T58" fmla="*/ 477 w 1140"/>
                <a:gd name="T59" fmla="*/ 552 h 676"/>
                <a:gd name="T60" fmla="*/ 430 w 1140"/>
                <a:gd name="T61" fmla="*/ 552 h 676"/>
                <a:gd name="T62" fmla="*/ 382 w 1140"/>
                <a:gd name="T63" fmla="*/ 559 h 676"/>
                <a:gd name="T64" fmla="*/ 327 w 1140"/>
                <a:gd name="T65" fmla="*/ 559 h 676"/>
                <a:gd name="T66" fmla="*/ 280 w 1140"/>
                <a:gd name="T67" fmla="*/ 559 h 676"/>
                <a:gd name="T68" fmla="*/ 232 w 1140"/>
                <a:gd name="T69" fmla="*/ 559 h 676"/>
                <a:gd name="T70" fmla="*/ 184 w 1140"/>
                <a:gd name="T71" fmla="*/ 552 h 676"/>
                <a:gd name="T72" fmla="*/ 136 w 1140"/>
                <a:gd name="T73" fmla="*/ 545 h 676"/>
                <a:gd name="T74" fmla="*/ 95 w 1140"/>
                <a:gd name="T75" fmla="*/ 525 h 676"/>
                <a:gd name="T76" fmla="*/ 34 w 1140"/>
                <a:gd name="T77" fmla="*/ 498 h 676"/>
                <a:gd name="T78" fmla="*/ 7 w 1140"/>
                <a:gd name="T79" fmla="*/ 450 h 676"/>
                <a:gd name="T80" fmla="*/ 0 w 1140"/>
                <a:gd name="T81" fmla="*/ 409 h 676"/>
                <a:gd name="T82" fmla="*/ 0 w 1140"/>
                <a:gd name="T83" fmla="*/ 361 h 676"/>
                <a:gd name="T84" fmla="*/ 14 w 1140"/>
                <a:gd name="T85" fmla="*/ 314 h 676"/>
                <a:gd name="T86" fmla="*/ 41 w 1140"/>
                <a:gd name="T87" fmla="*/ 266 h 676"/>
                <a:gd name="T88" fmla="*/ 102 w 1140"/>
                <a:gd name="T89" fmla="*/ 198 h 676"/>
                <a:gd name="T90" fmla="*/ 150 w 1140"/>
                <a:gd name="T91" fmla="*/ 184 h 676"/>
                <a:gd name="T92" fmla="*/ 198 w 1140"/>
                <a:gd name="T93" fmla="*/ 184 h 676"/>
                <a:gd name="T94" fmla="*/ 252 w 1140"/>
                <a:gd name="T95" fmla="*/ 191 h 676"/>
                <a:gd name="T96" fmla="*/ 307 w 1140"/>
                <a:gd name="T97" fmla="*/ 205 h 676"/>
                <a:gd name="T98" fmla="*/ 361 w 1140"/>
                <a:gd name="T99" fmla="*/ 218 h 676"/>
                <a:gd name="T100" fmla="*/ 416 w 1140"/>
                <a:gd name="T101" fmla="*/ 239 h 676"/>
                <a:gd name="T102" fmla="*/ 471 w 1140"/>
                <a:gd name="T103" fmla="*/ 259 h 676"/>
                <a:gd name="T104" fmla="*/ 525 w 1140"/>
                <a:gd name="T105" fmla="*/ 266 h 676"/>
                <a:gd name="T106" fmla="*/ 580 w 1140"/>
                <a:gd name="T107" fmla="*/ 280 h 676"/>
                <a:gd name="T108" fmla="*/ 627 w 1140"/>
                <a:gd name="T109" fmla="*/ 286 h 67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40"/>
                <a:gd name="T166" fmla="*/ 0 h 676"/>
                <a:gd name="T167" fmla="*/ 1140 w 1140"/>
                <a:gd name="T168" fmla="*/ 676 h 67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40" h="676">
                  <a:moveTo>
                    <a:pt x="286" y="177"/>
                  </a:moveTo>
                  <a:lnTo>
                    <a:pt x="300" y="170"/>
                  </a:lnTo>
                  <a:lnTo>
                    <a:pt x="314" y="150"/>
                  </a:lnTo>
                  <a:lnTo>
                    <a:pt x="334" y="143"/>
                  </a:lnTo>
                  <a:lnTo>
                    <a:pt x="355" y="130"/>
                  </a:lnTo>
                  <a:lnTo>
                    <a:pt x="368" y="116"/>
                  </a:lnTo>
                  <a:lnTo>
                    <a:pt x="389" y="102"/>
                  </a:lnTo>
                  <a:lnTo>
                    <a:pt x="402" y="95"/>
                  </a:lnTo>
                  <a:lnTo>
                    <a:pt x="430" y="82"/>
                  </a:lnTo>
                  <a:lnTo>
                    <a:pt x="443" y="82"/>
                  </a:lnTo>
                  <a:lnTo>
                    <a:pt x="464" y="68"/>
                  </a:lnTo>
                  <a:lnTo>
                    <a:pt x="484" y="61"/>
                  </a:lnTo>
                  <a:lnTo>
                    <a:pt x="498" y="55"/>
                  </a:lnTo>
                  <a:lnTo>
                    <a:pt x="518" y="41"/>
                  </a:lnTo>
                  <a:lnTo>
                    <a:pt x="539" y="34"/>
                  </a:lnTo>
                  <a:lnTo>
                    <a:pt x="566" y="34"/>
                  </a:lnTo>
                  <a:lnTo>
                    <a:pt x="580" y="27"/>
                  </a:lnTo>
                  <a:lnTo>
                    <a:pt x="600" y="20"/>
                  </a:lnTo>
                  <a:lnTo>
                    <a:pt x="621" y="14"/>
                  </a:lnTo>
                  <a:lnTo>
                    <a:pt x="641" y="14"/>
                  </a:lnTo>
                  <a:lnTo>
                    <a:pt x="662" y="7"/>
                  </a:lnTo>
                  <a:lnTo>
                    <a:pt x="682" y="7"/>
                  </a:lnTo>
                  <a:lnTo>
                    <a:pt x="702" y="0"/>
                  </a:lnTo>
                  <a:lnTo>
                    <a:pt x="723" y="0"/>
                  </a:lnTo>
                  <a:lnTo>
                    <a:pt x="743" y="0"/>
                  </a:lnTo>
                  <a:lnTo>
                    <a:pt x="750" y="7"/>
                  </a:lnTo>
                  <a:lnTo>
                    <a:pt x="771" y="7"/>
                  </a:lnTo>
                  <a:lnTo>
                    <a:pt x="778" y="14"/>
                  </a:lnTo>
                  <a:lnTo>
                    <a:pt x="791" y="14"/>
                  </a:lnTo>
                  <a:lnTo>
                    <a:pt x="798" y="20"/>
                  </a:lnTo>
                  <a:lnTo>
                    <a:pt x="812" y="20"/>
                  </a:lnTo>
                  <a:lnTo>
                    <a:pt x="832" y="34"/>
                  </a:lnTo>
                  <a:lnTo>
                    <a:pt x="846" y="48"/>
                  </a:lnTo>
                  <a:lnTo>
                    <a:pt x="866" y="61"/>
                  </a:lnTo>
                  <a:lnTo>
                    <a:pt x="887" y="75"/>
                  </a:lnTo>
                  <a:lnTo>
                    <a:pt x="900" y="89"/>
                  </a:lnTo>
                  <a:lnTo>
                    <a:pt x="914" y="109"/>
                  </a:lnTo>
                  <a:lnTo>
                    <a:pt x="934" y="130"/>
                  </a:lnTo>
                  <a:lnTo>
                    <a:pt x="948" y="150"/>
                  </a:lnTo>
                  <a:lnTo>
                    <a:pt x="955" y="164"/>
                  </a:lnTo>
                  <a:lnTo>
                    <a:pt x="975" y="184"/>
                  </a:lnTo>
                  <a:lnTo>
                    <a:pt x="982" y="205"/>
                  </a:lnTo>
                  <a:lnTo>
                    <a:pt x="1003" y="225"/>
                  </a:lnTo>
                  <a:lnTo>
                    <a:pt x="1009" y="245"/>
                  </a:lnTo>
                  <a:lnTo>
                    <a:pt x="1023" y="266"/>
                  </a:lnTo>
                  <a:lnTo>
                    <a:pt x="1037" y="293"/>
                  </a:lnTo>
                  <a:lnTo>
                    <a:pt x="1050" y="314"/>
                  </a:lnTo>
                  <a:lnTo>
                    <a:pt x="1064" y="334"/>
                  </a:lnTo>
                  <a:lnTo>
                    <a:pt x="1071" y="348"/>
                  </a:lnTo>
                  <a:lnTo>
                    <a:pt x="1091" y="368"/>
                  </a:lnTo>
                  <a:lnTo>
                    <a:pt x="1098" y="389"/>
                  </a:lnTo>
                  <a:lnTo>
                    <a:pt x="1119" y="409"/>
                  </a:lnTo>
                  <a:lnTo>
                    <a:pt x="1119" y="430"/>
                  </a:lnTo>
                  <a:lnTo>
                    <a:pt x="1125" y="443"/>
                  </a:lnTo>
                  <a:lnTo>
                    <a:pt x="1132" y="464"/>
                  </a:lnTo>
                  <a:lnTo>
                    <a:pt x="1139" y="484"/>
                  </a:lnTo>
                  <a:lnTo>
                    <a:pt x="1139" y="505"/>
                  </a:lnTo>
                  <a:lnTo>
                    <a:pt x="1139" y="525"/>
                  </a:lnTo>
                  <a:lnTo>
                    <a:pt x="1139" y="545"/>
                  </a:lnTo>
                  <a:lnTo>
                    <a:pt x="1139" y="566"/>
                  </a:lnTo>
                  <a:lnTo>
                    <a:pt x="1132" y="586"/>
                  </a:lnTo>
                  <a:lnTo>
                    <a:pt x="1125" y="607"/>
                  </a:lnTo>
                  <a:lnTo>
                    <a:pt x="1119" y="620"/>
                  </a:lnTo>
                  <a:lnTo>
                    <a:pt x="1098" y="641"/>
                  </a:lnTo>
                  <a:lnTo>
                    <a:pt x="1091" y="641"/>
                  </a:lnTo>
                  <a:lnTo>
                    <a:pt x="1078" y="648"/>
                  </a:lnTo>
                  <a:lnTo>
                    <a:pt x="1071" y="655"/>
                  </a:lnTo>
                  <a:lnTo>
                    <a:pt x="1057" y="661"/>
                  </a:lnTo>
                  <a:lnTo>
                    <a:pt x="1050" y="661"/>
                  </a:lnTo>
                  <a:lnTo>
                    <a:pt x="1037" y="661"/>
                  </a:lnTo>
                  <a:lnTo>
                    <a:pt x="1023" y="668"/>
                  </a:lnTo>
                  <a:lnTo>
                    <a:pt x="1016" y="668"/>
                  </a:lnTo>
                  <a:lnTo>
                    <a:pt x="1003" y="675"/>
                  </a:lnTo>
                  <a:lnTo>
                    <a:pt x="996" y="675"/>
                  </a:lnTo>
                  <a:lnTo>
                    <a:pt x="982" y="675"/>
                  </a:lnTo>
                  <a:lnTo>
                    <a:pt x="975" y="675"/>
                  </a:lnTo>
                  <a:lnTo>
                    <a:pt x="962" y="675"/>
                  </a:lnTo>
                  <a:lnTo>
                    <a:pt x="955" y="668"/>
                  </a:lnTo>
                  <a:lnTo>
                    <a:pt x="941" y="668"/>
                  </a:lnTo>
                  <a:lnTo>
                    <a:pt x="934" y="668"/>
                  </a:lnTo>
                  <a:lnTo>
                    <a:pt x="921" y="661"/>
                  </a:lnTo>
                  <a:lnTo>
                    <a:pt x="907" y="661"/>
                  </a:lnTo>
                  <a:lnTo>
                    <a:pt x="900" y="661"/>
                  </a:lnTo>
                  <a:lnTo>
                    <a:pt x="887" y="661"/>
                  </a:lnTo>
                  <a:lnTo>
                    <a:pt x="880" y="655"/>
                  </a:lnTo>
                  <a:lnTo>
                    <a:pt x="866" y="648"/>
                  </a:lnTo>
                  <a:lnTo>
                    <a:pt x="859" y="648"/>
                  </a:lnTo>
                  <a:lnTo>
                    <a:pt x="839" y="641"/>
                  </a:lnTo>
                  <a:lnTo>
                    <a:pt x="832" y="641"/>
                  </a:lnTo>
                  <a:lnTo>
                    <a:pt x="818" y="634"/>
                  </a:lnTo>
                  <a:lnTo>
                    <a:pt x="812" y="627"/>
                  </a:lnTo>
                  <a:lnTo>
                    <a:pt x="798" y="620"/>
                  </a:lnTo>
                  <a:lnTo>
                    <a:pt x="791" y="620"/>
                  </a:lnTo>
                  <a:lnTo>
                    <a:pt x="778" y="614"/>
                  </a:lnTo>
                  <a:lnTo>
                    <a:pt x="771" y="614"/>
                  </a:lnTo>
                  <a:lnTo>
                    <a:pt x="757" y="607"/>
                  </a:lnTo>
                  <a:lnTo>
                    <a:pt x="750" y="600"/>
                  </a:lnTo>
                  <a:lnTo>
                    <a:pt x="737" y="593"/>
                  </a:lnTo>
                  <a:lnTo>
                    <a:pt x="723" y="593"/>
                  </a:lnTo>
                  <a:lnTo>
                    <a:pt x="709" y="593"/>
                  </a:lnTo>
                  <a:lnTo>
                    <a:pt x="702" y="586"/>
                  </a:lnTo>
                  <a:lnTo>
                    <a:pt x="689" y="580"/>
                  </a:lnTo>
                  <a:lnTo>
                    <a:pt x="682" y="573"/>
                  </a:lnTo>
                  <a:lnTo>
                    <a:pt x="668" y="573"/>
                  </a:lnTo>
                  <a:lnTo>
                    <a:pt x="655" y="566"/>
                  </a:lnTo>
                  <a:lnTo>
                    <a:pt x="641" y="566"/>
                  </a:lnTo>
                  <a:lnTo>
                    <a:pt x="634" y="566"/>
                  </a:lnTo>
                  <a:lnTo>
                    <a:pt x="621" y="559"/>
                  </a:lnTo>
                  <a:lnTo>
                    <a:pt x="614" y="559"/>
                  </a:lnTo>
                  <a:lnTo>
                    <a:pt x="593" y="552"/>
                  </a:lnTo>
                  <a:lnTo>
                    <a:pt x="587" y="552"/>
                  </a:lnTo>
                  <a:lnTo>
                    <a:pt x="573" y="552"/>
                  </a:lnTo>
                  <a:lnTo>
                    <a:pt x="566" y="552"/>
                  </a:lnTo>
                  <a:lnTo>
                    <a:pt x="552" y="552"/>
                  </a:lnTo>
                  <a:lnTo>
                    <a:pt x="539" y="552"/>
                  </a:lnTo>
                  <a:lnTo>
                    <a:pt x="525" y="552"/>
                  </a:lnTo>
                  <a:lnTo>
                    <a:pt x="518" y="552"/>
                  </a:lnTo>
                  <a:lnTo>
                    <a:pt x="498" y="552"/>
                  </a:lnTo>
                  <a:lnTo>
                    <a:pt x="491" y="552"/>
                  </a:lnTo>
                  <a:lnTo>
                    <a:pt x="477" y="552"/>
                  </a:lnTo>
                  <a:lnTo>
                    <a:pt x="464" y="552"/>
                  </a:lnTo>
                  <a:lnTo>
                    <a:pt x="450" y="552"/>
                  </a:lnTo>
                  <a:lnTo>
                    <a:pt x="443" y="552"/>
                  </a:lnTo>
                  <a:lnTo>
                    <a:pt x="430" y="552"/>
                  </a:lnTo>
                  <a:lnTo>
                    <a:pt x="416" y="552"/>
                  </a:lnTo>
                  <a:lnTo>
                    <a:pt x="402" y="552"/>
                  </a:lnTo>
                  <a:lnTo>
                    <a:pt x="389" y="552"/>
                  </a:lnTo>
                  <a:lnTo>
                    <a:pt x="382" y="559"/>
                  </a:lnTo>
                  <a:lnTo>
                    <a:pt x="368" y="559"/>
                  </a:lnTo>
                  <a:lnTo>
                    <a:pt x="355" y="559"/>
                  </a:lnTo>
                  <a:lnTo>
                    <a:pt x="341" y="559"/>
                  </a:lnTo>
                  <a:lnTo>
                    <a:pt x="327" y="559"/>
                  </a:lnTo>
                  <a:lnTo>
                    <a:pt x="314" y="559"/>
                  </a:lnTo>
                  <a:lnTo>
                    <a:pt x="307" y="559"/>
                  </a:lnTo>
                  <a:lnTo>
                    <a:pt x="286" y="559"/>
                  </a:lnTo>
                  <a:lnTo>
                    <a:pt x="280" y="559"/>
                  </a:lnTo>
                  <a:lnTo>
                    <a:pt x="266" y="559"/>
                  </a:lnTo>
                  <a:lnTo>
                    <a:pt x="252" y="559"/>
                  </a:lnTo>
                  <a:lnTo>
                    <a:pt x="246" y="559"/>
                  </a:lnTo>
                  <a:lnTo>
                    <a:pt x="232" y="559"/>
                  </a:lnTo>
                  <a:lnTo>
                    <a:pt x="218" y="559"/>
                  </a:lnTo>
                  <a:lnTo>
                    <a:pt x="205" y="552"/>
                  </a:lnTo>
                  <a:lnTo>
                    <a:pt x="198" y="552"/>
                  </a:lnTo>
                  <a:lnTo>
                    <a:pt x="184" y="552"/>
                  </a:lnTo>
                  <a:lnTo>
                    <a:pt x="177" y="545"/>
                  </a:lnTo>
                  <a:lnTo>
                    <a:pt x="164" y="545"/>
                  </a:lnTo>
                  <a:lnTo>
                    <a:pt x="150" y="545"/>
                  </a:lnTo>
                  <a:lnTo>
                    <a:pt x="136" y="545"/>
                  </a:lnTo>
                  <a:lnTo>
                    <a:pt x="130" y="539"/>
                  </a:lnTo>
                  <a:lnTo>
                    <a:pt x="116" y="539"/>
                  </a:lnTo>
                  <a:lnTo>
                    <a:pt x="102" y="532"/>
                  </a:lnTo>
                  <a:lnTo>
                    <a:pt x="95" y="525"/>
                  </a:lnTo>
                  <a:lnTo>
                    <a:pt x="82" y="525"/>
                  </a:lnTo>
                  <a:lnTo>
                    <a:pt x="82" y="518"/>
                  </a:lnTo>
                  <a:lnTo>
                    <a:pt x="61" y="505"/>
                  </a:lnTo>
                  <a:lnTo>
                    <a:pt x="34" y="498"/>
                  </a:lnTo>
                  <a:lnTo>
                    <a:pt x="20" y="477"/>
                  </a:lnTo>
                  <a:lnTo>
                    <a:pt x="14" y="470"/>
                  </a:lnTo>
                  <a:lnTo>
                    <a:pt x="14" y="457"/>
                  </a:lnTo>
                  <a:lnTo>
                    <a:pt x="7" y="450"/>
                  </a:lnTo>
                  <a:lnTo>
                    <a:pt x="7" y="436"/>
                  </a:lnTo>
                  <a:lnTo>
                    <a:pt x="0" y="430"/>
                  </a:lnTo>
                  <a:lnTo>
                    <a:pt x="0" y="416"/>
                  </a:lnTo>
                  <a:lnTo>
                    <a:pt x="0" y="409"/>
                  </a:lnTo>
                  <a:lnTo>
                    <a:pt x="0" y="395"/>
                  </a:lnTo>
                  <a:lnTo>
                    <a:pt x="0" y="382"/>
                  </a:lnTo>
                  <a:lnTo>
                    <a:pt x="0" y="368"/>
                  </a:lnTo>
                  <a:lnTo>
                    <a:pt x="0" y="361"/>
                  </a:lnTo>
                  <a:lnTo>
                    <a:pt x="7" y="348"/>
                  </a:lnTo>
                  <a:lnTo>
                    <a:pt x="7" y="334"/>
                  </a:lnTo>
                  <a:lnTo>
                    <a:pt x="14" y="327"/>
                  </a:lnTo>
                  <a:lnTo>
                    <a:pt x="14" y="314"/>
                  </a:lnTo>
                  <a:lnTo>
                    <a:pt x="20" y="307"/>
                  </a:lnTo>
                  <a:lnTo>
                    <a:pt x="20" y="293"/>
                  </a:lnTo>
                  <a:lnTo>
                    <a:pt x="27" y="286"/>
                  </a:lnTo>
                  <a:lnTo>
                    <a:pt x="41" y="266"/>
                  </a:lnTo>
                  <a:lnTo>
                    <a:pt x="55" y="245"/>
                  </a:lnTo>
                  <a:lnTo>
                    <a:pt x="68" y="225"/>
                  </a:lnTo>
                  <a:lnTo>
                    <a:pt x="82" y="211"/>
                  </a:lnTo>
                  <a:lnTo>
                    <a:pt x="102" y="198"/>
                  </a:lnTo>
                  <a:lnTo>
                    <a:pt x="123" y="191"/>
                  </a:lnTo>
                  <a:lnTo>
                    <a:pt x="130" y="191"/>
                  </a:lnTo>
                  <a:lnTo>
                    <a:pt x="143" y="184"/>
                  </a:lnTo>
                  <a:lnTo>
                    <a:pt x="150" y="184"/>
                  </a:lnTo>
                  <a:lnTo>
                    <a:pt x="171" y="184"/>
                  </a:lnTo>
                  <a:lnTo>
                    <a:pt x="177" y="184"/>
                  </a:lnTo>
                  <a:lnTo>
                    <a:pt x="191" y="184"/>
                  </a:lnTo>
                  <a:lnTo>
                    <a:pt x="198" y="184"/>
                  </a:lnTo>
                  <a:lnTo>
                    <a:pt x="218" y="184"/>
                  </a:lnTo>
                  <a:lnTo>
                    <a:pt x="225" y="184"/>
                  </a:lnTo>
                  <a:lnTo>
                    <a:pt x="246" y="191"/>
                  </a:lnTo>
                  <a:lnTo>
                    <a:pt x="252" y="191"/>
                  </a:lnTo>
                  <a:lnTo>
                    <a:pt x="266" y="198"/>
                  </a:lnTo>
                  <a:lnTo>
                    <a:pt x="280" y="198"/>
                  </a:lnTo>
                  <a:lnTo>
                    <a:pt x="293" y="198"/>
                  </a:lnTo>
                  <a:lnTo>
                    <a:pt x="307" y="205"/>
                  </a:lnTo>
                  <a:lnTo>
                    <a:pt x="321" y="205"/>
                  </a:lnTo>
                  <a:lnTo>
                    <a:pt x="334" y="211"/>
                  </a:lnTo>
                  <a:lnTo>
                    <a:pt x="348" y="218"/>
                  </a:lnTo>
                  <a:lnTo>
                    <a:pt x="361" y="218"/>
                  </a:lnTo>
                  <a:lnTo>
                    <a:pt x="382" y="225"/>
                  </a:lnTo>
                  <a:lnTo>
                    <a:pt x="389" y="232"/>
                  </a:lnTo>
                  <a:lnTo>
                    <a:pt x="402" y="232"/>
                  </a:lnTo>
                  <a:lnTo>
                    <a:pt x="416" y="239"/>
                  </a:lnTo>
                  <a:lnTo>
                    <a:pt x="430" y="245"/>
                  </a:lnTo>
                  <a:lnTo>
                    <a:pt x="450" y="245"/>
                  </a:lnTo>
                  <a:lnTo>
                    <a:pt x="457" y="252"/>
                  </a:lnTo>
                  <a:lnTo>
                    <a:pt x="471" y="259"/>
                  </a:lnTo>
                  <a:lnTo>
                    <a:pt x="491" y="259"/>
                  </a:lnTo>
                  <a:lnTo>
                    <a:pt x="498" y="266"/>
                  </a:lnTo>
                  <a:lnTo>
                    <a:pt x="518" y="266"/>
                  </a:lnTo>
                  <a:lnTo>
                    <a:pt x="525" y="266"/>
                  </a:lnTo>
                  <a:lnTo>
                    <a:pt x="539" y="273"/>
                  </a:lnTo>
                  <a:lnTo>
                    <a:pt x="552" y="273"/>
                  </a:lnTo>
                  <a:lnTo>
                    <a:pt x="566" y="280"/>
                  </a:lnTo>
                  <a:lnTo>
                    <a:pt x="580" y="280"/>
                  </a:lnTo>
                  <a:lnTo>
                    <a:pt x="587" y="286"/>
                  </a:lnTo>
                  <a:lnTo>
                    <a:pt x="607" y="286"/>
                  </a:lnTo>
                  <a:lnTo>
                    <a:pt x="614" y="286"/>
                  </a:lnTo>
                  <a:lnTo>
                    <a:pt x="627" y="286"/>
                  </a:lnTo>
                  <a:lnTo>
                    <a:pt x="634" y="286"/>
                  </a:lnTo>
                  <a:lnTo>
                    <a:pt x="648" y="280"/>
                  </a:lnTo>
                  <a:lnTo>
                    <a:pt x="655" y="280"/>
                  </a:lnTo>
                </a:path>
              </a:pathLst>
            </a:custGeom>
            <a:gradFill rotWithShape="0">
              <a:gsLst>
                <a:gs pos="0">
                  <a:srgbClr val="CF0E30"/>
                </a:gs>
                <a:gs pos="100000">
                  <a:srgbClr val="DD566E"/>
                </a:gs>
              </a:gsLst>
              <a:path path="rect">
                <a:fillToRect l="50000" t="50000" r="50000" b="50000"/>
              </a:path>
            </a:gradFill>
            <a:ln w="76200" cap="rnd" cmpd="sng">
              <a:solidFill>
                <a:srgbClr val="CF0E30"/>
              </a:solidFill>
              <a:prstDash val="solid"/>
              <a:round/>
              <a:headEnd type="none" w="med" len="med"/>
              <a:tailEnd type="none" w="med" len="med"/>
            </a:ln>
          </p:spPr>
          <p:txBody>
            <a:bodyPr/>
            <a:lstStyle/>
            <a:p>
              <a:endParaRPr lang="en-US"/>
            </a:p>
          </p:txBody>
        </p:sp>
        <p:sp>
          <p:nvSpPr>
            <p:cNvPr id="7178" name="Freeform 5"/>
            <p:cNvSpPr>
              <a:spLocks/>
            </p:cNvSpPr>
            <p:nvPr/>
          </p:nvSpPr>
          <p:spPr bwMode="auto">
            <a:xfrm>
              <a:off x="1077" y="1332"/>
              <a:ext cx="785" cy="649"/>
            </a:xfrm>
            <a:custGeom>
              <a:avLst/>
              <a:gdLst>
                <a:gd name="T0" fmla="*/ 191 w 785"/>
                <a:gd name="T1" fmla="*/ 498 h 649"/>
                <a:gd name="T2" fmla="*/ 177 w 785"/>
                <a:gd name="T3" fmla="*/ 457 h 649"/>
                <a:gd name="T4" fmla="*/ 170 w 785"/>
                <a:gd name="T5" fmla="*/ 430 h 649"/>
                <a:gd name="T6" fmla="*/ 164 w 785"/>
                <a:gd name="T7" fmla="*/ 396 h 649"/>
                <a:gd name="T8" fmla="*/ 150 w 785"/>
                <a:gd name="T9" fmla="*/ 368 h 649"/>
                <a:gd name="T10" fmla="*/ 150 w 785"/>
                <a:gd name="T11" fmla="*/ 327 h 649"/>
                <a:gd name="T12" fmla="*/ 150 w 785"/>
                <a:gd name="T13" fmla="*/ 293 h 649"/>
                <a:gd name="T14" fmla="*/ 143 w 785"/>
                <a:gd name="T15" fmla="*/ 266 h 649"/>
                <a:gd name="T16" fmla="*/ 143 w 785"/>
                <a:gd name="T17" fmla="*/ 218 h 649"/>
                <a:gd name="T18" fmla="*/ 150 w 785"/>
                <a:gd name="T19" fmla="*/ 157 h 649"/>
                <a:gd name="T20" fmla="*/ 170 w 785"/>
                <a:gd name="T21" fmla="*/ 109 h 649"/>
                <a:gd name="T22" fmla="*/ 198 w 785"/>
                <a:gd name="T23" fmla="*/ 61 h 649"/>
                <a:gd name="T24" fmla="*/ 232 w 785"/>
                <a:gd name="T25" fmla="*/ 34 h 649"/>
                <a:gd name="T26" fmla="*/ 259 w 785"/>
                <a:gd name="T27" fmla="*/ 20 h 649"/>
                <a:gd name="T28" fmla="*/ 286 w 785"/>
                <a:gd name="T29" fmla="*/ 7 h 649"/>
                <a:gd name="T30" fmla="*/ 327 w 785"/>
                <a:gd name="T31" fmla="*/ 0 h 649"/>
                <a:gd name="T32" fmla="*/ 368 w 785"/>
                <a:gd name="T33" fmla="*/ 0 h 649"/>
                <a:gd name="T34" fmla="*/ 409 w 785"/>
                <a:gd name="T35" fmla="*/ 0 h 649"/>
                <a:gd name="T36" fmla="*/ 450 w 785"/>
                <a:gd name="T37" fmla="*/ 7 h 649"/>
                <a:gd name="T38" fmla="*/ 491 w 785"/>
                <a:gd name="T39" fmla="*/ 14 h 649"/>
                <a:gd name="T40" fmla="*/ 539 w 785"/>
                <a:gd name="T41" fmla="*/ 20 h 649"/>
                <a:gd name="T42" fmla="*/ 579 w 785"/>
                <a:gd name="T43" fmla="*/ 41 h 649"/>
                <a:gd name="T44" fmla="*/ 620 w 785"/>
                <a:gd name="T45" fmla="*/ 48 h 649"/>
                <a:gd name="T46" fmla="*/ 654 w 785"/>
                <a:gd name="T47" fmla="*/ 61 h 649"/>
                <a:gd name="T48" fmla="*/ 695 w 785"/>
                <a:gd name="T49" fmla="*/ 82 h 649"/>
                <a:gd name="T50" fmla="*/ 723 w 785"/>
                <a:gd name="T51" fmla="*/ 95 h 649"/>
                <a:gd name="T52" fmla="*/ 764 w 785"/>
                <a:gd name="T53" fmla="*/ 123 h 649"/>
                <a:gd name="T54" fmla="*/ 784 w 785"/>
                <a:gd name="T55" fmla="*/ 157 h 649"/>
                <a:gd name="T56" fmla="*/ 784 w 785"/>
                <a:gd name="T57" fmla="*/ 184 h 649"/>
                <a:gd name="T58" fmla="*/ 777 w 785"/>
                <a:gd name="T59" fmla="*/ 218 h 649"/>
                <a:gd name="T60" fmla="*/ 770 w 785"/>
                <a:gd name="T61" fmla="*/ 252 h 649"/>
                <a:gd name="T62" fmla="*/ 757 w 785"/>
                <a:gd name="T63" fmla="*/ 293 h 649"/>
                <a:gd name="T64" fmla="*/ 743 w 785"/>
                <a:gd name="T65" fmla="*/ 327 h 649"/>
                <a:gd name="T66" fmla="*/ 723 w 785"/>
                <a:gd name="T67" fmla="*/ 368 h 649"/>
                <a:gd name="T68" fmla="*/ 702 w 785"/>
                <a:gd name="T69" fmla="*/ 409 h 649"/>
                <a:gd name="T70" fmla="*/ 675 w 785"/>
                <a:gd name="T71" fmla="*/ 450 h 649"/>
                <a:gd name="T72" fmla="*/ 654 w 785"/>
                <a:gd name="T73" fmla="*/ 484 h 649"/>
                <a:gd name="T74" fmla="*/ 634 w 785"/>
                <a:gd name="T75" fmla="*/ 525 h 649"/>
                <a:gd name="T76" fmla="*/ 607 w 785"/>
                <a:gd name="T77" fmla="*/ 553 h 649"/>
                <a:gd name="T78" fmla="*/ 586 w 785"/>
                <a:gd name="T79" fmla="*/ 580 h 649"/>
                <a:gd name="T80" fmla="*/ 545 w 785"/>
                <a:gd name="T81" fmla="*/ 614 h 649"/>
                <a:gd name="T82" fmla="*/ 511 w 785"/>
                <a:gd name="T83" fmla="*/ 621 h 649"/>
                <a:gd name="T84" fmla="*/ 477 w 785"/>
                <a:gd name="T85" fmla="*/ 634 h 649"/>
                <a:gd name="T86" fmla="*/ 450 w 785"/>
                <a:gd name="T87" fmla="*/ 641 h 649"/>
                <a:gd name="T88" fmla="*/ 416 w 785"/>
                <a:gd name="T89" fmla="*/ 641 h 649"/>
                <a:gd name="T90" fmla="*/ 382 w 785"/>
                <a:gd name="T91" fmla="*/ 648 h 649"/>
                <a:gd name="T92" fmla="*/ 348 w 785"/>
                <a:gd name="T93" fmla="*/ 648 h 649"/>
                <a:gd name="T94" fmla="*/ 314 w 785"/>
                <a:gd name="T95" fmla="*/ 648 h 649"/>
                <a:gd name="T96" fmla="*/ 286 w 785"/>
                <a:gd name="T97" fmla="*/ 641 h 649"/>
                <a:gd name="T98" fmla="*/ 252 w 785"/>
                <a:gd name="T99" fmla="*/ 641 h 649"/>
                <a:gd name="T100" fmla="*/ 218 w 785"/>
                <a:gd name="T101" fmla="*/ 628 h 649"/>
                <a:gd name="T102" fmla="*/ 191 w 785"/>
                <a:gd name="T103" fmla="*/ 621 h 649"/>
                <a:gd name="T104" fmla="*/ 150 w 785"/>
                <a:gd name="T105" fmla="*/ 607 h 649"/>
                <a:gd name="T106" fmla="*/ 123 w 785"/>
                <a:gd name="T107" fmla="*/ 593 h 649"/>
                <a:gd name="T108" fmla="*/ 95 w 785"/>
                <a:gd name="T109" fmla="*/ 573 h 649"/>
                <a:gd name="T110" fmla="*/ 41 w 785"/>
                <a:gd name="T111" fmla="*/ 546 h 649"/>
                <a:gd name="T112" fmla="*/ 0 w 785"/>
                <a:gd name="T113" fmla="*/ 498 h 649"/>
                <a:gd name="T114" fmla="*/ 14 w 785"/>
                <a:gd name="T115" fmla="*/ 457 h 649"/>
                <a:gd name="T116" fmla="*/ 34 w 785"/>
                <a:gd name="T117" fmla="*/ 423 h 649"/>
                <a:gd name="T118" fmla="*/ 61 w 785"/>
                <a:gd name="T119" fmla="*/ 389 h 649"/>
                <a:gd name="T120" fmla="*/ 95 w 785"/>
                <a:gd name="T121" fmla="*/ 362 h 649"/>
                <a:gd name="T122" fmla="*/ 150 w 785"/>
                <a:gd name="T123" fmla="*/ 321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85"/>
                <a:gd name="T187" fmla="*/ 0 h 649"/>
                <a:gd name="T188" fmla="*/ 785 w 785"/>
                <a:gd name="T189" fmla="*/ 649 h 6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85" h="649">
                  <a:moveTo>
                    <a:pt x="198" y="518"/>
                  </a:moveTo>
                  <a:lnTo>
                    <a:pt x="191" y="505"/>
                  </a:lnTo>
                  <a:lnTo>
                    <a:pt x="191" y="498"/>
                  </a:lnTo>
                  <a:lnTo>
                    <a:pt x="184" y="484"/>
                  </a:lnTo>
                  <a:lnTo>
                    <a:pt x="177" y="471"/>
                  </a:lnTo>
                  <a:lnTo>
                    <a:pt x="177" y="457"/>
                  </a:lnTo>
                  <a:lnTo>
                    <a:pt x="170" y="450"/>
                  </a:lnTo>
                  <a:lnTo>
                    <a:pt x="170" y="437"/>
                  </a:lnTo>
                  <a:lnTo>
                    <a:pt x="170" y="430"/>
                  </a:lnTo>
                  <a:lnTo>
                    <a:pt x="170" y="416"/>
                  </a:lnTo>
                  <a:lnTo>
                    <a:pt x="164" y="409"/>
                  </a:lnTo>
                  <a:lnTo>
                    <a:pt x="164" y="396"/>
                  </a:lnTo>
                  <a:lnTo>
                    <a:pt x="157" y="389"/>
                  </a:lnTo>
                  <a:lnTo>
                    <a:pt x="157" y="375"/>
                  </a:lnTo>
                  <a:lnTo>
                    <a:pt x="150" y="368"/>
                  </a:lnTo>
                  <a:lnTo>
                    <a:pt x="150" y="348"/>
                  </a:lnTo>
                  <a:lnTo>
                    <a:pt x="150" y="341"/>
                  </a:lnTo>
                  <a:lnTo>
                    <a:pt x="150" y="327"/>
                  </a:lnTo>
                  <a:lnTo>
                    <a:pt x="150" y="321"/>
                  </a:lnTo>
                  <a:lnTo>
                    <a:pt x="150" y="307"/>
                  </a:lnTo>
                  <a:lnTo>
                    <a:pt x="150" y="293"/>
                  </a:lnTo>
                  <a:lnTo>
                    <a:pt x="150" y="286"/>
                  </a:lnTo>
                  <a:lnTo>
                    <a:pt x="143" y="273"/>
                  </a:lnTo>
                  <a:lnTo>
                    <a:pt x="143" y="266"/>
                  </a:lnTo>
                  <a:lnTo>
                    <a:pt x="143" y="252"/>
                  </a:lnTo>
                  <a:lnTo>
                    <a:pt x="143" y="239"/>
                  </a:lnTo>
                  <a:lnTo>
                    <a:pt x="143" y="218"/>
                  </a:lnTo>
                  <a:lnTo>
                    <a:pt x="150" y="198"/>
                  </a:lnTo>
                  <a:lnTo>
                    <a:pt x="150" y="177"/>
                  </a:lnTo>
                  <a:lnTo>
                    <a:pt x="150" y="157"/>
                  </a:lnTo>
                  <a:lnTo>
                    <a:pt x="157" y="143"/>
                  </a:lnTo>
                  <a:lnTo>
                    <a:pt x="164" y="130"/>
                  </a:lnTo>
                  <a:lnTo>
                    <a:pt x="170" y="109"/>
                  </a:lnTo>
                  <a:lnTo>
                    <a:pt x="184" y="89"/>
                  </a:lnTo>
                  <a:lnTo>
                    <a:pt x="191" y="75"/>
                  </a:lnTo>
                  <a:lnTo>
                    <a:pt x="198" y="61"/>
                  </a:lnTo>
                  <a:lnTo>
                    <a:pt x="218" y="48"/>
                  </a:lnTo>
                  <a:lnTo>
                    <a:pt x="218" y="41"/>
                  </a:lnTo>
                  <a:lnTo>
                    <a:pt x="232" y="34"/>
                  </a:lnTo>
                  <a:lnTo>
                    <a:pt x="239" y="27"/>
                  </a:lnTo>
                  <a:lnTo>
                    <a:pt x="245" y="20"/>
                  </a:lnTo>
                  <a:lnTo>
                    <a:pt x="259" y="20"/>
                  </a:lnTo>
                  <a:lnTo>
                    <a:pt x="266" y="20"/>
                  </a:lnTo>
                  <a:lnTo>
                    <a:pt x="280" y="14"/>
                  </a:lnTo>
                  <a:lnTo>
                    <a:pt x="286" y="7"/>
                  </a:lnTo>
                  <a:lnTo>
                    <a:pt x="307" y="7"/>
                  </a:lnTo>
                  <a:lnTo>
                    <a:pt x="314" y="7"/>
                  </a:lnTo>
                  <a:lnTo>
                    <a:pt x="327" y="0"/>
                  </a:lnTo>
                  <a:lnTo>
                    <a:pt x="341" y="0"/>
                  </a:lnTo>
                  <a:lnTo>
                    <a:pt x="355" y="0"/>
                  </a:lnTo>
                  <a:lnTo>
                    <a:pt x="368" y="0"/>
                  </a:lnTo>
                  <a:lnTo>
                    <a:pt x="382" y="0"/>
                  </a:lnTo>
                  <a:lnTo>
                    <a:pt x="395" y="0"/>
                  </a:lnTo>
                  <a:lnTo>
                    <a:pt x="409" y="0"/>
                  </a:lnTo>
                  <a:lnTo>
                    <a:pt x="423" y="0"/>
                  </a:lnTo>
                  <a:lnTo>
                    <a:pt x="436" y="7"/>
                  </a:lnTo>
                  <a:lnTo>
                    <a:pt x="450" y="7"/>
                  </a:lnTo>
                  <a:lnTo>
                    <a:pt x="470" y="7"/>
                  </a:lnTo>
                  <a:lnTo>
                    <a:pt x="477" y="14"/>
                  </a:lnTo>
                  <a:lnTo>
                    <a:pt x="491" y="14"/>
                  </a:lnTo>
                  <a:lnTo>
                    <a:pt x="511" y="20"/>
                  </a:lnTo>
                  <a:lnTo>
                    <a:pt x="525" y="20"/>
                  </a:lnTo>
                  <a:lnTo>
                    <a:pt x="539" y="20"/>
                  </a:lnTo>
                  <a:lnTo>
                    <a:pt x="552" y="27"/>
                  </a:lnTo>
                  <a:lnTo>
                    <a:pt x="566" y="34"/>
                  </a:lnTo>
                  <a:lnTo>
                    <a:pt x="579" y="41"/>
                  </a:lnTo>
                  <a:lnTo>
                    <a:pt x="593" y="41"/>
                  </a:lnTo>
                  <a:lnTo>
                    <a:pt x="607" y="41"/>
                  </a:lnTo>
                  <a:lnTo>
                    <a:pt x="620" y="48"/>
                  </a:lnTo>
                  <a:lnTo>
                    <a:pt x="634" y="55"/>
                  </a:lnTo>
                  <a:lnTo>
                    <a:pt x="648" y="61"/>
                  </a:lnTo>
                  <a:lnTo>
                    <a:pt x="654" y="61"/>
                  </a:lnTo>
                  <a:lnTo>
                    <a:pt x="675" y="68"/>
                  </a:lnTo>
                  <a:lnTo>
                    <a:pt x="682" y="75"/>
                  </a:lnTo>
                  <a:lnTo>
                    <a:pt x="695" y="82"/>
                  </a:lnTo>
                  <a:lnTo>
                    <a:pt x="702" y="89"/>
                  </a:lnTo>
                  <a:lnTo>
                    <a:pt x="716" y="89"/>
                  </a:lnTo>
                  <a:lnTo>
                    <a:pt x="723" y="95"/>
                  </a:lnTo>
                  <a:lnTo>
                    <a:pt x="729" y="102"/>
                  </a:lnTo>
                  <a:lnTo>
                    <a:pt x="750" y="109"/>
                  </a:lnTo>
                  <a:lnTo>
                    <a:pt x="764" y="123"/>
                  </a:lnTo>
                  <a:lnTo>
                    <a:pt x="770" y="136"/>
                  </a:lnTo>
                  <a:lnTo>
                    <a:pt x="777" y="136"/>
                  </a:lnTo>
                  <a:lnTo>
                    <a:pt x="784" y="157"/>
                  </a:lnTo>
                  <a:lnTo>
                    <a:pt x="784" y="171"/>
                  </a:lnTo>
                  <a:lnTo>
                    <a:pt x="784" y="177"/>
                  </a:lnTo>
                  <a:lnTo>
                    <a:pt x="784" y="184"/>
                  </a:lnTo>
                  <a:lnTo>
                    <a:pt x="784" y="198"/>
                  </a:lnTo>
                  <a:lnTo>
                    <a:pt x="777" y="205"/>
                  </a:lnTo>
                  <a:lnTo>
                    <a:pt x="777" y="218"/>
                  </a:lnTo>
                  <a:lnTo>
                    <a:pt x="770" y="225"/>
                  </a:lnTo>
                  <a:lnTo>
                    <a:pt x="770" y="239"/>
                  </a:lnTo>
                  <a:lnTo>
                    <a:pt x="770" y="252"/>
                  </a:lnTo>
                  <a:lnTo>
                    <a:pt x="770" y="266"/>
                  </a:lnTo>
                  <a:lnTo>
                    <a:pt x="764" y="273"/>
                  </a:lnTo>
                  <a:lnTo>
                    <a:pt x="757" y="293"/>
                  </a:lnTo>
                  <a:lnTo>
                    <a:pt x="750" y="300"/>
                  </a:lnTo>
                  <a:lnTo>
                    <a:pt x="750" y="321"/>
                  </a:lnTo>
                  <a:lnTo>
                    <a:pt x="743" y="327"/>
                  </a:lnTo>
                  <a:lnTo>
                    <a:pt x="736" y="341"/>
                  </a:lnTo>
                  <a:lnTo>
                    <a:pt x="729" y="355"/>
                  </a:lnTo>
                  <a:lnTo>
                    <a:pt x="723" y="368"/>
                  </a:lnTo>
                  <a:lnTo>
                    <a:pt x="716" y="382"/>
                  </a:lnTo>
                  <a:lnTo>
                    <a:pt x="709" y="396"/>
                  </a:lnTo>
                  <a:lnTo>
                    <a:pt x="702" y="409"/>
                  </a:lnTo>
                  <a:lnTo>
                    <a:pt x="695" y="423"/>
                  </a:lnTo>
                  <a:lnTo>
                    <a:pt x="689" y="437"/>
                  </a:lnTo>
                  <a:lnTo>
                    <a:pt x="675" y="450"/>
                  </a:lnTo>
                  <a:lnTo>
                    <a:pt x="675" y="457"/>
                  </a:lnTo>
                  <a:lnTo>
                    <a:pt x="661" y="477"/>
                  </a:lnTo>
                  <a:lnTo>
                    <a:pt x="654" y="484"/>
                  </a:lnTo>
                  <a:lnTo>
                    <a:pt x="648" y="498"/>
                  </a:lnTo>
                  <a:lnTo>
                    <a:pt x="641" y="512"/>
                  </a:lnTo>
                  <a:lnTo>
                    <a:pt x="634" y="525"/>
                  </a:lnTo>
                  <a:lnTo>
                    <a:pt x="627" y="532"/>
                  </a:lnTo>
                  <a:lnTo>
                    <a:pt x="614" y="546"/>
                  </a:lnTo>
                  <a:lnTo>
                    <a:pt x="607" y="553"/>
                  </a:lnTo>
                  <a:lnTo>
                    <a:pt x="600" y="566"/>
                  </a:lnTo>
                  <a:lnTo>
                    <a:pt x="593" y="573"/>
                  </a:lnTo>
                  <a:lnTo>
                    <a:pt x="586" y="580"/>
                  </a:lnTo>
                  <a:lnTo>
                    <a:pt x="579" y="587"/>
                  </a:lnTo>
                  <a:lnTo>
                    <a:pt x="566" y="600"/>
                  </a:lnTo>
                  <a:lnTo>
                    <a:pt x="545" y="614"/>
                  </a:lnTo>
                  <a:lnTo>
                    <a:pt x="532" y="621"/>
                  </a:lnTo>
                  <a:lnTo>
                    <a:pt x="518" y="621"/>
                  </a:lnTo>
                  <a:lnTo>
                    <a:pt x="511" y="621"/>
                  </a:lnTo>
                  <a:lnTo>
                    <a:pt x="498" y="628"/>
                  </a:lnTo>
                  <a:lnTo>
                    <a:pt x="491" y="634"/>
                  </a:lnTo>
                  <a:lnTo>
                    <a:pt x="477" y="634"/>
                  </a:lnTo>
                  <a:lnTo>
                    <a:pt x="470" y="641"/>
                  </a:lnTo>
                  <a:lnTo>
                    <a:pt x="457" y="641"/>
                  </a:lnTo>
                  <a:lnTo>
                    <a:pt x="450" y="641"/>
                  </a:lnTo>
                  <a:lnTo>
                    <a:pt x="436" y="641"/>
                  </a:lnTo>
                  <a:lnTo>
                    <a:pt x="423" y="641"/>
                  </a:lnTo>
                  <a:lnTo>
                    <a:pt x="416" y="641"/>
                  </a:lnTo>
                  <a:lnTo>
                    <a:pt x="402" y="648"/>
                  </a:lnTo>
                  <a:lnTo>
                    <a:pt x="395" y="648"/>
                  </a:lnTo>
                  <a:lnTo>
                    <a:pt x="382" y="648"/>
                  </a:lnTo>
                  <a:lnTo>
                    <a:pt x="375" y="648"/>
                  </a:lnTo>
                  <a:lnTo>
                    <a:pt x="361" y="648"/>
                  </a:lnTo>
                  <a:lnTo>
                    <a:pt x="348" y="648"/>
                  </a:lnTo>
                  <a:lnTo>
                    <a:pt x="334" y="648"/>
                  </a:lnTo>
                  <a:lnTo>
                    <a:pt x="327" y="648"/>
                  </a:lnTo>
                  <a:lnTo>
                    <a:pt x="314" y="648"/>
                  </a:lnTo>
                  <a:lnTo>
                    <a:pt x="307" y="641"/>
                  </a:lnTo>
                  <a:lnTo>
                    <a:pt x="293" y="641"/>
                  </a:lnTo>
                  <a:lnTo>
                    <a:pt x="286" y="641"/>
                  </a:lnTo>
                  <a:lnTo>
                    <a:pt x="273" y="641"/>
                  </a:lnTo>
                  <a:lnTo>
                    <a:pt x="266" y="641"/>
                  </a:lnTo>
                  <a:lnTo>
                    <a:pt x="252" y="641"/>
                  </a:lnTo>
                  <a:lnTo>
                    <a:pt x="239" y="634"/>
                  </a:lnTo>
                  <a:lnTo>
                    <a:pt x="232" y="634"/>
                  </a:lnTo>
                  <a:lnTo>
                    <a:pt x="218" y="628"/>
                  </a:lnTo>
                  <a:lnTo>
                    <a:pt x="211" y="621"/>
                  </a:lnTo>
                  <a:lnTo>
                    <a:pt x="198" y="621"/>
                  </a:lnTo>
                  <a:lnTo>
                    <a:pt x="191" y="621"/>
                  </a:lnTo>
                  <a:lnTo>
                    <a:pt x="177" y="614"/>
                  </a:lnTo>
                  <a:lnTo>
                    <a:pt x="164" y="614"/>
                  </a:lnTo>
                  <a:lnTo>
                    <a:pt x="150" y="607"/>
                  </a:lnTo>
                  <a:lnTo>
                    <a:pt x="143" y="600"/>
                  </a:lnTo>
                  <a:lnTo>
                    <a:pt x="130" y="600"/>
                  </a:lnTo>
                  <a:lnTo>
                    <a:pt x="123" y="593"/>
                  </a:lnTo>
                  <a:lnTo>
                    <a:pt x="109" y="587"/>
                  </a:lnTo>
                  <a:lnTo>
                    <a:pt x="102" y="580"/>
                  </a:lnTo>
                  <a:lnTo>
                    <a:pt x="95" y="573"/>
                  </a:lnTo>
                  <a:lnTo>
                    <a:pt x="82" y="573"/>
                  </a:lnTo>
                  <a:lnTo>
                    <a:pt x="61" y="553"/>
                  </a:lnTo>
                  <a:lnTo>
                    <a:pt x="41" y="546"/>
                  </a:lnTo>
                  <a:lnTo>
                    <a:pt x="20" y="525"/>
                  </a:lnTo>
                  <a:lnTo>
                    <a:pt x="7" y="512"/>
                  </a:lnTo>
                  <a:lnTo>
                    <a:pt x="0" y="498"/>
                  </a:lnTo>
                  <a:lnTo>
                    <a:pt x="7" y="477"/>
                  </a:lnTo>
                  <a:lnTo>
                    <a:pt x="14" y="464"/>
                  </a:lnTo>
                  <a:lnTo>
                    <a:pt x="14" y="457"/>
                  </a:lnTo>
                  <a:lnTo>
                    <a:pt x="20" y="443"/>
                  </a:lnTo>
                  <a:lnTo>
                    <a:pt x="27" y="437"/>
                  </a:lnTo>
                  <a:lnTo>
                    <a:pt x="34" y="423"/>
                  </a:lnTo>
                  <a:lnTo>
                    <a:pt x="41" y="409"/>
                  </a:lnTo>
                  <a:lnTo>
                    <a:pt x="55" y="402"/>
                  </a:lnTo>
                  <a:lnTo>
                    <a:pt x="61" y="389"/>
                  </a:lnTo>
                  <a:lnTo>
                    <a:pt x="75" y="382"/>
                  </a:lnTo>
                  <a:lnTo>
                    <a:pt x="82" y="368"/>
                  </a:lnTo>
                  <a:lnTo>
                    <a:pt x="95" y="362"/>
                  </a:lnTo>
                  <a:lnTo>
                    <a:pt x="102" y="348"/>
                  </a:lnTo>
                  <a:lnTo>
                    <a:pt x="130" y="334"/>
                  </a:lnTo>
                  <a:lnTo>
                    <a:pt x="150" y="321"/>
                  </a:lnTo>
                  <a:lnTo>
                    <a:pt x="157" y="307"/>
                  </a:lnTo>
                </a:path>
              </a:pathLst>
            </a:custGeom>
            <a:gradFill rotWithShape="0">
              <a:gsLst>
                <a:gs pos="0">
                  <a:srgbClr val="618FFD"/>
                </a:gs>
                <a:gs pos="100000">
                  <a:srgbClr val="4E72CA"/>
                </a:gs>
              </a:gsLst>
              <a:lin ang="5400000" scaled="1"/>
            </a:gradFill>
            <a:ln w="76200" cap="rnd" cmpd="sng">
              <a:solidFill>
                <a:srgbClr val="063DE8"/>
              </a:solidFill>
              <a:prstDash val="solid"/>
              <a:round/>
              <a:headEnd type="none" w="med" len="med"/>
              <a:tailEnd type="none" w="med" len="med"/>
            </a:ln>
          </p:spPr>
          <p:txBody>
            <a:bodyPr/>
            <a:lstStyle/>
            <a:p>
              <a:endParaRPr lang="en-US"/>
            </a:p>
          </p:txBody>
        </p:sp>
        <p:sp>
          <p:nvSpPr>
            <p:cNvPr id="7179" name="Freeform 6"/>
            <p:cNvSpPr>
              <a:spLocks/>
            </p:cNvSpPr>
            <p:nvPr/>
          </p:nvSpPr>
          <p:spPr bwMode="auto">
            <a:xfrm>
              <a:off x="4078" y="2260"/>
              <a:ext cx="950" cy="724"/>
            </a:xfrm>
            <a:custGeom>
              <a:avLst/>
              <a:gdLst>
                <a:gd name="T0" fmla="*/ 82 w 950"/>
                <a:gd name="T1" fmla="*/ 307 h 724"/>
                <a:gd name="T2" fmla="*/ 82 w 950"/>
                <a:gd name="T3" fmla="*/ 259 h 724"/>
                <a:gd name="T4" fmla="*/ 75 w 950"/>
                <a:gd name="T5" fmla="*/ 211 h 724"/>
                <a:gd name="T6" fmla="*/ 61 w 950"/>
                <a:gd name="T7" fmla="*/ 171 h 724"/>
                <a:gd name="T8" fmla="*/ 41 w 950"/>
                <a:gd name="T9" fmla="*/ 123 h 724"/>
                <a:gd name="T10" fmla="*/ 14 w 950"/>
                <a:gd name="T11" fmla="*/ 55 h 724"/>
                <a:gd name="T12" fmla="*/ 0 w 950"/>
                <a:gd name="T13" fmla="*/ 14 h 724"/>
                <a:gd name="T14" fmla="*/ 20 w 950"/>
                <a:gd name="T15" fmla="*/ 7 h 724"/>
                <a:gd name="T16" fmla="*/ 75 w 950"/>
                <a:gd name="T17" fmla="*/ 34 h 724"/>
                <a:gd name="T18" fmla="*/ 150 w 950"/>
                <a:gd name="T19" fmla="*/ 48 h 724"/>
                <a:gd name="T20" fmla="*/ 191 w 950"/>
                <a:gd name="T21" fmla="*/ 48 h 724"/>
                <a:gd name="T22" fmla="*/ 239 w 950"/>
                <a:gd name="T23" fmla="*/ 48 h 724"/>
                <a:gd name="T24" fmla="*/ 287 w 950"/>
                <a:gd name="T25" fmla="*/ 48 h 724"/>
                <a:gd name="T26" fmla="*/ 341 w 950"/>
                <a:gd name="T27" fmla="*/ 48 h 724"/>
                <a:gd name="T28" fmla="*/ 396 w 950"/>
                <a:gd name="T29" fmla="*/ 48 h 724"/>
                <a:gd name="T30" fmla="*/ 457 w 950"/>
                <a:gd name="T31" fmla="*/ 41 h 724"/>
                <a:gd name="T32" fmla="*/ 512 w 950"/>
                <a:gd name="T33" fmla="*/ 34 h 724"/>
                <a:gd name="T34" fmla="*/ 573 w 950"/>
                <a:gd name="T35" fmla="*/ 27 h 724"/>
                <a:gd name="T36" fmla="*/ 628 w 950"/>
                <a:gd name="T37" fmla="*/ 27 h 724"/>
                <a:gd name="T38" fmla="*/ 683 w 950"/>
                <a:gd name="T39" fmla="*/ 20 h 724"/>
                <a:gd name="T40" fmla="*/ 737 w 950"/>
                <a:gd name="T41" fmla="*/ 14 h 724"/>
                <a:gd name="T42" fmla="*/ 778 w 950"/>
                <a:gd name="T43" fmla="*/ 7 h 724"/>
                <a:gd name="T44" fmla="*/ 826 w 950"/>
                <a:gd name="T45" fmla="*/ 7 h 724"/>
                <a:gd name="T46" fmla="*/ 881 w 950"/>
                <a:gd name="T47" fmla="*/ 7 h 724"/>
                <a:gd name="T48" fmla="*/ 929 w 950"/>
                <a:gd name="T49" fmla="*/ 7 h 724"/>
                <a:gd name="T50" fmla="*/ 942 w 950"/>
                <a:gd name="T51" fmla="*/ 14 h 724"/>
                <a:gd name="T52" fmla="*/ 901 w 950"/>
                <a:gd name="T53" fmla="*/ 34 h 724"/>
                <a:gd name="T54" fmla="*/ 860 w 950"/>
                <a:gd name="T55" fmla="*/ 55 h 724"/>
                <a:gd name="T56" fmla="*/ 806 w 950"/>
                <a:gd name="T57" fmla="*/ 95 h 724"/>
                <a:gd name="T58" fmla="*/ 771 w 950"/>
                <a:gd name="T59" fmla="*/ 136 h 724"/>
                <a:gd name="T60" fmla="*/ 751 w 950"/>
                <a:gd name="T61" fmla="*/ 184 h 724"/>
                <a:gd name="T62" fmla="*/ 744 w 950"/>
                <a:gd name="T63" fmla="*/ 232 h 724"/>
                <a:gd name="T64" fmla="*/ 758 w 950"/>
                <a:gd name="T65" fmla="*/ 280 h 724"/>
                <a:gd name="T66" fmla="*/ 771 w 950"/>
                <a:gd name="T67" fmla="*/ 327 h 724"/>
                <a:gd name="T68" fmla="*/ 792 w 950"/>
                <a:gd name="T69" fmla="*/ 375 h 724"/>
                <a:gd name="T70" fmla="*/ 819 w 950"/>
                <a:gd name="T71" fmla="*/ 430 h 724"/>
                <a:gd name="T72" fmla="*/ 840 w 950"/>
                <a:gd name="T73" fmla="*/ 477 h 724"/>
                <a:gd name="T74" fmla="*/ 853 w 950"/>
                <a:gd name="T75" fmla="*/ 532 h 724"/>
                <a:gd name="T76" fmla="*/ 867 w 950"/>
                <a:gd name="T77" fmla="*/ 580 h 724"/>
                <a:gd name="T78" fmla="*/ 860 w 950"/>
                <a:gd name="T79" fmla="*/ 628 h 724"/>
                <a:gd name="T80" fmla="*/ 847 w 950"/>
                <a:gd name="T81" fmla="*/ 675 h 724"/>
                <a:gd name="T82" fmla="*/ 778 w 950"/>
                <a:gd name="T83" fmla="*/ 709 h 724"/>
                <a:gd name="T84" fmla="*/ 737 w 950"/>
                <a:gd name="T85" fmla="*/ 723 h 724"/>
                <a:gd name="T86" fmla="*/ 683 w 950"/>
                <a:gd name="T87" fmla="*/ 716 h 724"/>
                <a:gd name="T88" fmla="*/ 621 w 950"/>
                <a:gd name="T89" fmla="*/ 703 h 724"/>
                <a:gd name="T90" fmla="*/ 560 w 950"/>
                <a:gd name="T91" fmla="*/ 689 h 724"/>
                <a:gd name="T92" fmla="*/ 498 w 950"/>
                <a:gd name="T93" fmla="*/ 662 h 724"/>
                <a:gd name="T94" fmla="*/ 437 w 950"/>
                <a:gd name="T95" fmla="*/ 641 h 724"/>
                <a:gd name="T96" fmla="*/ 376 w 950"/>
                <a:gd name="T97" fmla="*/ 614 h 724"/>
                <a:gd name="T98" fmla="*/ 321 w 950"/>
                <a:gd name="T99" fmla="*/ 587 h 724"/>
                <a:gd name="T100" fmla="*/ 259 w 950"/>
                <a:gd name="T101" fmla="*/ 559 h 724"/>
                <a:gd name="T102" fmla="*/ 184 w 950"/>
                <a:gd name="T103" fmla="*/ 532 h 724"/>
                <a:gd name="T104" fmla="*/ 116 w 950"/>
                <a:gd name="T105" fmla="*/ 498 h 724"/>
                <a:gd name="T106" fmla="*/ 68 w 950"/>
                <a:gd name="T107" fmla="*/ 471 h 724"/>
                <a:gd name="T108" fmla="*/ 48 w 950"/>
                <a:gd name="T109" fmla="*/ 423 h 724"/>
                <a:gd name="T110" fmla="*/ 68 w 950"/>
                <a:gd name="T111" fmla="*/ 368 h 724"/>
                <a:gd name="T112" fmla="*/ 116 w 950"/>
                <a:gd name="T113" fmla="*/ 293 h 724"/>
                <a:gd name="T114" fmla="*/ 157 w 950"/>
                <a:gd name="T115" fmla="*/ 252 h 724"/>
                <a:gd name="T116" fmla="*/ 218 w 950"/>
                <a:gd name="T117" fmla="*/ 211 h 724"/>
                <a:gd name="T118" fmla="*/ 273 w 950"/>
                <a:gd name="T119" fmla="*/ 177 h 724"/>
                <a:gd name="T120" fmla="*/ 321 w 950"/>
                <a:gd name="T121" fmla="*/ 143 h 7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50"/>
                <a:gd name="T184" fmla="*/ 0 h 724"/>
                <a:gd name="T185" fmla="*/ 950 w 950"/>
                <a:gd name="T186" fmla="*/ 724 h 72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50" h="724">
                  <a:moveTo>
                    <a:pt x="75" y="334"/>
                  </a:moveTo>
                  <a:lnTo>
                    <a:pt x="82" y="327"/>
                  </a:lnTo>
                  <a:lnTo>
                    <a:pt x="82" y="314"/>
                  </a:lnTo>
                  <a:lnTo>
                    <a:pt x="82" y="307"/>
                  </a:lnTo>
                  <a:lnTo>
                    <a:pt x="82" y="293"/>
                  </a:lnTo>
                  <a:lnTo>
                    <a:pt x="82" y="280"/>
                  </a:lnTo>
                  <a:lnTo>
                    <a:pt x="82" y="273"/>
                  </a:lnTo>
                  <a:lnTo>
                    <a:pt x="82" y="259"/>
                  </a:lnTo>
                  <a:lnTo>
                    <a:pt x="82" y="246"/>
                  </a:lnTo>
                  <a:lnTo>
                    <a:pt x="82" y="239"/>
                  </a:lnTo>
                  <a:lnTo>
                    <a:pt x="75" y="225"/>
                  </a:lnTo>
                  <a:lnTo>
                    <a:pt x="75" y="211"/>
                  </a:lnTo>
                  <a:lnTo>
                    <a:pt x="68" y="205"/>
                  </a:lnTo>
                  <a:lnTo>
                    <a:pt x="68" y="191"/>
                  </a:lnTo>
                  <a:lnTo>
                    <a:pt x="68" y="184"/>
                  </a:lnTo>
                  <a:lnTo>
                    <a:pt x="61" y="171"/>
                  </a:lnTo>
                  <a:lnTo>
                    <a:pt x="61" y="164"/>
                  </a:lnTo>
                  <a:lnTo>
                    <a:pt x="55" y="150"/>
                  </a:lnTo>
                  <a:lnTo>
                    <a:pt x="48" y="143"/>
                  </a:lnTo>
                  <a:lnTo>
                    <a:pt x="41" y="123"/>
                  </a:lnTo>
                  <a:lnTo>
                    <a:pt x="34" y="102"/>
                  </a:lnTo>
                  <a:lnTo>
                    <a:pt x="27" y="89"/>
                  </a:lnTo>
                  <a:lnTo>
                    <a:pt x="20" y="68"/>
                  </a:lnTo>
                  <a:lnTo>
                    <a:pt x="14" y="55"/>
                  </a:lnTo>
                  <a:lnTo>
                    <a:pt x="7" y="41"/>
                  </a:lnTo>
                  <a:lnTo>
                    <a:pt x="0" y="27"/>
                  </a:lnTo>
                  <a:lnTo>
                    <a:pt x="0" y="20"/>
                  </a:lnTo>
                  <a:lnTo>
                    <a:pt x="0" y="14"/>
                  </a:lnTo>
                  <a:lnTo>
                    <a:pt x="0" y="7"/>
                  </a:lnTo>
                  <a:lnTo>
                    <a:pt x="7" y="7"/>
                  </a:lnTo>
                  <a:lnTo>
                    <a:pt x="14" y="7"/>
                  </a:lnTo>
                  <a:lnTo>
                    <a:pt x="20" y="7"/>
                  </a:lnTo>
                  <a:lnTo>
                    <a:pt x="34" y="14"/>
                  </a:lnTo>
                  <a:lnTo>
                    <a:pt x="55" y="27"/>
                  </a:lnTo>
                  <a:lnTo>
                    <a:pt x="68" y="27"/>
                  </a:lnTo>
                  <a:lnTo>
                    <a:pt x="75" y="34"/>
                  </a:lnTo>
                  <a:lnTo>
                    <a:pt x="89" y="41"/>
                  </a:lnTo>
                  <a:lnTo>
                    <a:pt x="109" y="41"/>
                  </a:lnTo>
                  <a:lnTo>
                    <a:pt x="130" y="48"/>
                  </a:lnTo>
                  <a:lnTo>
                    <a:pt x="150" y="48"/>
                  </a:lnTo>
                  <a:lnTo>
                    <a:pt x="157" y="48"/>
                  </a:lnTo>
                  <a:lnTo>
                    <a:pt x="171" y="48"/>
                  </a:lnTo>
                  <a:lnTo>
                    <a:pt x="184" y="48"/>
                  </a:lnTo>
                  <a:lnTo>
                    <a:pt x="191" y="48"/>
                  </a:lnTo>
                  <a:lnTo>
                    <a:pt x="205" y="48"/>
                  </a:lnTo>
                  <a:lnTo>
                    <a:pt x="212" y="48"/>
                  </a:lnTo>
                  <a:lnTo>
                    <a:pt x="225" y="48"/>
                  </a:lnTo>
                  <a:lnTo>
                    <a:pt x="239" y="48"/>
                  </a:lnTo>
                  <a:lnTo>
                    <a:pt x="253" y="48"/>
                  </a:lnTo>
                  <a:lnTo>
                    <a:pt x="266" y="48"/>
                  </a:lnTo>
                  <a:lnTo>
                    <a:pt x="273" y="48"/>
                  </a:lnTo>
                  <a:lnTo>
                    <a:pt x="287" y="48"/>
                  </a:lnTo>
                  <a:lnTo>
                    <a:pt x="300" y="48"/>
                  </a:lnTo>
                  <a:lnTo>
                    <a:pt x="321" y="48"/>
                  </a:lnTo>
                  <a:lnTo>
                    <a:pt x="328" y="48"/>
                  </a:lnTo>
                  <a:lnTo>
                    <a:pt x="341" y="48"/>
                  </a:lnTo>
                  <a:lnTo>
                    <a:pt x="355" y="48"/>
                  </a:lnTo>
                  <a:lnTo>
                    <a:pt x="369" y="48"/>
                  </a:lnTo>
                  <a:lnTo>
                    <a:pt x="389" y="48"/>
                  </a:lnTo>
                  <a:lnTo>
                    <a:pt x="396" y="48"/>
                  </a:lnTo>
                  <a:lnTo>
                    <a:pt x="410" y="48"/>
                  </a:lnTo>
                  <a:lnTo>
                    <a:pt x="430" y="48"/>
                  </a:lnTo>
                  <a:lnTo>
                    <a:pt x="437" y="41"/>
                  </a:lnTo>
                  <a:lnTo>
                    <a:pt x="457" y="41"/>
                  </a:lnTo>
                  <a:lnTo>
                    <a:pt x="471" y="41"/>
                  </a:lnTo>
                  <a:lnTo>
                    <a:pt x="485" y="41"/>
                  </a:lnTo>
                  <a:lnTo>
                    <a:pt x="498" y="34"/>
                  </a:lnTo>
                  <a:lnTo>
                    <a:pt x="512" y="34"/>
                  </a:lnTo>
                  <a:lnTo>
                    <a:pt x="526" y="34"/>
                  </a:lnTo>
                  <a:lnTo>
                    <a:pt x="546" y="34"/>
                  </a:lnTo>
                  <a:lnTo>
                    <a:pt x="553" y="27"/>
                  </a:lnTo>
                  <a:lnTo>
                    <a:pt x="573" y="27"/>
                  </a:lnTo>
                  <a:lnTo>
                    <a:pt x="587" y="27"/>
                  </a:lnTo>
                  <a:lnTo>
                    <a:pt x="594" y="27"/>
                  </a:lnTo>
                  <a:lnTo>
                    <a:pt x="614" y="27"/>
                  </a:lnTo>
                  <a:lnTo>
                    <a:pt x="628" y="27"/>
                  </a:lnTo>
                  <a:lnTo>
                    <a:pt x="642" y="27"/>
                  </a:lnTo>
                  <a:lnTo>
                    <a:pt x="655" y="27"/>
                  </a:lnTo>
                  <a:lnTo>
                    <a:pt x="662" y="20"/>
                  </a:lnTo>
                  <a:lnTo>
                    <a:pt x="683" y="20"/>
                  </a:lnTo>
                  <a:lnTo>
                    <a:pt x="690" y="20"/>
                  </a:lnTo>
                  <a:lnTo>
                    <a:pt x="710" y="20"/>
                  </a:lnTo>
                  <a:lnTo>
                    <a:pt x="717" y="14"/>
                  </a:lnTo>
                  <a:lnTo>
                    <a:pt x="737" y="14"/>
                  </a:lnTo>
                  <a:lnTo>
                    <a:pt x="744" y="14"/>
                  </a:lnTo>
                  <a:lnTo>
                    <a:pt x="758" y="14"/>
                  </a:lnTo>
                  <a:lnTo>
                    <a:pt x="771" y="7"/>
                  </a:lnTo>
                  <a:lnTo>
                    <a:pt x="778" y="7"/>
                  </a:lnTo>
                  <a:lnTo>
                    <a:pt x="792" y="7"/>
                  </a:lnTo>
                  <a:lnTo>
                    <a:pt x="806" y="7"/>
                  </a:lnTo>
                  <a:lnTo>
                    <a:pt x="812" y="7"/>
                  </a:lnTo>
                  <a:lnTo>
                    <a:pt x="826" y="7"/>
                  </a:lnTo>
                  <a:lnTo>
                    <a:pt x="833" y="7"/>
                  </a:lnTo>
                  <a:lnTo>
                    <a:pt x="847" y="7"/>
                  </a:lnTo>
                  <a:lnTo>
                    <a:pt x="860" y="7"/>
                  </a:lnTo>
                  <a:lnTo>
                    <a:pt x="881" y="7"/>
                  </a:lnTo>
                  <a:lnTo>
                    <a:pt x="894" y="0"/>
                  </a:lnTo>
                  <a:lnTo>
                    <a:pt x="908" y="0"/>
                  </a:lnTo>
                  <a:lnTo>
                    <a:pt x="922" y="0"/>
                  </a:lnTo>
                  <a:lnTo>
                    <a:pt x="929" y="7"/>
                  </a:lnTo>
                  <a:lnTo>
                    <a:pt x="942" y="7"/>
                  </a:lnTo>
                  <a:lnTo>
                    <a:pt x="949" y="7"/>
                  </a:lnTo>
                  <a:lnTo>
                    <a:pt x="942" y="7"/>
                  </a:lnTo>
                  <a:lnTo>
                    <a:pt x="942" y="14"/>
                  </a:lnTo>
                  <a:lnTo>
                    <a:pt x="935" y="20"/>
                  </a:lnTo>
                  <a:lnTo>
                    <a:pt x="929" y="27"/>
                  </a:lnTo>
                  <a:lnTo>
                    <a:pt x="915" y="27"/>
                  </a:lnTo>
                  <a:lnTo>
                    <a:pt x="901" y="34"/>
                  </a:lnTo>
                  <a:lnTo>
                    <a:pt x="894" y="41"/>
                  </a:lnTo>
                  <a:lnTo>
                    <a:pt x="881" y="48"/>
                  </a:lnTo>
                  <a:lnTo>
                    <a:pt x="874" y="48"/>
                  </a:lnTo>
                  <a:lnTo>
                    <a:pt x="860" y="55"/>
                  </a:lnTo>
                  <a:lnTo>
                    <a:pt x="853" y="61"/>
                  </a:lnTo>
                  <a:lnTo>
                    <a:pt x="840" y="75"/>
                  </a:lnTo>
                  <a:lnTo>
                    <a:pt x="826" y="82"/>
                  </a:lnTo>
                  <a:lnTo>
                    <a:pt x="806" y="95"/>
                  </a:lnTo>
                  <a:lnTo>
                    <a:pt x="799" y="102"/>
                  </a:lnTo>
                  <a:lnTo>
                    <a:pt x="785" y="116"/>
                  </a:lnTo>
                  <a:lnTo>
                    <a:pt x="778" y="123"/>
                  </a:lnTo>
                  <a:lnTo>
                    <a:pt x="771" y="136"/>
                  </a:lnTo>
                  <a:lnTo>
                    <a:pt x="758" y="143"/>
                  </a:lnTo>
                  <a:lnTo>
                    <a:pt x="758" y="164"/>
                  </a:lnTo>
                  <a:lnTo>
                    <a:pt x="758" y="171"/>
                  </a:lnTo>
                  <a:lnTo>
                    <a:pt x="751" y="184"/>
                  </a:lnTo>
                  <a:lnTo>
                    <a:pt x="751" y="191"/>
                  </a:lnTo>
                  <a:lnTo>
                    <a:pt x="744" y="205"/>
                  </a:lnTo>
                  <a:lnTo>
                    <a:pt x="744" y="218"/>
                  </a:lnTo>
                  <a:lnTo>
                    <a:pt x="744" y="232"/>
                  </a:lnTo>
                  <a:lnTo>
                    <a:pt x="744" y="239"/>
                  </a:lnTo>
                  <a:lnTo>
                    <a:pt x="751" y="259"/>
                  </a:lnTo>
                  <a:lnTo>
                    <a:pt x="751" y="266"/>
                  </a:lnTo>
                  <a:lnTo>
                    <a:pt x="758" y="280"/>
                  </a:lnTo>
                  <a:lnTo>
                    <a:pt x="758" y="293"/>
                  </a:lnTo>
                  <a:lnTo>
                    <a:pt x="758" y="307"/>
                  </a:lnTo>
                  <a:lnTo>
                    <a:pt x="765" y="314"/>
                  </a:lnTo>
                  <a:lnTo>
                    <a:pt x="771" y="327"/>
                  </a:lnTo>
                  <a:lnTo>
                    <a:pt x="778" y="341"/>
                  </a:lnTo>
                  <a:lnTo>
                    <a:pt x="778" y="355"/>
                  </a:lnTo>
                  <a:lnTo>
                    <a:pt x="785" y="368"/>
                  </a:lnTo>
                  <a:lnTo>
                    <a:pt x="792" y="375"/>
                  </a:lnTo>
                  <a:lnTo>
                    <a:pt x="799" y="389"/>
                  </a:lnTo>
                  <a:lnTo>
                    <a:pt x="806" y="402"/>
                  </a:lnTo>
                  <a:lnTo>
                    <a:pt x="812" y="416"/>
                  </a:lnTo>
                  <a:lnTo>
                    <a:pt x="819" y="430"/>
                  </a:lnTo>
                  <a:lnTo>
                    <a:pt x="826" y="443"/>
                  </a:lnTo>
                  <a:lnTo>
                    <a:pt x="826" y="450"/>
                  </a:lnTo>
                  <a:lnTo>
                    <a:pt x="833" y="471"/>
                  </a:lnTo>
                  <a:lnTo>
                    <a:pt x="840" y="477"/>
                  </a:lnTo>
                  <a:lnTo>
                    <a:pt x="847" y="491"/>
                  </a:lnTo>
                  <a:lnTo>
                    <a:pt x="847" y="505"/>
                  </a:lnTo>
                  <a:lnTo>
                    <a:pt x="853" y="512"/>
                  </a:lnTo>
                  <a:lnTo>
                    <a:pt x="853" y="532"/>
                  </a:lnTo>
                  <a:lnTo>
                    <a:pt x="860" y="539"/>
                  </a:lnTo>
                  <a:lnTo>
                    <a:pt x="867" y="559"/>
                  </a:lnTo>
                  <a:lnTo>
                    <a:pt x="867" y="566"/>
                  </a:lnTo>
                  <a:lnTo>
                    <a:pt x="867" y="580"/>
                  </a:lnTo>
                  <a:lnTo>
                    <a:pt x="867" y="593"/>
                  </a:lnTo>
                  <a:lnTo>
                    <a:pt x="867" y="607"/>
                  </a:lnTo>
                  <a:lnTo>
                    <a:pt x="867" y="621"/>
                  </a:lnTo>
                  <a:lnTo>
                    <a:pt x="860" y="628"/>
                  </a:lnTo>
                  <a:lnTo>
                    <a:pt x="860" y="641"/>
                  </a:lnTo>
                  <a:lnTo>
                    <a:pt x="853" y="655"/>
                  </a:lnTo>
                  <a:lnTo>
                    <a:pt x="847" y="662"/>
                  </a:lnTo>
                  <a:lnTo>
                    <a:pt x="847" y="675"/>
                  </a:lnTo>
                  <a:lnTo>
                    <a:pt x="826" y="689"/>
                  </a:lnTo>
                  <a:lnTo>
                    <a:pt x="812" y="703"/>
                  </a:lnTo>
                  <a:lnTo>
                    <a:pt x="792" y="709"/>
                  </a:lnTo>
                  <a:lnTo>
                    <a:pt x="778" y="709"/>
                  </a:lnTo>
                  <a:lnTo>
                    <a:pt x="771" y="716"/>
                  </a:lnTo>
                  <a:lnTo>
                    <a:pt x="758" y="716"/>
                  </a:lnTo>
                  <a:lnTo>
                    <a:pt x="751" y="716"/>
                  </a:lnTo>
                  <a:lnTo>
                    <a:pt x="737" y="723"/>
                  </a:lnTo>
                  <a:lnTo>
                    <a:pt x="724" y="716"/>
                  </a:lnTo>
                  <a:lnTo>
                    <a:pt x="710" y="716"/>
                  </a:lnTo>
                  <a:lnTo>
                    <a:pt x="696" y="716"/>
                  </a:lnTo>
                  <a:lnTo>
                    <a:pt x="683" y="716"/>
                  </a:lnTo>
                  <a:lnTo>
                    <a:pt x="662" y="716"/>
                  </a:lnTo>
                  <a:lnTo>
                    <a:pt x="655" y="709"/>
                  </a:lnTo>
                  <a:lnTo>
                    <a:pt x="642" y="703"/>
                  </a:lnTo>
                  <a:lnTo>
                    <a:pt x="621" y="703"/>
                  </a:lnTo>
                  <a:lnTo>
                    <a:pt x="608" y="703"/>
                  </a:lnTo>
                  <a:lnTo>
                    <a:pt x="594" y="696"/>
                  </a:lnTo>
                  <a:lnTo>
                    <a:pt x="573" y="689"/>
                  </a:lnTo>
                  <a:lnTo>
                    <a:pt x="560" y="689"/>
                  </a:lnTo>
                  <a:lnTo>
                    <a:pt x="546" y="682"/>
                  </a:lnTo>
                  <a:lnTo>
                    <a:pt x="526" y="675"/>
                  </a:lnTo>
                  <a:lnTo>
                    <a:pt x="512" y="675"/>
                  </a:lnTo>
                  <a:lnTo>
                    <a:pt x="498" y="662"/>
                  </a:lnTo>
                  <a:lnTo>
                    <a:pt x="485" y="655"/>
                  </a:lnTo>
                  <a:lnTo>
                    <a:pt x="464" y="655"/>
                  </a:lnTo>
                  <a:lnTo>
                    <a:pt x="451" y="648"/>
                  </a:lnTo>
                  <a:lnTo>
                    <a:pt x="437" y="641"/>
                  </a:lnTo>
                  <a:lnTo>
                    <a:pt x="416" y="634"/>
                  </a:lnTo>
                  <a:lnTo>
                    <a:pt x="403" y="628"/>
                  </a:lnTo>
                  <a:lnTo>
                    <a:pt x="389" y="621"/>
                  </a:lnTo>
                  <a:lnTo>
                    <a:pt x="376" y="614"/>
                  </a:lnTo>
                  <a:lnTo>
                    <a:pt x="362" y="607"/>
                  </a:lnTo>
                  <a:lnTo>
                    <a:pt x="341" y="607"/>
                  </a:lnTo>
                  <a:lnTo>
                    <a:pt x="335" y="593"/>
                  </a:lnTo>
                  <a:lnTo>
                    <a:pt x="321" y="587"/>
                  </a:lnTo>
                  <a:lnTo>
                    <a:pt x="307" y="587"/>
                  </a:lnTo>
                  <a:lnTo>
                    <a:pt x="294" y="580"/>
                  </a:lnTo>
                  <a:lnTo>
                    <a:pt x="280" y="573"/>
                  </a:lnTo>
                  <a:lnTo>
                    <a:pt x="259" y="559"/>
                  </a:lnTo>
                  <a:lnTo>
                    <a:pt x="239" y="559"/>
                  </a:lnTo>
                  <a:lnTo>
                    <a:pt x="225" y="546"/>
                  </a:lnTo>
                  <a:lnTo>
                    <a:pt x="205" y="539"/>
                  </a:lnTo>
                  <a:lnTo>
                    <a:pt x="184" y="532"/>
                  </a:lnTo>
                  <a:lnTo>
                    <a:pt x="164" y="525"/>
                  </a:lnTo>
                  <a:lnTo>
                    <a:pt x="150" y="512"/>
                  </a:lnTo>
                  <a:lnTo>
                    <a:pt x="137" y="512"/>
                  </a:lnTo>
                  <a:lnTo>
                    <a:pt x="116" y="498"/>
                  </a:lnTo>
                  <a:lnTo>
                    <a:pt x="102" y="491"/>
                  </a:lnTo>
                  <a:lnTo>
                    <a:pt x="89" y="484"/>
                  </a:lnTo>
                  <a:lnTo>
                    <a:pt x="82" y="477"/>
                  </a:lnTo>
                  <a:lnTo>
                    <a:pt x="68" y="471"/>
                  </a:lnTo>
                  <a:lnTo>
                    <a:pt x="61" y="457"/>
                  </a:lnTo>
                  <a:lnTo>
                    <a:pt x="55" y="443"/>
                  </a:lnTo>
                  <a:lnTo>
                    <a:pt x="48" y="437"/>
                  </a:lnTo>
                  <a:lnTo>
                    <a:pt x="48" y="423"/>
                  </a:lnTo>
                  <a:lnTo>
                    <a:pt x="48" y="409"/>
                  </a:lnTo>
                  <a:lnTo>
                    <a:pt x="48" y="396"/>
                  </a:lnTo>
                  <a:lnTo>
                    <a:pt x="55" y="382"/>
                  </a:lnTo>
                  <a:lnTo>
                    <a:pt x="68" y="368"/>
                  </a:lnTo>
                  <a:lnTo>
                    <a:pt x="68" y="348"/>
                  </a:lnTo>
                  <a:lnTo>
                    <a:pt x="89" y="327"/>
                  </a:lnTo>
                  <a:lnTo>
                    <a:pt x="102" y="307"/>
                  </a:lnTo>
                  <a:lnTo>
                    <a:pt x="116" y="293"/>
                  </a:lnTo>
                  <a:lnTo>
                    <a:pt x="130" y="280"/>
                  </a:lnTo>
                  <a:lnTo>
                    <a:pt x="137" y="273"/>
                  </a:lnTo>
                  <a:lnTo>
                    <a:pt x="150" y="259"/>
                  </a:lnTo>
                  <a:lnTo>
                    <a:pt x="157" y="252"/>
                  </a:lnTo>
                  <a:lnTo>
                    <a:pt x="171" y="246"/>
                  </a:lnTo>
                  <a:lnTo>
                    <a:pt x="184" y="232"/>
                  </a:lnTo>
                  <a:lnTo>
                    <a:pt x="205" y="218"/>
                  </a:lnTo>
                  <a:lnTo>
                    <a:pt x="218" y="211"/>
                  </a:lnTo>
                  <a:lnTo>
                    <a:pt x="232" y="205"/>
                  </a:lnTo>
                  <a:lnTo>
                    <a:pt x="253" y="191"/>
                  </a:lnTo>
                  <a:lnTo>
                    <a:pt x="273" y="184"/>
                  </a:lnTo>
                  <a:lnTo>
                    <a:pt x="273" y="177"/>
                  </a:lnTo>
                  <a:lnTo>
                    <a:pt x="287" y="164"/>
                  </a:lnTo>
                  <a:lnTo>
                    <a:pt x="300" y="164"/>
                  </a:lnTo>
                  <a:lnTo>
                    <a:pt x="307" y="150"/>
                  </a:lnTo>
                  <a:lnTo>
                    <a:pt x="321" y="143"/>
                  </a:lnTo>
                  <a:lnTo>
                    <a:pt x="335" y="123"/>
                  </a:lnTo>
                </a:path>
              </a:pathLst>
            </a:custGeom>
            <a:gradFill rotWithShape="0">
              <a:gsLst>
                <a:gs pos="0">
                  <a:srgbClr val="00FF00"/>
                </a:gs>
                <a:gs pos="100000">
                  <a:srgbClr val="00CC00"/>
                </a:gs>
              </a:gsLst>
              <a:path path="rect">
                <a:fillToRect t="100000" r="100000"/>
              </a:path>
            </a:gradFill>
            <a:ln w="76200" cap="rnd" cmpd="sng">
              <a:solidFill>
                <a:srgbClr val="60C900"/>
              </a:solidFill>
              <a:prstDash val="solid"/>
              <a:round/>
              <a:headEnd type="none" w="med" len="med"/>
              <a:tailEnd type="none" w="med" len="med"/>
            </a:ln>
          </p:spPr>
          <p:txBody>
            <a:bodyPr/>
            <a:lstStyle/>
            <a:p>
              <a:endParaRPr lang="en-US"/>
            </a:p>
          </p:txBody>
        </p:sp>
        <p:sp>
          <p:nvSpPr>
            <p:cNvPr id="7180" name="Line 7"/>
            <p:cNvSpPr>
              <a:spLocks noChangeShapeType="1"/>
            </p:cNvSpPr>
            <p:nvPr/>
          </p:nvSpPr>
          <p:spPr bwMode="auto">
            <a:xfrm flipH="1" flipV="1">
              <a:off x="1552" y="2135"/>
              <a:ext cx="308" cy="1014"/>
            </a:xfrm>
            <a:prstGeom prst="line">
              <a:avLst/>
            </a:prstGeom>
            <a:noFill/>
            <a:ln w="50800">
              <a:solidFill>
                <a:schemeClr val="tx1"/>
              </a:solidFill>
              <a:round/>
              <a:headEnd type="triangle" w="med" len="med"/>
              <a:tailEnd/>
            </a:ln>
          </p:spPr>
          <p:txBody>
            <a:bodyPr wrap="none" anchor="ctr"/>
            <a:lstStyle/>
            <a:p>
              <a:endParaRPr lang="en-US"/>
            </a:p>
          </p:txBody>
        </p:sp>
        <p:sp>
          <p:nvSpPr>
            <p:cNvPr id="7181" name="Line 8"/>
            <p:cNvSpPr>
              <a:spLocks noChangeShapeType="1"/>
            </p:cNvSpPr>
            <p:nvPr/>
          </p:nvSpPr>
          <p:spPr bwMode="auto">
            <a:xfrm flipV="1">
              <a:off x="2095" y="2053"/>
              <a:ext cx="633" cy="1096"/>
            </a:xfrm>
            <a:prstGeom prst="line">
              <a:avLst/>
            </a:prstGeom>
            <a:noFill/>
            <a:ln w="50800">
              <a:solidFill>
                <a:schemeClr val="tx1"/>
              </a:solidFill>
              <a:round/>
              <a:headEnd type="triangle" w="med" len="med"/>
              <a:tailEnd/>
            </a:ln>
          </p:spPr>
          <p:txBody>
            <a:bodyPr wrap="none" anchor="ctr"/>
            <a:lstStyle/>
            <a:p>
              <a:endParaRPr lang="en-US"/>
            </a:p>
          </p:txBody>
        </p:sp>
        <p:sp>
          <p:nvSpPr>
            <p:cNvPr id="7182" name="Line 9"/>
            <p:cNvSpPr>
              <a:spLocks noChangeShapeType="1"/>
            </p:cNvSpPr>
            <p:nvPr/>
          </p:nvSpPr>
          <p:spPr bwMode="auto">
            <a:xfrm flipV="1">
              <a:off x="2269" y="1880"/>
              <a:ext cx="1748" cy="1321"/>
            </a:xfrm>
            <a:prstGeom prst="line">
              <a:avLst/>
            </a:prstGeom>
            <a:noFill/>
            <a:ln w="50800">
              <a:solidFill>
                <a:schemeClr val="tx1"/>
              </a:solidFill>
              <a:round/>
              <a:headEnd type="triangle" w="med" len="med"/>
              <a:tailEnd/>
            </a:ln>
          </p:spPr>
          <p:txBody>
            <a:bodyPr wrap="none" anchor="ctr"/>
            <a:lstStyle/>
            <a:p>
              <a:endParaRPr lang="en-US"/>
            </a:p>
          </p:txBody>
        </p:sp>
        <p:sp>
          <p:nvSpPr>
            <p:cNvPr id="7183" name="Line 10"/>
            <p:cNvSpPr>
              <a:spLocks noChangeShapeType="1"/>
            </p:cNvSpPr>
            <p:nvPr/>
          </p:nvSpPr>
          <p:spPr bwMode="auto">
            <a:xfrm flipV="1">
              <a:off x="2924" y="2524"/>
              <a:ext cx="961" cy="206"/>
            </a:xfrm>
            <a:prstGeom prst="line">
              <a:avLst/>
            </a:prstGeom>
            <a:noFill/>
            <a:ln w="50800">
              <a:solidFill>
                <a:schemeClr val="tx1"/>
              </a:solidFill>
              <a:round/>
              <a:headEnd/>
              <a:tailEnd/>
            </a:ln>
          </p:spPr>
          <p:txBody>
            <a:bodyPr wrap="none" anchor="ctr"/>
            <a:lstStyle/>
            <a:p>
              <a:endParaRPr lang="en-US"/>
            </a:p>
          </p:txBody>
        </p:sp>
        <p:sp>
          <p:nvSpPr>
            <p:cNvPr id="7184" name="Rectangle 11"/>
            <p:cNvSpPr>
              <a:spLocks noChangeArrowheads="1"/>
            </p:cNvSpPr>
            <p:nvPr/>
          </p:nvSpPr>
          <p:spPr bwMode="auto">
            <a:xfrm>
              <a:off x="1670" y="3247"/>
              <a:ext cx="490" cy="454"/>
            </a:xfrm>
            <a:prstGeom prst="rect">
              <a:avLst/>
            </a:prstGeom>
            <a:solidFill>
              <a:srgbClr val="000000"/>
            </a:solidFill>
            <a:ln w="12700">
              <a:solidFill>
                <a:srgbClr val="000000"/>
              </a:solidFill>
              <a:miter lim="800000"/>
              <a:headEnd/>
              <a:tailEnd/>
            </a:ln>
          </p:spPr>
          <p:txBody>
            <a:bodyPr wrap="none" anchor="ctr"/>
            <a:lstStyle/>
            <a:p>
              <a:pPr eaLnBrk="0" hangingPunct="0"/>
              <a:endParaRPr lang="en-US"/>
            </a:p>
          </p:txBody>
        </p:sp>
        <p:sp>
          <p:nvSpPr>
            <p:cNvPr id="7185" name="Rectangle 12"/>
            <p:cNvSpPr>
              <a:spLocks noChangeArrowheads="1"/>
            </p:cNvSpPr>
            <p:nvPr/>
          </p:nvSpPr>
          <p:spPr bwMode="auto">
            <a:xfrm>
              <a:off x="1635" y="3227"/>
              <a:ext cx="496" cy="454"/>
            </a:xfrm>
            <a:prstGeom prst="rect">
              <a:avLst/>
            </a:prstGeom>
            <a:solidFill>
              <a:srgbClr val="8CF4EA"/>
            </a:solidFill>
            <a:ln w="12700">
              <a:solidFill>
                <a:srgbClr val="000000"/>
              </a:solidFill>
              <a:miter lim="800000"/>
              <a:headEnd/>
              <a:tailEnd/>
            </a:ln>
          </p:spPr>
          <p:txBody>
            <a:bodyPr wrap="none" anchor="ctr"/>
            <a:lstStyle/>
            <a:p>
              <a:pPr eaLnBrk="0" hangingPunct="0"/>
              <a:endParaRPr lang="en-US"/>
            </a:p>
          </p:txBody>
        </p:sp>
        <p:grpSp>
          <p:nvGrpSpPr>
            <p:cNvPr id="7186" name="Group 36"/>
            <p:cNvGrpSpPr>
              <a:grpSpLocks/>
            </p:cNvGrpSpPr>
            <p:nvPr/>
          </p:nvGrpSpPr>
          <p:grpSpPr bwMode="auto">
            <a:xfrm>
              <a:off x="968" y="1392"/>
              <a:ext cx="731" cy="563"/>
              <a:chOff x="968" y="1392"/>
              <a:chExt cx="731" cy="563"/>
            </a:xfrm>
          </p:grpSpPr>
          <p:sp>
            <p:nvSpPr>
              <p:cNvPr id="7286" name="Rectangle 13"/>
              <p:cNvSpPr>
                <a:spLocks noChangeArrowheads="1"/>
              </p:cNvSpPr>
              <p:nvPr/>
            </p:nvSpPr>
            <p:spPr bwMode="auto">
              <a:xfrm>
                <a:off x="968" y="1392"/>
                <a:ext cx="386" cy="563"/>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87" name="Rectangle 14"/>
              <p:cNvSpPr>
                <a:spLocks noChangeArrowheads="1"/>
              </p:cNvSpPr>
              <p:nvPr/>
            </p:nvSpPr>
            <p:spPr bwMode="auto">
              <a:xfrm>
                <a:off x="976" y="1409"/>
                <a:ext cx="723"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A</a:t>
                </a:r>
              </a:p>
            </p:txBody>
          </p:sp>
          <p:grpSp>
            <p:nvGrpSpPr>
              <p:cNvPr id="7288" name="Group 21"/>
              <p:cNvGrpSpPr>
                <a:grpSpLocks/>
              </p:cNvGrpSpPr>
              <p:nvPr/>
            </p:nvGrpSpPr>
            <p:grpSpPr bwMode="auto">
              <a:xfrm>
                <a:off x="1017" y="1510"/>
                <a:ext cx="289" cy="115"/>
                <a:chOff x="1017" y="1510"/>
                <a:chExt cx="289" cy="115"/>
              </a:xfrm>
            </p:grpSpPr>
            <p:sp>
              <p:nvSpPr>
                <p:cNvPr id="7303" name="Line 15"/>
                <p:cNvSpPr>
                  <a:spLocks noChangeShapeType="1"/>
                </p:cNvSpPr>
                <p:nvPr/>
              </p:nvSpPr>
              <p:spPr bwMode="auto">
                <a:xfrm>
                  <a:off x="1053" y="1510"/>
                  <a:ext cx="253" cy="0"/>
                </a:xfrm>
                <a:prstGeom prst="line">
                  <a:avLst/>
                </a:prstGeom>
                <a:noFill/>
                <a:ln w="25400">
                  <a:solidFill>
                    <a:srgbClr val="00279F"/>
                  </a:solidFill>
                  <a:round/>
                  <a:headEnd/>
                  <a:tailEnd/>
                </a:ln>
              </p:spPr>
              <p:txBody>
                <a:bodyPr wrap="none" anchor="ctr"/>
                <a:lstStyle/>
                <a:p>
                  <a:endParaRPr lang="en-US"/>
                </a:p>
              </p:txBody>
            </p:sp>
            <p:sp>
              <p:nvSpPr>
                <p:cNvPr id="7304" name="Line 16"/>
                <p:cNvSpPr>
                  <a:spLocks noChangeShapeType="1"/>
                </p:cNvSpPr>
                <p:nvPr/>
              </p:nvSpPr>
              <p:spPr bwMode="auto">
                <a:xfrm>
                  <a:off x="1017" y="1529"/>
                  <a:ext cx="289" cy="0"/>
                </a:xfrm>
                <a:prstGeom prst="line">
                  <a:avLst/>
                </a:prstGeom>
                <a:noFill/>
                <a:ln w="25400">
                  <a:solidFill>
                    <a:srgbClr val="00279F"/>
                  </a:solidFill>
                  <a:round/>
                  <a:headEnd/>
                  <a:tailEnd/>
                </a:ln>
              </p:spPr>
              <p:txBody>
                <a:bodyPr wrap="none" anchor="ctr"/>
                <a:lstStyle/>
                <a:p>
                  <a:endParaRPr lang="en-US"/>
                </a:p>
              </p:txBody>
            </p:sp>
            <p:sp>
              <p:nvSpPr>
                <p:cNvPr id="7305" name="Line 17"/>
                <p:cNvSpPr>
                  <a:spLocks noChangeShapeType="1"/>
                </p:cNvSpPr>
                <p:nvPr/>
              </p:nvSpPr>
              <p:spPr bwMode="auto">
                <a:xfrm>
                  <a:off x="1017" y="1555"/>
                  <a:ext cx="289" cy="0"/>
                </a:xfrm>
                <a:prstGeom prst="line">
                  <a:avLst/>
                </a:prstGeom>
                <a:noFill/>
                <a:ln w="25400">
                  <a:solidFill>
                    <a:srgbClr val="00279F"/>
                  </a:solidFill>
                  <a:round/>
                  <a:headEnd/>
                  <a:tailEnd/>
                </a:ln>
              </p:spPr>
              <p:txBody>
                <a:bodyPr wrap="none" anchor="ctr"/>
                <a:lstStyle/>
                <a:p>
                  <a:endParaRPr lang="en-US"/>
                </a:p>
              </p:txBody>
            </p:sp>
            <p:sp>
              <p:nvSpPr>
                <p:cNvPr id="7306" name="Line 18"/>
                <p:cNvSpPr>
                  <a:spLocks noChangeShapeType="1"/>
                </p:cNvSpPr>
                <p:nvPr/>
              </p:nvSpPr>
              <p:spPr bwMode="auto">
                <a:xfrm>
                  <a:off x="1017" y="1577"/>
                  <a:ext cx="289" cy="0"/>
                </a:xfrm>
                <a:prstGeom prst="line">
                  <a:avLst/>
                </a:prstGeom>
                <a:noFill/>
                <a:ln w="25400">
                  <a:solidFill>
                    <a:srgbClr val="00279F"/>
                  </a:solidFill>
                  <a:round/>
                  <a:headEnd/>
                  <a:tailEnd/>
                </a:ln>
              </p:spPr>
              <p:txBody>
                <a:bodyPr wrap="none" anchor="ctr"/>
                <a:lstStyle/>
                <a:p>
                  <a:endParaRPr lang="en-US"/>
                </a:p>
              </p:txBody>
            </p:sp>
            <p:sp>
              <p:nvSpPr>
                <p:cNvPr id="7307" name="Line 19"/>
                <p:cNvSpPr>
                  <a:spLocks noChangeShapeType="1"/>
                </p:cNvSpPr>
                <p:nvPr/>
              </p:nvSpPr>
              <p:spPr bwMode="auto">
                <a:xfrm>
                  <a:off x="1017" y="1600"/>
                  <a:ext cx="289" cy="0"/>
                </a:xfrm>
                <a:prstGeom prst="line">
                  <a:avLst/>
                </a:prstGeom>
                <a:noFill/>
                <a:ln w="25400">
                  <a:solidFill>
                    <a:srgbClr val="00279F"/>
                  </a:solidFill>
                  <a:round/>
                  <a:headEnd/>
                  <a:tailEnd/>
                </a:ln>
              </p:spPr>
              <p:txBody>
                <a:bodyPr wrap="none" anchor="ctr"/>
                <a:lstStyle/>
                <a:p>
                  <a:endParaRPr lang="en-US"/>
                </a:p>
              </p:txBody>
            </p:sp>
            <p:sp>
              <p:nvSpPr>
                <p:cNvPr id="7308" name="Line 20"/>
                <p:cNvSpPr>
                  <a:spLocks noChangeShapeType="1"/>
                </p:cNvSpPr>
                <p:nvPr/>
              </p:nvSpPr>
              <p:spPr bwMode="auto">
                <a:xfrm>
                  <a:off x="1017" y="1625"/>
                  <a:ext cx="289" cy="0"/>
                </a:xfrm>
                <a:prstGeom prst="line">
                  <a:avLst/>
                </a:prstGeom>
                <a:noFill/>
                <a:ln w="25400">
                  <a:solidFill>
                    <a:srgbClr val="00279F"/>
                  </a:solidFill>
                  <a:round/>
                  <a:headEnd/>
                  <a:tailEnd/>
                </a:ln>
              </p:spPr>
              <p:txBody>
                <a:bodyPr wrap="none" anchor="ctr"/>
                <a:lstStyle/>
                <a:p>
                  <a:endParaRPr lang="en-US"/>
                </a:p>
              </p:txBody>
            </p:sp>
          </p:grpSp>
          <p:grpSp>
            <p:nvGrpSpPr>
              <p:cNvPr id="7289" name="Group 28"/>
              <p:cNvGrpSpPr>
                <a:grpSpLocks/>
              </p:cNvGrpSpPr>
              <p:nvPr/>
            </p:nvGrpSpPr>
            <p:grpSpPr bwMode="auto">
              <a:xfrm>
                <a:off x="1017" y="1654"/>
                <a:ext cx="289" cy="116"/>
                <a:chOff x="1017" y="1654"/>
                <a:chExt cx="289" cy="116"/>
              </a:xfrm>
            </p:grpSpPr>
            <p:sp>
              <p:nvSpPr>
                <p:cNvPr id="7297" name="Line 22"/>
                <p:cNvSpPr>
                  <a:spLocks noChangeShapeType="1"/>
                </p:cNvSpPr>
                <p:nvPr/>
              </p:nvSpPr>
              <p:spPr bwMode="auto">
                <a:xfrm>
                  <a:off x="1053" y="1654"/>
                  <a:ext cx="253" cy="0"/>
                </a:xfrm>
                <a:prstGeom prst="line">
                  <a:avLst/>
                </a:prstGeom>
                <a:noFill/>
                <a:ln w="25400">
                  <a:solidFill>
                    <a:srgbClr val="00279F"/>
                  </a:solidFill>
                  <a:round/>
                  <a:headEnd/>
                  <a:tailEnd/>
                </a:ln>
              </p:spPr>
              <p:txBody>
                <a:bodyPr wrap="none" anchor="ctr"/>
                <a:lstStyle/>
                <a:p>
                  <a:endParaRPr lang="en-US"/>
                </a:p>
              </p:txBody>
            </p:sp>
            <p:sp>
              <p:nvSpPr>
                <p:cNvPr id="7298" name="Line 23"/>
                <p:cNvSpPr>
                  <a:spLocks noChangeShapeType="1"/>
                </p:cNvSpPr>
                <p:nvPr/>
              </p:nvSpPr>
              <p:spPr bwMode="auto">
                <a:xfrm>
                  <a:off x="1017" y="1675"/>
                  <a:ext cx="289" cy="0"/>
                </a:xfrm>
                <a:prstGeom prst="line">
                  <a:avLst/>
                </a:prstGeom>
                <a:noFill/>
                <a:ln w="25400">
                  <a:solidFill>
                    <a:srgbClr val="00279F"/>
                  </a:solidFill>
                  <a:round/>
                  <a:headEnd/>
                  <a:tailEnd/>
                </a:ln>
              </p:spPr>
              <p:txBody>
                <a:bodyPr wrap="none" anchor="ctr"/>
                <a:lstStyle/>
                <a:p>
                  <a:endParaRPr lang="en-US"/>
                </a:p>
              </p:txBody>
            </p:sp>
            <p:sp>
              <p:nvSpPr>
                <p:cNvPr id="7299" name="Line 24"/>
                <p:cNvSpPr>
                  <a:spLocks noChangeShapeType="1"/>
                </p:cNvSpPr>
                <p:nvPr/>
              </p:nvSpPr>
              <p:spPr bwMode="auto">
                <a:xfrm>
                  <a:off x="1017" y="1699"/>
                  <a:ext cx="289" cy="0"/>
                </a:xfrm>
                <a:prstGeom prst="line">
                  <a:avLst/>
                </a:prstGeom>
                <a:noFill/>
                <a:ln w="25400">
                  <a:solidFill>
                    <a:srgbClr val="00279F"/>
                  </a:solidFill>
                  <a:round/>
                  <a:headEnd/>
                  <a:tailEnd/>
                </a:ln>
              </p:spPr>
              <p:txBody>
                <a:bodyPr wrap="none" anchor="ctr"/>
                <a:lstStyle/>
                <a:p>
                  <a:endParaRPr lang="en-US"/>
                </a:p>
              </p:txBody>
            </p:sp>
            <p:sp>
              <p:nvSpPr>
                <p:cNvPr id="7300" name="Line 25"/>
                <p:cNvSpPr>
                  <a:spLocks noChangeShapeType="1"/>
                </p:cNvSpPr>
                <p:nvPr/>
              </p:nvSpPr>
              <p:spPr bwMode="auto">
                <a:xfrm>
                  <a:off x="1017" y="1721"/>
                  <a:ext cx="289" cy="0"/>
                </a:xfrm>
                <a:prstGeom prst="line">
                  <a:avLst/>
                </a:prstGeom>
                <a:noFill/>
                <a:ln w="25400">
                  <a:solidFill>
                    <a:srgbClr val="00279F"/>
                  </a:solidFill>
                  <a:round/>
                  <a:headEnd/>
                  <a:tailEnd/>
                </a:ln>
              </p:spPr>
              <p:txBody>
                <a:bodyPr wrap="none" anchor="ctr"/>
                <a:lstStyle/>
                <a:p>
                  <a:endParaRPr lang="en-US"/>
                </a:p>
              </p:txBody>
            </p:sp>
            <p:sp>
              <p:nvSpPr>
                <p:cNvPr id="7301" name="Line 26"/>
                <p:cNvSpPr>
                  <a:spLocks noChangeShapeType="1"/>
                </p:cNvSpPr>
                <p:nvPr/>
              </p:nvSpPr>
              <p:spPr bwMode="auto">
                <a:xfrm>
                  <a:off x="1017" y="1746"/>
                  <a:ext cx="289" cy="0"/>
                </a:xfrm>
                <a:prstGeom prst="line">
                  <a:avLst/>
                </a:prstGeom>
                <a:noFill/>
                <a:ln w="25400">
                  <a:solidFill>
                    <a:srgbClr val="00279F"/>
                  </a:solidFill>
                  <a:round/>
                  <a:headEnd/>
                  <a:tailEnd/>
                </a:ln>
              </p:spPr>
              <p:txBody>
                <a:bodyPr wrap="none" anchor="ctr"/>
                <a:lstStyle/>
                <a:p>
                  <a:endParaRPr lang="en-US"/>
                </a:p>
              </p:txBody>
            </p:sp>
            <p:sp>
              <p:nvSpPr>
                <p:cNvPr id="7302" name="Line 27"/>
                <p:cNvSpPr>
                  <a:spLocks noChangeShapeType="1"/>
                </p:cNvSpPr>
                <p:nvPr/>
              </p:nvSpPr>
              <p:spPr bwMode="auto">
                <a:xfrm>
                  <a:off x="1017" y="1770"/>
                  <a:ext cx="289" cy="0"/>
                </a:xfrm>
                <a:prstGeom prst="line">
                  <a:avLst/>
                </a:prstGeom>
                <a:noFill/>
                <a:ln w="25400">
                  <a:solidFill>
                    <a:srgbClr val="00279F"/>
                  </a:solidFill>
                  <a:round/>
                  <a:headEnd/>
                  <a:tailEnd/>
                </a:ln>
              </p:spPr>
              <p:txBody>
                <a:bodyPr wrap="none" anchor="ctr"/>
                <a:lstStyle/>
                <a:p>
                  <a:endParaRPr lang="en-US"/>
                </a:p>
              </p:txBody>
            </p:sp>
          </p:grpSp>
          <p:grpSp>
            <p:nvGrpSpPr>
              <p:cNvPr id="7290" name="Group 35"/>
              <p:cNvGrpSpPr>
                <a:grpSpLocks/>
              </p:cNvGrpSpPr>
              <p:nvPr/>
            </p:nvGrpSpPr>
            <p:grpSpPr bwMode="auto">
              <a:xfrm>
                <a:off x="1019" y="1796"/>
                <a:ext cx="290" cy="115"/>
                <a:chOff x="1019" y="1796"/>
                <a:chExt cx="290" cy="115"/>
              </a:xfrm>
            </p:grpSpPr>
            <p:sp>
              <p:nvSpPr>
                <p:cNvPr id="7291" name="Line 29"/>
                <p:cNvSpPr>
                  <a:spLocks noChangeShapeType="1"/>
                </p:cNvSpPr>
                <p:nvPr/>
              </p:nvSpPr>
              <p:spPr bwMode="auto">
                <a:xfrm>
                  <a:off x="1056" y="1796"/>
                  <a:ext cx="253" cy="0"/>
                </a:xfrm>
                <a:prstGeom prst="line">
                  <a:avLst/>
                </a:prstGeom>
                <a:noFill/>
                <a:ln w="25400">
                  <a:solidFill>
                    <a:srgbClr val="00279F"/>
                  </a:solidFill>
                  <a:round/>
                  <a:headEnd/>
                  <a:tailEnd/>
                </a:ln>
              </p:spPr>
              <p:txBody>
                <a:bodyPr wrap="none" anchor="ctr"/>
                <a:lstStyle/>
                <a:p>
                  <a:endParaRPr lang="en-US"/>
                </a:p>
              </p:txBody>
            </p:sp>
            <p:sp>
              <p:nvSpPr>
                <p:cNvPr id="7292" name="Line 30"/>
                <p:cNvSpPr>
                  <a:spLocks noChangeShapeType="1"/>
                </p:cNvSpPr>
                <p:nvPr/>
              </p:nvSpPr>
              <p:spPr bwMode="auto">
                <a:xfrm>
                  <a:off x="1019" y="1817"/>
                  <a:ext cx="290" cy="0"/>
                </a:xfrm>
                <a:prstGeom prst="line">
                  <a:avLst/>
                </a:prstGeom>
                <a:noFill/>
                <a:ln w="25400">
                  <a:solidFill>
                    <a:srgbClr val="00279F"/>
                  </a:solidFill>
                  <a:round/>
                  <a:headEnd/>
                  <a:tailEnd/>
                </a:ln>
              </p:spPr>
              <p:txBody>
                <a:bodyPr wrap="none" anchor="ctr"/>
                <a:lstStyle/>
                <a:p>
                  <a:endParaRPr lang="en-US"/>
                </a:p>
              </p:txBody>
            </p:sp>
            <p:sp>
              <p:nvSpPr>
                <p:cNvPr id="7293" name="Line 31"/>
                <p:cNvSpPr>
                  <a:spLocks noChangeShapeType="1"/>
                </p:cNvSpPr>
                <p:nvPr/>
              </p:nvSpPr>
              <p:spPr bwMode="auto">
                <a:xfrm>
                  <a:off x="1019" y="1841"/>
                  <a:ext cx="290" cy="0"/>
                </a:xfrm>
                <a:prstGeom prst="line">
                  <a:avLst/>
                </a:prstGeom>
                <a:noFill/>
                <a:ln w="25400">
                  <a:solidFill>
                    <a:srgbClr val="00279F"/>
                  </a:solidFill>
                  <a:round/>
                  <a:headEnd/>
                  <a:tailEnd/>
                </a:ln>
              </p:spPr>
              <p:txBody>
                <a:bodyPr wrap="none" anchor="ctr"/>
                <a:lstStyle/>
                <a:p>
                  <a:endParaRPr lang="en-US"/>
                </a:p>
              </p:txBody>
            </p:sp>
            <p:sp>
              <p:nvSpPr>
                <p:cNvPr id="7294" name="Line 32"/>
                <p:cNvSpPr>
                  <a:spLocks noChangeShapeType="1"/>
                </p:cNvSpPr>
                <p:nvPr/>
              </p:nvSpPr>
              <p:spPr bwMode="auto">
                <a:xfrm>
                  <a:off x="1019" y="1864"/>
                  <a:ext cx="290" cy="0"/>
                </a:xfrm>
                <a:prstGeom prst="line">
                  <a:avLst/>
                </a:prstGeom>
                <a:noFill/>
                <a:ln w="25400">
                  <a:solidFill>
                    <a:srgbClr val="00279F"/>
                  </a:solidFill>
                  <a:round/>
                  <a:headEnd/>
                  <a:tailEnd/>
                </a:ln>
              </p:spPr>
              <p:txBody>
                <a:bodyPr wrap="none" anchor="ctr"/>
                <a:lstStyle/>
                <a:p>
                  <a:endParaRPr lang="en-US"/>
                </a:p>
              </p:txBody>
            </p:sp>
            <p:sp>
              <p:nvSpPr>
                <p:cNvPr id="7295" name="Line 33"/>
                <p:cNvSpPr>
                  <a:spLocks noChangeShapeType="1"/>
                </p:cNvSpPr>
                <p:nvPr/>
              </p:nvSpPr>
              <p:spPr bwMode="auto">
                <a:xfrm>
                  <a:off x="1019" y="1887"/>
                  <a:ext cx="290" cy="0"/>
                </a:xfrm>
                <a:prstGeom prst="line">
                  <a:avLst/>
                </a:prstGeom>
                <a:noFill/>
                <a:ln w="25400">
                  <a:solidFill>
                    <a:srgbClr val="00279F"/>
                  </a:solidFill>
                  <a:round/>
                  <a:headEnd/>
                  <a:tailEnd/>
                </a:ln>
              </p:spPr>
              <p:txBody>
                <a:bodyPr wrap="none" anchor="ctr"/>
                <a:lstStyle/>
                <a:p>
                  <a:endParaRPr lang="en-US"/>
                </a:p>
              </p:txBody>
            </p:sp>
            <p:sp>
              <p:nvSpPr>
                <p:cNvPr id="7296" name="Line 34"/>
                <p:cNvSpPr>
                  <a:spLocks noChangeShapeType="1"/>
                </p:cNvSpPr>
                <p:nvPr/>
              </p:nvSpPr>
              <p:spPr bwMode="auto">
                <a:xfrm>
                  <a:off x="1019" y="1911"/>
                  <a:ext cx="290" cy="0"/>
                </a:xfrm>
                <a:prstGeom prst="line">
                  <a:avLst/>
                </a:prstGeom>
                <a:noFill/>
                <a:ln w="25400">
                  <a:solidFill>
                    <a:srgbClr val="00279F"/>
                  </a:solidFill>
                  <a:round/>
                  <a:headEnd/>
                  <a:tailEnd/>
                </a:ln>
              </p:spPr>
              <p:txBody>
                <a:bodyPr wrap="none" anchor="ctr"/>
                <a:lstStyle/>
                <a:p>
                  <a:endParaRPr lang="en-US"/>
                </a:p>
              </p:txBody>
            </p:sp>
          </p:grpSp>
        </p:grpSp>
        <p:grpSp>
          <p:nvGrpSpPr>
            <p:cNvPr id="7187" name="Group 60"/>
            <p:cNvGrpSpPr>
              <a:grpSpLocks/>
            </p:cNvGrpSpPr>
            <p:nvPr/>
          </p:nvGrpSpPr>
          <p:grpSpPr bwMode="auto">
            <a:xfrm>
              <a:off x="2861" y="1275"/>
              <a:ext cx="733" cy="565"/>
              <a:chOff x="2861" y="1275"/>
              <a:chExt cx="733" cy="565"/>
            </a:xfrm>
          </p:grpSpPr>
          <p:sp>
            <p:nvSpPr>
              <p:cNvPr id="7263" name="Rectangle 37"/>
              <p:cNvSpPr>
                <a:spLocks noChangeArrowheads="1"/>
              </p:cNvSpPr>
              <p:nvPr/>
            </p:nvSpPr>
            <p:spPr bwMode="auto">
              <a:xfrm>
                <a:off x="2861" y="1275"/>
                <a:ext cx="387" cy="565"/>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64" name="Rectangle 38"/>
              <p:cNvSpPr>
                <a:spLocks noChangeArrowheads="1"/>
              </p:cNvSpPr>
              <p:nvPr/>
            </p:nvSpPr>
            <p:spPr bwMode="auto">
              <a:xfrm>
                <a:off x="2869" y="1294"/>
                <a:ext cx="725"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B</a:t>
                </a:r>
              </a:p>
            </p:txBody>
          </p:sp>
          <p:grpSp>
            <p:nvGrpSpPr>
              <p:cNvPr id="7265" name="Group 45"/>
              <p:cNvGrpSpPr>
                <a:grpSpLocks/>
              </p:cNvGrpSpPr>
              <p:nvPr/>
            </p:nvGrpSpPr>
            <p:grpSpPr bwMode="auto">
              <a:xfrm>
                <a:off x="2911" y="1393"/>
                <a:ext cx="289" cy="116"/>
                <a:chOff x="2911" y="1393"/>
                <a:chExt cx="289" cy="116"/>
              </a:xfrm>
            </p:grpSpPr>
            <p:sp>
              <p:nvSpPr>
                <p:cNvPr id="7280" name="Line 39"/>
                <p:cNvSpPr>
                  <a:spLocks noChangeShapeType="1"/>
                </p:cNvSpPr>
                <p:nvPr/>
              </p:nvSpPr>
              <p:spPr bwMode="auto">
                <a:xfrm>
                  <a:off x="2947" y="1393"/>
                  <a:ext cx="253" cy="0"/>
                </a:xfrm>
                <a:prstGeom prst="line">
                  <a:avLst/>
                </a:prstGeom>
                <a:noFill/>
                <a:ln w="25400">
                  <a:solidFill>
                    <a:srgbClr val="00279F"/>
                  </a:solidFill>
                  <a:round/>
                  <a:headEnd/>
                  <a:tailEnd/>
                </a:ln>
              </p:spPr>
              <p:txBody>
                <a:bodyPr wrap="none" anchor="ctr"/>
                <a:lstStyle/>
                <a:p>
                  <a:endParaRPr lang="en-US"/>
                </a:p>
              </p:txBody>
            </p:sp>
            <p:sp>
              <p:nvSpPr>
                <p:cNvPr id="7281" name="Line 40"/>
                <p:cNvSpPr>
                  <a:spLocks noChangeShapeType="1"/>
                </p:cNvSpPr>
                <p:nvPr/>
              </p:nvSpPr>
              <p:spPr bwMode="auto">
                <a:xfrm>
                  <a:off x="2911" y="1414"/>
                  <a:ext cx="289" cy="0"/>
                </a:xfrm>
                <a:prstGeom prst="line">
                  <a:avLst/>
                </a:prstGeom>
                <a:noFill/>
                <a:ln w="25400">
                  <a:solidFill>
                    <a:srgbClr val="00279F"/>
                  </a:solidFill>
                  <a:round/>
                  <a:headEnd/>
                  <a:tailEnd/>
                </a:ln>
              </p:spPr>
              <p:txBody>
                <a:bodyPr wrap="none" anchor="ctr"/>
                <a:lstStyle/>
                <a:p>
                  <a:endParaRPr lang="en-US"/>
                </a:p>
              </p:txBody>
            </p:sp>
            <p:sp>
              <p:nvSpPr>
                <p:cNvPr id="7282" name="Line 41"/>
                <p:cNvSpPr>
                  <a:spLocks noChangeShapeType="1"/>
                </p:cNvSpPr>
                <p:nvPr/>
              </p:nvSpPr>
              <p:spPr bwMode="auto">
                <a:xfrm>
                  <a:off x="2911" y="1438"/>
                  <a:ext cx="289" cy="0"/>
                </a:xfrm>
                <a:prstGeom prst="line">
                  <a:avLst/>
                </a:prstGeom>
                <a:noFill/>
                <a:ln w="25400">
                  <a:solidFill>
                    <a:srgbClr val="00279F"/>
                  </a:solidFill>
                  <a:round/>
                  <a:headEnd/>
                  <a:tailEnd/>
                </a:ln>
              </p:spPr>
              <p:txBody>
                <a:bodyPr wrap="none" anchor="ctr"/>
                <a:lstStyle/>
                <a:p>
                  <a:endParaRPr lang="en-US"/>
                </a:p>
              </p:txBody>
            </p:sp>
            <p:sp>
              <p:nvSpPr>
                <p:cNvPr id="7283" name="Line 42"/>
                <p:cNvSpPr>
                  <a:spLocks noChangeShapeType="1"/>
                </p:cNvSpPr>
                <p:nvPr/>
              </p:nvSpPr>
              <p:spPr bwMode="auto">
                <a:xfrm>
                  <a:off x="2911" y="1461"/>
                  <a:ext cx="289" cy="0"/>
                </a:xfrm>
                <a:prstGeom prst="line">
                  <a:avLst/>
                </a:prstGeom>
                <a:noFill/>
                <a:ln w="25400">
                  <a:solidFill>
                    <a:srgbClr val="00279F"/>
                  </a:solidFill>
                  <a:round/>
                  <a:headEnd/>
                  <a:tailEnd/>
                </a:ln>
              </p:spPr>
              <p:txBody>
                <a:bodyPr wrap="none" anchor="ctr"/>
                <a:lstStyle/>
                <a:p>
                  <a:endParaRPr lang="en-US"/>
                </a:p>
              </p:txBody>
            </p:sp>
            <p:sp>
              <p:nvSpPr>
                <p:cNvPr id="7284" name="Line 43"/>
                <p:cNvSpPr>
                  <a:spLocks noChangeShapeType="1"/>
                </p:cNvSpPr>
                <p:nvPr/>
              </p:nvSpPr>
              <p:spPr bwMode="auto">
                <a:xfrm>
                  <a:off x="2911" y="1485"/>
                  <a:ext cx="289" cy="0"/>
                </a:xfrm>
                <a:prstGeom prst="line">
                  <a:avLst/>
                </a:prstGeom>
                <a:noFill/>
                <a:ln w="25400">
                  <a:solidFill>
                    <a:srgbClr val="00279F"/>
                  </a:solidFill>
                  <a:round/>
                  <a:headEnd/>
                  <a:tailEnd/>
                </a:ln>
              </p:spPr>
              <p:txBody>
                <a:bodyPr wrap="none" anchor="ctr"/>
                <a:lstStyle/>
                <a:p>
                  <a:endParaRPr lang="en-US"/>
                </a:p>
              </p:txBody>
            </p:sp>
            <p:sp>
              <p:nvSpPr>
                <p:cNvPr id="7285" name="Line 44"/>
                <p:cNvSpPr>
                  <a:spLocks noChangeShapeType="1"/>
                </p:cNvSpPr>
                <p:nvPr/>
              </p:nvSpPr>
              <p:spPr bwMode="auto">
                <a:xfrm>
                  <a:off x="2911" y="1509"/>
                  <a:ext cx="289" cy="0"/>
                </a:xfrm>
                <a:prstGeom prst="line">
                  <a:avLst/>
                </a:prstGeom>
                <a:noFill/>
                <a:ln w="25400">
                  <a:solidFill>
                    <a:srgbClr val="00279F"/>
                  </a:solidFill>
                  <a:round/>
                  <a:headEnd/>
                  <a:tailEnd/>
                </a:ln>
              </p:spPr>
              <p:txBody>
                <a:bodyPr wrap="none" anchor="ctr"/>
                <a:lstStyle/>
                <a:p>
                  <a:endParaRPr lang="en-US"/>
                </a:p>
              </p:txBody>
            </p:sp>
          </p:grpSp>
          <p:grpSp>
            <p:nvGrpSpPr>
              <p:cNvPr id="7266" name="Group 52"/>
              <p:cNvGrpSpPr>
                <a:grpSpLocks/>
              </p:cNvGrpSpPr>
              <p:nvPr/>
            </p:nvGrpSpPr>
            <p:grpSpPr bwMode="auto">
              <a:xfrm>
                <a:off x="2911" y="1538"/>
                <a:ext cx="289" cy="116"/>
                <a:chOff x="2911" y="1538"/>
                <a:chExt cx="289" cy="116"/>
              </a:xfrm>
            </p:grpSpPr>
            <p:sp>
              <p:nvSpPr>
                <p:cNvPr id="7274" name="Line 46"/>
                <p:cNvSpPr>
                  <a:spLocks noChangeShapeType="1"/>
                </p:cNvSpPr>
                <p:nvPr/>
              </p:nvSpPr>
              <p:spPr bwMode="auto">
                <a:xfrm>
                  <a:off x="2947" y="1538"/>
                  <a:ext cx="253" cy="0"/>
                </a:xfrm>
                <a:prstGeom prst="line">
                  <a:avLst/>
                </a:prstGeom>
                <a:noFill/>
                <a:ln w="25400">
                  <a:solidFill>
                    <a:srgbClr val="00279F"/>
                  </a:solidFill>
                  <a:round/>
                  <a:headEnd/>
                  <a:tailEnd/>
                </a:ln>
              </p:spPr>
              <p:txBody>
                <a:bodyPr wrap="none" anchor="ctr"/>
                <a:lstStyle/>
                <a:p>
                  <a:endParaRPr lang="en-US"/>
                </a:p>
              </p:txBody>
            </p:sp>
            <p:sp>
              <p:nvSpPr>
                <p:cNvPr id="7275" name="Line 47"/>
                <p:cNvSpPr>
                  <a:spLocks noChangeShapeType="1"/>
                </p:cNvSpPr>
                <p:nvPr/>
              </p:nvSpPr>
              <p:spPr bwMode="auto">
                <a:xfrm>
                  <a:off x="2911" y="1559"/>
                  <a:ext cx="289" cy="0"/>
                </a:xfrm>
                <a:prstGeom prst="line">
                  <a:avLst/>
                </a:prstGeom>
                <a:noFill/>
                <a:ln w="25400">
                  <a:solidFill>
                    <a:srgbClr val="00279F"/>
                  </a:solidFill>
                  <a:round/>
                  <a:headEnd/>
                  <a:tailEnd/>
                </a:ln>
              </p:spPr>
              <p:txBody>
                <a:bodyPr wrap="none" anchor="ctr"/>
                <a:lstStyle/>
                <a:p>
                  <a:endParaRPr lang="en-US"/>
                </a:p>
              </p:txBody>
            </p:sp>
            <p:sp>
              <p:nvSpPr>
                <p:cNvPr id="7276" name="Line 48"/>
                <p:cNvSpPr>
                  <a:spLocks noChangeShapeType="1"/>
                </p:cNvSpPr>
                <p:nvPr/>
              </p:nvSpPr>
              <p:spPr bwMode="auto">
                <a:xfrm>
                  <a:off x="2911" y="1582"/>
                  <a:ext cx="289" cy="0"/>
                </a:xfrm>
                <a:prstGeom prst="line">
                  <a:avLst/>
                </a:prstGeom>
                <a:noFill/>
                <a:ln w="25400">
                  <a:solidFill>
                    <a:srgbClr val="00279F"/>
                  </a:solidFill>
                  <a:round/>
                  <a:headEnd/>
                  <a:tailEnd/>
                </a:ln>
              </p:spPr>
              <p:txBody>
                <a:bodyPr wrap="none" anchor="ctr"/>
                <a:lstStyle/>
                <a:p>
                  <a:endParaRPr lang="en-US"/>
                </a:p>
              </p:txBody>
            </p:sp>
            <p:sp>
              <p:nvSpPr>
                <p:cNvPr id="7277" name="Line 49"/>
                <p:cNvSpPr>
                  <a:spLocks noChangeShapeType="1"/>
                </p:cNvSpPr>
                <p:nvPr/>
              </p:nvSpPr>
              <p:spPr bwMode="auto">
                <a:xfrm>
                  <a:off x="2911" y="1606"/>
                  <a:ext cx="289" cy="0"/>
                </a:xfrm>
                <a:prstGeom prst="line">
                  <a:avLst/>
                </a:prstGeom>
                <a:noFill/>
                <a:ln w="25400">
                  <a:solidFill>
                    <a:srgbClr val="00279F"/>
                  </a:solidFill>
                  <a:round/>
                  <a:headEnd/>
                  <a:tailEnd/>
                </a:ln>
              </p:spPr>
              <p:txBody>
                <a:bodyPr wrap="none" anchor="ctr"/>
                <a:lstStyle/>
                <a:p>
                  <a:endParaRPr lang="en-US"/>
                </a:p>
              </p:txBody>
            </p:sp>
            <p:sp>
              <p:nvSpPr>
                <p:cNvPr id="7278" name="Line 50"/>
                <p:cNvSpPr>
                  <a:spLocks noChangeShapeType="1"/>
                </p:cNvSpPr>
                <p:nvPr/>
              </p:nvSpPr>
              <p:spPr bwMode="auto">
                <a:xfrm>
                  <a:off x="2911" y="1631"/>
                  <a:ext cx="289" cy="0"/>
                </a:xfrm>
                <a:prstGeom prst="line">
                  <a:avLst/>
                </a:prstGeom>
                <a:noFill/>
                <a:ln w="25400">
                  <a:solidFill>
                    <a:srgbClr val="00279F"/>
                  </a:solidFill>
                  <a:round/>
                  <a:headEnd/>
                  <a:tailEnd/>
                </a:ln>
              </p:spPr>
              <p:txBody>
                <a:bodyPr wrap="none" anchor="ctr"/>
                <a:lstStyle/>
                <a:p>
                  <a:endParaRPr lang="en-US"/>
                </a:p>
              </p:txBody>
            </p:sp>
            <p:sp>
              <p:nvSpPr>
                <p:cNvPr id="7279" name="Line 51"/>
                <p:cNvSpPr>
                  <a:spLocks noChangeShapeType="1"/>
                </p:cNvSpPr>
                <p:nvPr/>
              </p:nvSpPr>
              <p:spPr bwMode="auto">
                <a:xfrm>
                  <a:off x="2911" y="1654"/>
                  <a:ext cx="289" cy="0"/>
                </a:xfrm>
                <a:prstGeom prst="line">
                  <a:avLst/>
                </a:prstGeom>
                <a:noFill/>
                <a:ln w="25400">
                  <a:solidFill>
                    <a:srgbClr val="00279F"/>
                  </a:solidFill>
                  <a:round/>
                  <a:headEnd/>
                  <a:tailEnd/>
                </a:ln>
              </p:spPr>
              <p:txBody>
                <a:bodyPr wrap="none" anchor="ctr"/>
                <a:lstStyle/>
                <a:p>
                  <a:endParaRPr lang="en-US"/>
                </a:p>
              </p:txBody>
            </p:sp>
          </p:grpSp>
          <p:grpSp>
            <p:nvGrpSpPr>
              <p:cNvPr id="7267" name="Group 59"/>
              <p:cNvGrpSpPr>
                <a:grpSpLocks/>
              </p:cNvGrpSpPr>
              <p:nvPr/>
            </p:nvGrpSpPr>
            <p:grpSpPr bwMode="auto">
              <a:xfrm>
                <a:off x="2913" y="1681"/>
                <a:ext cx="291" cy="114"/>
                <a:chOff x="2913" y="1681"/>
                <a:chExt cx="291" cy="114"/>
              </a:xfrm>
            </p:grpSpPr>
            <p:sp>
              <p:nvSpPr>
                <p:cNvPr id="7268" name="Line 53"/>
                <p:cNvSpPr>
                  <a:spLocks noChangeShapeType="1"/>
                </p:cNvSpPr>
                <p:nvPr/>
              </p:nvSpPr>
              <p:spPr bwMode="auto">
                <a:xfrm>
                  <a:off x="2950" y="1681"/>
                  <a:ext cx="254" cy="0"/>
                </a:xfrm>
                <a:prstGeom prst="line">
                  <a:avLst/>
                </a:prstGeom>
                <a:noFill/>
                <a:ln w="25400">
                  <a:solidFill>
                    <a:srgbClr val="00279F"/>
                  </a:solidFill>
                  <a:round/>
                  <a:headEnd/>
                  <a:tailEnd/>
                </a:ln>
              </p:spPr>
              <p:txBody>
                <a:bodyPr wrap="none" anchor="ctr"/>
                <a:lstStyle/>
                <a:p>
                  <a:endParaRPr lang="en-US"/>
                </a:p>
              </p:txBody>
            </p:sp>
            <p:sp>
              <p:nvSpPr>
                <p:cNvPr id="7269" name="Line 54"/>
                <p:cNvSpPr>
                  <a:spLocks noChangeShapeType="1"/>
                </p:cNvSpPr>
                <p:nvPr/>
              </p:nvSpPr>
              <p:spPr bwMode="auto">
                <a:xfrm>
                  <a:off x="2913" y="1700"/>
                  <a:ext cx="291" cy="0"/>
                </a:xfrm>
                <a:prstGeom prst="line">
                  <a:avLst/>
                </a:prstGeom>
                <a:noFill/>
                <a:ln w="25400">
                  <a:solidFill>
                    <a:srgbClr val="00279F"/>
                  </a:solidFill>
                  <a:round/>
                  <a:headEnd/>
                  <a:tailEnd/>
                </a:ln>
              </p:spPr>
              <p:txBody>
                <a:bodyPr wrap="none" anchor="ctr"/>
                <a:lstStyle/>
                <a:p>
                  <a:endParaRPr lang="en-US"/>
                </a:p>
              </p:txBody>
            </p:sp>
            <p:sp>
              <p:nvSpPr>
                <p:cNvPr id="7270" name="Line 55"/>
                <p:cNvSpPr>
                  <a:spLocks noChangeShapeType="1"/>
                </p:cNvSpPr>
                <p:nvPr/>
              </p:nvSpPr>
              <p:spPr bwMode="auto">
                <a:xfrm>
                  <a:off x="2913" y="1724"/>
                  <a:ext cx="291" cy="0"/>
                </a:xfrm>
                <a:prstGeom prst="line">
                  <a:avLst/>
                </a:prstGeom>
                <a:noFill/>
                <a:ln w="25400">
                  <a:solidFill>
                    <a:srgbClr val="00279F"/>
                  </a:solidFill>
                  <a:round/>
                  <a:headEnd/>
                  <a:tailEnd/>
                </a:ln>
              </p:spPr>
              <p:txBody>
                <a:bodyPr wrap="none" anchor="ctr"/>
                <a:lstStyle/>
                <a:p>
                  <a:endParaRPr lang="en-US"/>
                </a:p>
              </p:txBody>
            </p:sp>
            <p:sp>
              <p:nvSpPr>
                <p:cNvPr id="7271" name="Line 56"/>
                <p:cNvSpPr>
                  <a:spLocks noChangeShapeType="1"/>
                </p:cNvSpPr>
                <p:nvPr/>
              </p:nvSpPr>
              <p:spPr bwMode="auto">
                <a:xfrm>
                  <a:off x="2913" y="1749"/>
                  <a:ext cx="291" cy="0"/>
                </a:xfrm>
                <a:prstGeom prst="line">
                  <a:avLst/>
                </a:prstGeom>
                <a:noFill/>
                <a:ln w="25400">
                  <a:solidFill>
                    <a:srgbClr val="00279F"/>
                  </a:solidFill>
                  <a:round/>
                  <a:headEnd/>
                  <a:tailEnd/>
                </a:ln>
              </p:spPr>
              <p:txBody>
                <a:bodyPr wrap="none" anchor="ctr"/>
                <a:lstStyle/>
                <a:p>
                  <a:endParaRPr lang="en-US"/>
                </a:p>
              </p:txBody>
            </p:sp>
            <p:sp>
              <p:nvSpPr>
                <p:cNvPr id="7272" name="Line 57"/>
                <p:cNvSpPr>
                  <a:spLocks noChangeShapeType="1"/>
                </p:cNvSpPr>
                <p:nvPr/>
              </p:nvSpPr>
              <p:spPr bwMode="auto">
                <a:xfrm>
                  <a:off x="2913" y="1772"/>
                  <a:ext cx="291" cy="0"/>
                </a:xfrm>
                <a:prstGeom prst="line">
                  <a:avLst/>
                </a:prstGeom>
                <a:noFill/>
                <a:ln w="25400">
                  <a:solidFill>
                    <a:srgbClr val="00279F"/>
                  </a:solidFill>
                  <a:round/>
                  <a:headEnd/>
                  <a:tailEnd/>
                </a:ln>
              </p:spPr>
              <p:txBody>
                <a:bodyPr wrap="none" anchor="ctr"/>
                <a:lstStyle/>
                <a:p>
                  <a:endParaRPr lang="en-US"/>
                </a:p>
              </p:txBody>
            </p:sp>
            <p:sp>
              <p:nvSpPr>
                <p:cNvPr id="7273" name="Line 58"/>
                <p:cNvSpPr>
                  <a:spLocks noChangeShapeType="1"/>
                </p:cNvSpPr>
                <p:nvPr/>
              </p:nvSpPr>
              <p:spPr bwMode="auto">
                <a:xfrm>
                  <a:off x="2913" y="1795"/>
                  <a:ext cx="291" cy="0"/>
                </a:xfrm>
                <a:prstGeom prst="line">
                  <a:avLst/>
                </a:prstGeom>
                <a:noFill/>
                <a:ln w="25400">
                  <a:solidFill>
                    <a:srgbClr val="00279F"/>
                  </a:solidFill>
                  <a:round/>
                  <a:headEnd/>
                  <a:tailEnd/>
                </a:ln>
              </p:spPr>
              <p:txBody>
                <a:bodyPr wrap="none" anchor="ctr"/>
                <a:lstStyle/>
                <a:p>
                  <a:endParaRPr lang="en-US"/>
                </a:p>
              </p:txBody>
            </p:sp>
          </p:grpSp>
        </p:grpSp>
        <p:grpSp>
          <p:nvGrpSpPr>
            <p:cNvPr id="7188" name="Group 84"/>
            <p:cNvGrpSpPr>
              <a:grpSpLocks/>
            </p:cNvGrpSpPr>
            <p:nvPr/>
          </p:nvGrpSpPr>
          <p:grpSpPr bwMode="auto">
            <a:xfrm>
              <a:off x="4372" y="1055"/>
              <a:ext cx="732" cy="565"/>
              <a:chOff x="4372" y="1055"/>
              <a:chExt cx="732" cy="565"/>
            </a:xfrm>
          </p:grpSpPr>
          <p:sp>
            <p:nvSpPr>
              <p:cNvPr id="7240" name="Rectangle 61"/>
              <p:cNvSpPr>
                <a:spLocks noChangeArrowheads="1"/>
              </p:cNvSpPr>
              <p:nvPr/>
            </p:nvSpPr>
            <p:spPr bwMode="auto">
              <a:xfrm>
                <a:off x="4372" y="1055"/>
                <a:ext cx="387" cy="565"/>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41" name="Rectangle 62"/>
              <p:cNvSpPr>
                <a:spLocks noChangeArrowheads="1"/>
              </p:cNvSpPr>
              <p:nvPr/>
            </p:nvSpPr>
            <p:spPr bwMode="auto">
              <a:xfrm>
                <a:off x="4380" y="1073"/>
                <a:ext cx="724"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C</a:t>
                </a:r>
              </a:p>
            </p:txBody>
          </p:sp>
          <p:grpSp>
            <p:nvGrpSpPr>
              <p:cNvPr id="7242" name="Group 69"/>
              <p:cNvGrpSpPr>
                <a:grpSpLocks/>
              </p:cNvGrpSpPr>
              <p:nvPr/>
            </p:nvGrpSpPr>
            <p:grpSpPr bwMode="auto">
              <a:xfrm>
                <a:off x="4422" y="1173"/>
                <a:ext cx="289" cy="115"/>
                <a:chOff x="4422" y="1173"/>
                <a:chExt cx="289" cy="115"/>
              </a:xfrm>
            </p:grpSpPr>
            <p:sp>
              <p:nvSpPr>
                <p:cNvPr id="7257" name="Line 63"/>
                <p:cNvSpPr>
                  <a:spLocks noChangeShapeType="1"/>
                </p:cNvSpPr>
                <p:nvPr/>
              </p:nvSpPr>
              <p:spPr bwMode="auto">
                <a:xfrm>
                  <a:off x="4458" y="1173"/>
                  <a:ext cx="253" cy="0"/>
                </a:xfrm>
                <a:prstGeom prst="line">
                  <a:avLst/>
                </a:prstGeom>
                <a:noFill/>
                <a:ln w="25400">
                  <a:solidFill>
                    <a:srgbClr val="00279F"/>
                  </a:solidFill>
                  <a:round/>
                  <a:headEnd/>
                  <a:tailEnd/>
                </a:ln>
              </p:spPr>
              <p:txBody>
                <a:bodyPr wrap="none" anchor="ctr"/>
                <a:lstStyle/>
                <a:p>
                  <a:endParaRPr lang="en-US"/>
                </a:p>
              </p:txBody>
            </p:sp>
            <p:sp>
              <p:nvSpPr>
                <p:cNvPr id="7258" name="Line 64"/>
                <p:cNvSpPr>
                  <a:spLocks noChangeShapeType="1"/>
                </p:cNvSpPr>
                <p:nvPr/>
              </p:nvSpPr>
              <p:spPr bwMode="auto">
                <a:xfrm>
                  <a:off x="4422" y="1194"/>
                  <a:ext cx="289" cy="0"/>
                </a:xfrm>
                <a:prstGeom prst="line">
                  <a:avLst/>
                </a:prstGeom>
                <a:noFill/>
                <a:ln w="25400">
                  <a:solidFill>
                    <a:srgbClr val="00279F"/>
                  </a:solidFill>
                  <a:round/>
                  <a:headEnd/>
                  <a:tailEnd/>
                </a:ln>
              </p:spPr>
              <p:txBody>
                <a:bodyPr wrap="none" anchor="ctr"/>
                <a:lstStyle/>
                <a:p>
                  <a:endParaRPr lang="en-US"/>
                </a:p>
              </p:txBody>
            </p:sp>
            <p:sp>
              <p:nvSpPr>
                <p:cNvPr id="7259" name="Line 65"/>
                <p:cNvSpPr>
                  <a:spLocks noChangeShapeType="1"/>
                </p:cNvSpPr>
                <p:nvPr/>
              </p:nvSpPr>
              <p:spPr bwMode="auto">
                <a:xfrm>
                  <a:off x="4422" y="1218"/>
                  <a:ext cx="289" cy="0"/>
                </a:xfrm>
                <a:prstGeom prst="line">
                  <a:avLst/>
                </a:prstGeom>
                <a:noFill/>
                <a:ln w="25400">
                  <a:solidFill>
                    <a:srgbClr val="00279F"/>
                  </a:solidFill>
                  <a:round/>
                  <a:headEnd/>
                  <a:tailEnd/>
                </a:ln>
              </p:spPr>
              <p:txBody>
                <a:bodyPr wrap="none" anchor="ctr"/>
                <a:lstStyle/>
                <a:p>
                  <a:endParaRPr lang="en-US"/>
                </a:p>
              </p:txBody>
            </p:sp>
            <p:sp>
              <p:nvSpPr>
                <p:cNvPr id="7260" name="Line 66"/>
                <p:cNvSpPr>
                  <a:spLocks noChangeShapeType="1"/>
                </p:cNvSpPr>
                <p:nvPr/>
              </p:nvSpPr>
              <p:spPr bwMode="auto">
                <a:xfrm>
                  <a:off x="4422" y="1241"/>
                  <a:ext cx="289" cy="0"/>
                </a:xfrm>
                <a:prstGeom prst="line">
                  <a:avLst/>
                </a:prstGeom>
                <a:noFill/>
                <a:ln w="25400">
                  <a:solidFill>
                    <a:srgbClr val="00279F"/>
                  </a:solidFill>
                  <a:round/>
                  <a:headEnd/>
                  <a:tailEnd/>
                </a:ln>
              </p:spPr>
              <p:txBody>
                <a:bodyPr wrap="none" anchor="ctr"/>
                <a:lstStyle/>
                <a:p>
                  <a:endParaRPr lang="en-US"/>
                </a:p>
              </p:txBody>
            </p:sp>
            <p:sp>
              <p:nvSpPr>
                <p:cNvPr id="7261" name="Line 67"/>
                <p:cNvSpPr>
                  <a:spLocks noChangeShapeType="1"/>
                </p:cNvSpPr>
                <p:nvPr/>
              </p:nvSpPr>
              <p:spPr bwMode="auto">
                <a:xfrm>
                  <a:off x="4422" y="1265"/>
                  <a:ext cx="289" cy="0"/>
                </a:xfrm>
                <a:prstGeom prst="line">
                  <a:avLst/>
                </a:prstGeom>
                <a:noFill/>
                <a:ln w="25400">
                  <a:solidFill>
                    <a:srgbClr val="00279F"/>
                  </a:solidFill>
                  <a:round/>
                  <a:headEnd/>
                  <a:tailEnd/>
                </a:ln>
              </p:spPr>
              <p:txBody>
                <a:bodyPr wrap="none" anchor="ctr"/>
                <a:lstStyle/>
                <a:p>
                  <a:endParaRPr lang="en-US"/>
                </a:p>
              </p:txBody>
            </p:sp>
            <p:sp>
              <p:nvSpPr>
                <p:cNvPr id="7262" name="Line 68"/>
                <p:cNvSpPr>
                  <a:spLocks noChangeShapeType="1"/>
                </p:cNvSpPr>
                <p:nvPr/>
              </p:nvSpPr>
              <p:spPr bwMode="auto">
                <a:xfrm>
                  <a:off x="4422" y="1288"/>
                  <a:ext cx="289" cy="0"/>
                </a:xfrm>
                <a:prstGeom prst="line">
                  <a:avLst/>
                </a:prstGeom>
                <a:noFill/>
                <a:ln w="25400">
                  <a:solidFill>
                    <a:srgbClr val="00279F"/>
                  </a:solidFill>
                  <a:round/>
                  <a:headEnd/>
                  <a:tailEnd/>
                </a:ln>
              </p:spPr>
              <p:txBody>
                <a:bodyPr wrap="none" anchor="ctr"/>
                <a:lstStyle/>
                <a:p>
                  <a:endParaRPr lang="en-US"/>
                </a:p>
              </p:txBody>
            </p:sp>
          </p:grpSp>
          <p:grpSp>
            <p:nvGrpSpPr>
              <p:cNvPr id="7243" name="Group 76"/>
              <p:cNvGrpSpPr>
                <a:grpSpLocks/>
              </p:cNvGrpSpPr>
              <p:nvPr/>
            </p:nvGrpSpPr>
            <p:grpSpPr bwMode="auto">
              <a:xfrm>
                <a:off x="4422" y="1318"/>
                <a:ext cx="289" cy="116"/>
                <a:chOff x="4422" y="1318"/>
                <a:chExt cx="289" cy="116"/>
              </a:xfrm>
            </p:grpSpPr>
            <p:sp>
              <p:nvSpPr>
                <p:cNvPr id="7251" name="Line 70"/>
                <p:cNvSpPr>
                  <a:spLocks noChangeShapeType="1"/>
                </p:cNvSpPr>
                <p:nvPr/>
              </p:nvSpPr>
              <p:spPr bwMode="auto">
                <a:xfrm>
                  <a:off x="4458" y="1318"/>
                  <a:ext cx="253" cy="0"/>
                </a:xfrm>
                <a:prstGeom prst="line">
                  <a:avLst/>
                </a:prstGeom>
                <a:noFill/>
                <a:ln w="25400">
                  <a:solidFill>
                    <a:srgbClr val="00279F"/>
                  </a:solidFill>
                  <a:round/>
                  <a:headEnd/>
                  <a:tailEnd/>
                </a:ln>
              </p:spPr>
              <p:txBody>
                <a:bodyPr wrap="none" anchor="ctr"/>
                <a:lstStyle/>
                <a:p>
                  <a:endParaRPr lang="en-US"/>
                </a:p>
              </p:txBody>
            </p:sp>
            <p:sp>
              <p:nvSpPr>
                <p:cNvPr id="7252" name="Line 71"/>
                <p:cNvSpPr>
                  <a:spLocks noChangeShapeType="1"/>
                </p:cNvSpPr>
                <p:nvPr/>
              </p:nvSpPr>
              <p:spPr bwMode="auto">
                <a:xfrm>
                  <a:off x="4422" y="1339"/>
                  <a:ext cx="289" cy="0"/>
                </a:xfrm>
                <a:prstGeom prst="line">
                  <a:avLst/>
                </a:prstGeom>
                <a:noFill/>
                <a:ln w="25400">
                  <a:solidFill>
                    <a:srgbClr val="00279F"/>
                  </a:solidFill>
                  <a:round/>
                  <a:headEnd/>
                  <a:tailEnd/>
                </a:ln>
              </p:spPr>
              <p:txBody>
                <a:bodyPr wrap="none" anchor="ctr"/>
                <a:lstStyle/>
                <a:p>
                  <a:endParaRPr lang="en-US"/>
                </a:p>
              </p:txBody>
            </p:sp>
            <p:sp>
              <p:nvSpPr>
                <p:cNvPr id="7253" name="Line 72"/>
                <p:cNvSpPr>
                  <a:spLocks noChangeShapeType="1"/>
                </p:cNvSpPr>
                <p:nvPr/>
              </p:nvSpPr>
              <p:spPr bwMode="auto">
                <a:xfrm>
                  <a:off x="4422" y="1362"/>
                  <a:ext cx="289" cy="0"/>
                </a:xfrm>
                <a:prstGeom prst="line">
                  <a:avLst/>
                </a:prstGeom>
                <a:noFill/>
                <a:ln w="25400">
                  <a:solidFill>
                    <a:srgbClr val="00279F"/>
                  </a:solidFill>
                  <a:round/>
                  <a:headEnd/>
                  <a:tailEnd/>
                </a:ln>
              </p:spPr>
              <p:txBody>
                <a:bodyPr wrap="none" anchor="ctr"/>
                <a:lstStyle/>
                <a:p>
                  <a:endParaRPr lang="en-US"/>
                </a:p>
              </p:txBody>
            </p:sp>
            <p:sp>
              <p:nvSpPr>
                <p:cNvPr id="7254" name="Line 73"/>
                <p:cNvSpPr>
                  <a:spLocks noChangeShapeType="1"/>
                </p:cNvSpPr>
                <p:nvPr/>
              </p:nvSpPr>
              <p:spPr bwMode="auto">
                <a:xfrm>
                  <a:off x="4422" y="1386"/>
                  <a:ext cx="289" cy="0"/>
                </a:xfrm>
                <a:prstGeom prst="line">
                  <a:avLst/>
                </a:prstGeom>
                <a:noFill/>
                <a:ln w="25400">
                  <a:solidFill>
                    <a:srgbClr val="00279F"/>
                  </a:solidFill>
                  <a:round/>
                  <a:headEnd/>
                  <a:tailEnd/>
                </a:ln>
              </p:spPr>
              <p:txBody>
                <a:bodyPr wrap="none" anchor="ctr"/>
                <a:lstStyle/>
                <a:p>
                  <a:endParaRPr lang="en-US"/>
                </a:p>
              </p:txBody>
            </p:sp>
            <p:sp>
              <p:nvSpPr>
                <p:cNvPr id="7255" name="Line 74"/>
                <p:cNvSpPr>
                  <a:spLocks noChangeShapeType="1"/>
                </p:cNvSpPr>
                <p:nvPr/>
              </p:nvSpPr>
              <p:spPr bwMode="auto">
                <a:xfrm>
                  <a:off x="4422" y="1410"/>
                  <a:ext cx="289" cy="0"/>
                </a:xfrm>
                <a:prstGeom prst="line">
                  <a:avLst/>
                </a:prstGeom>
                <a:noFill/>
                <a:ln w="25400">
                  <a:solidFill>
                    <a:srgbClr val="00279F"/>
                  </a:solidFill>
                  <a:round/>
                  <a:headEnd/>
                  <a:tailEnd/>
                </a:ln>
              </p:spPr>
              <p:txBody>
                <a:bodyPr wrap="none" anchor="ctr"/>
                <a:lstStyle/>
                <a:p>
                  <a:endParaRPr lang="en-US"/>
                </a:p>
              </p:txBody>
            </p:sp>
            <p:sp>
              <p:nvSpPr>
                <p:cNvPr id="7256" name="Line 75"/>
                <p:cNvSpPr>
                  <a:spLocks noChangeShapeType="1"/>
                </p:cNvSpPr>
                <p:nvPr/>
              </p:nvSpPr>
              <p:spPr bwMode="auto">
                <a:xfrm>
                  <a:off x="4422" y="1434"/>
                  <a:ext cx="289" cy="0"/>
                </a:xfrm>
                <a:prstGeom prst="line">
                  <a:avLst/>
                </a:prstGeom>
                <a:noFill/>
                <a:ln w="25400">
                  <a:solidFill>
                    <a:srgbClr val="00279F"/>
                  </a:solidFill>
                  <a:round/>
                  <a:headEnd/>
                  <a:tailEnd/>
                </a:ln>
              </p:spPr>
              <p:txBody>
                <a:bodyPr wrap="none" anchor="ctr"/>
                <a:lstStyle/>
                <a:p>
                  <a:endParaRPr lang="en-US"/>
                </a:p>
              </p:txBody>
            </p:sp>
          </p:grpSp>
          <p:grpSp>
            <p:nvGrpSpPr>
              <p:cNvPr id="7244" name="Group 83"/>
              <p:cNvGrpSpPr>
                <a:grpSpLocks/>
              </p:cNvGrpSpPr>
              <p:nvPr/>
            </p:nvGrpSpPr>
            <p:grpSpPr bwMode="auto">
              <a:xfrm>
                <a:off x="4424" y="1459"/>
                <a:ext cx="291" cy="115"/>
                <a:chOff x="4424" y="1459"/>
                <a:chExt cx="291" cy="115"/>
              </a:xfrm>
            </p:grpSpPr>
            <p:sp>
              <p:nvSpPr>
                <p:cNvPr id="7245" name="Line 77"/>
                <p:cNvSpPr>
                  <a:spLocks noChangeShapeType="1"/>
                </p:cNvSpPr>
                <p:nvPr/>
              </p:nvSpPr>
              <p:spPr bwMode="auto">
                <a:xfrm>
                  <a:off x="4461" y="1459"/>
                  <a:ext cx="254" cy="0"/>
                </a:xfrm>
                <a:prstGeom prst="line">
                  <a:avLst/>
                </a:prstGeom>
                <a:noFill/>
                <a:ln w="25400">
                  <a:solidFill>
                    <a:srgbClr val="00279F"/>
                  </a:solidFill>
                  <a:round/>
                  <a:headEnd/>
                  <a:tailEnd/>
                </a:ln>
              </p:spPr>
              <p:txBody>
                <a:bodyPr wrap="none" anchor="ctr"/>
                <a:lstStyle/>
                <a:p>
                  <a:endParaRPr lang="en-US"/>
                </a:p>
              </p:txBody>
            </p:sp>
            <p:sp>
              <p:nvSpPr>
                <p:cNvPr id="7246" name="Line 78"/>
                <p:cNvSpPr>
                  <a:spLocks noChangeShapeType="1"/>
                </p:cNvSpPr>
                <p:nvPr/>
              </p:nvSpPr>
              <p:spPr bwMode="auto">
                <a:xfrm>
                  <a:off x="4424" y="1480"/>
                  <a:ext cx="291" cy="0"/>
                </a:xfrm>
                <a:prstGeom prst="line">
                  <a:avLst/>
                </a:prstGeom>
                <a:noFill/>
                <a:ln w="25400">
                  <a:solidFill>
                    <a:srgbClr val="00279F"/>
                  </a:solidFill>
                  <a:round/>
                  <a:headEnd/>
                  <a:tailEnd/>
                </a:ln>
              </p:spPr>
              <p:txBody>
                <a:bodyPr wrap="none" anchor="ctr"/>
                <a:lstStyle/>
                <a:p>
                  <a:endParaRPr lang="en-US"/>
                </a:p>
              </p:txBody>
            </p:sp>
            <p:sp>
              <p:nvSpPr>
                <p:cNvPr id="7247" name="Line 79"/>
                <p:cNvSpPr>
                  <a:spLocks noChangeShapeType="1"/>
                </p:cNvSpPr>
                <p:nvPr/>
              </p:nvSpPr>
              <p:spPr bwMode="auto">
                <a:xfrm>
                  <a:off x="4424" y="1505"/>
                  <a:ext cx="291" cy="0"/>
                </a:xfrm>
                <a:prstGeom prst="line">
                  <a:avLst/>
                </a:prstGeom>
                <a:noFill/>
                <a:ln w="25400">
                  <a:solidFill>
                    <a:srgbClr val="00279F"/>
                  </a:solidFill>
                  <a:round/>
                  <a:headEnd/>
                  <a:tailEnd/>
                </a:ln>
              </p:spPr>
              <p:txBody>
                <a:bodyPr wrap="none" anchor="ctr"/>
                <a:lstStyle/>
                <a:p>
                  <a:endParaRPr lang="en-US"/>
                </a:p>
              </p:txBody>
            </p:sp>
            <p:sp>
              <p:nvSpPr>
                <p:cNvPr id="7248" name="Line 80"/>
                <p:cNvSpPr>
                  <a:spLocks noChangeShapeType="1"/>
                </p:cNvSpPr>
                <p:nvPr/>
              </p:nvSpPr>
              <p:spPr bwMode="auto">
                <a:xfrm>
                  <a:off x="4424" y="1528"/>
                  <a:ext cx="291" cy="0"/>
                </a:xfrm>
                <a:prstGeom prst="line">
                  <a:avLst/>
                </a:prstGeom>
                <a:noFill/>
                <a:ln w="25400">
                  <a:solidFill>
                    <a:srgbClr val="00279F"/>
                  </a:solidFill>
                  <a:round/>
                  <a:headEnd/>
                  <a:tailEnd/>
                </a:ln>
              </p:spPr>
              <p:txBody>
                <a:bodyPr wrap="none" anchor="ctr"/>
                <a:lstStyle/>
                <a:p>
                  <a:endParaRPr lang="en-US"/>
                </a:p>
              </p:txBody>
            </p:sp>
            <p:sp>
              <p:nvSpPr>
                <p:cNvPr id="7249" name="Line 81"/>
                <p:cNvSpPr>
                  <a:spLocks noChangeShapeType="1"/>
                </p:cNvSpPr>
                <p:nvPr/>
              </p:nvSpPr>
              <p:spPr bwMode="auto">
                <a:xfrm>
                  <a:off x="4424" y="1551"/>
                  <a:ext cx="291" cy="0"/>
                </a:xfrm>
                <a:prstGeom prst="line">
                  <a:avLst/>
                </a:prstGeom>
                <a:noFill/>
                <a:ln w="25400">
                  <a:solidFill>
                    <a:srgbClr val="00279F"/>
                  </a:solidFill>
                  <a:round/>
                  <a:headEnd/>
                  <a:tailEnd/>
                </a:ln>
              </p:spPr>
              <p:txBody>
                <a:bodyPr wrap="none" anchor="ctr"/>
                <a:lstStyle/>
                <a:p>
                  <a:endParaRPr lang="en-US"/>
                </a:p>
              </p:txBody>
            </p:sp>
            <p:sp>
              <p:nvSpPr>
                <p:cNvPr id="7250" name="Line 82"/>
                <p:cNvSpPr>
                  <a:spLocks noChangeShapeType="1"/>
                </p:cNvSpPr>
                <p:nvPr/>
              </p:nvSpPr>
              <p:spPr bwMode="auto">
                <a:xfrm>
                  <a:off x="4424" y="1574"/>
                  <a:ext cx="291" cy="0"/>
                </a:xfrm>
                <a:prstGeom prst="line">
                  <a:avLst/>
                </a:prstGeom>
                <a:noFill/>
                <a:ln w="25400">
                  <a:solidFill>
                    <a:srgbClr val="00279F"/>
                  </a:solidFill>
                  <a:round/>
                  <a:headEnd/>
                  <a:tailEnd/>
                </a:ln>
              </p:spPr>
              <p:txBody>
                <a:bodyPr wrap="none" anchor="ctr"/>
                <a:lstStyle/>
                <a:p>
                  <a:endParaRPr lang="en-US"/>
                </a:p>
              </p:txBody>
            </p:sp>
          </p:grpSp>
        </p:grpSp>
        <p:grpSp>
          <p:nvGrpSpPr>
            <p:cNvPr id="7189" name="Group 108"/>
            <p:cNvGrpSpPr>
              <a:grpSpLocks/>
            </p:cNvGrpSpPr>
            <p:nvPr/>
          </p:nvGrpSpPr>
          <p:grpSpPr bwMode="auto">
            <a:xfrm>
              <a:off x="4487" y="2012"/>
              <a:ext cx="731" cy="564"/>
              <a:chOff x="4487" y="2012"/>
              <a:chExt cx="731" cy="564"/>
            </a:xfrm>
          </p:grpSpPr>
          <p:sp>
            <p:nvSpPr>
              <p:cNvPr id="7217" name="Rectangle 85"/>
              <p:cNvSpPr>
                <a:spLocks noChangeArrowheads="1"/>
              </p:cNvSpPr>
              <p:nvPr/>
            </p:nvSpPr>
            <p:spPr bwMode="auto">
              <a:xfrm>
                <a:off x="4487" y="2012"/>
                <a:ext cx="386" cy="564"/>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18" name="Rectangle 86"/>
              <p:cNvSpPr>
                <a:spLocks noChangeArrowheads="1"/>
              </p:cNvSpPr>
              <p:nvPr/>
            </p:nvSpPr>
            <p:spPr bwMode="auto">
              <a:xfrm>
                <a:off x="4494" y="2031"/>
                <a:ext cx="724"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D</a:t>
                </a:r>
              </a:p>
            </p:txBody>
          </p:sp>
          <p:grpSp>
            <p:nvGrpSpPr>
              <p:cNvPr id="7219" name="Group 93"/>
              <p:cNvGrpSpPr>
                <a:grpSpLocks/>
              </p:cNvGrpSpPr>
              <p:nvPr/>
            </p:nvGrpSpPr>
            <p:grpSpPr bwMode="auto">
              <a:xfrm>
                <a:off x="4536" y="2131"/>
                <a:ext cx="289" cy="114"/>
                <a:chOff x="4536" y="2131"/>
                <a:chExt cx="289" cy="114"/>
              </a:xfrm>
            </p:grpSpPr>
            <p:sp>
              <p:nvSpPr>
                <p:cNvPr id="7234" name="Line 87"/>
                <p:cNvSpPr>
                  <a:spLocks noChangeShapeType="1"/>
                </p:cNvSpPr>
                <p:nvPr/>
              </p:nvSpPr>
              <p:spPr bwMode="auto">
                <a:xfrm>
                  <a:off x="4572" y="2131"/>
                  <a:ext cx="253" cy="0"/>
                </a:xfrm>
                <a:prstGeom prst="line">
                  <a:avLst/>
                </a:prstGeom>
                <a:noFill/>
                <a:ln w="25400">
                  <a:solidFill>
                    <a:srgbClr val="00279F"/>
                  </a:solidFill>
                  <a:round/>
                  <a:headEnd/>
                  <a:tailEnd/>
                </a:ln>
              </p:spPr>
              <p:txBody>
                <a:bodyPr wrap="none" anchor="ctr"/>
                <a:lstStyle/>
                <a:p>
                  <a:endParaRPr lang="en-US"/>
                </a:p>
              </p:txBody>
            </p:sp>
            <p:sp>
              <p:nvSpPr>
                <p:cNvPr id="7235" name="Line 88"/>
                <p:cNvSpPr>
                  <a:spLocks noChangeShapeType="1"/>
                </p:cNvSpPr>
                <p:nvPr/>
              </p:nvSpPr>
              <p:spPr bwMode="auto">
                <a:xfrm>
                  <a:off x="4536" y="2151"/>
                  <a:ext cx="289" cy="0"/>
                </a:xfrm>
                <a:prstGeom prst="line">
                  <a:avLst/>
                </a:prstGeom>
                <a:noFill/>
                <a:ln w="25400">
                  <a:solidFill>
                    <a:srgbClr val="00279F"/>
                  </a:solidFill>
                  <a:round/>
                  <a:headEnd/>
                  <a:tailEnd/>
                </a:ln>
              </p:spPr>
              <p:txBody>
                <a:bodyPr wrap="none" anchor="ctr"/>
                <a:lstStyle/>
                <a:p>
                  <a:endParaRPr lang="en-US"/>
                </a:p>
              </p:txBody>
            </p:sp>
            <p:sp>
              <p:nvSpPr>
                <p:cNvPr id="7236" name="Line 89"/>
                <p:cNvSpPr>
                  <a:spLocks noChangeShapeType="1"/>
                </p:cNvSpPr>
                <p:nvPr/>
              </p:nvSpPr>
              <p:spPr bwMode="auto">
                <a:xfrm>
                  <a:off x="4536" y="2175"/>
                  <a:ext cx="289" cy="0"/>
                </a:xfrm>
                <a:prstGeom prst="line">
                  <a:avLst/>
                </a:prstGeom>
                <a:noFill/>
                <a:ln w="25400">
                  <a:solidFill>
                    <a:srgbClr val="00279F"/>
                  </a:solidFill>
                  <a:round/>
                  <a:headEnd/>
                  <a:tailEnd/>
                </a:ln>
              </p:spPr>
              <p:txBody>
                <a:bodyPr wrap="none" anchor="ctr"/>
                <a:lstStyle/>
                <a:p>
                  <a:endParaRPr lang="en-US"/>
                </a:p>
              </p:txBody>
            </p:sp>
            <p:sp>
              <p:nvSpPr>
                <p:cNvPr id="7237" name="Line 90"/>
                <p:cNvSpPr>
                  <a:spLocks noChangeShapeType="1"/>
                </p:cNvSpPr>
                <p:nvPr/>
              </p:nvSpPr>
              <p:spPr bwMode="auto">
                <a:xfrm>
                  <a:off x="4536" y="2197"/>
                  <a:ext cx="289" cy="0"/>
                </a:xfrm>
                <a:prstGeom prst="line">
                  <a:avLst/>
                </a:prstGeom>
                <a:noFill/>
                <a:ln w="25400">
                  <a:solidFill>
                    <a:srgbClr val="00279F"/>
                  </a:solidFill>
                  <a:round/>
                  <a:headEnd/>
                  <a:tailEnd/>
                </a:ln>
              </p:spPr>
              <p:txBody>
                <a:bodyPr wrap="none" anchor="ctr"/>
                <a:lstStyle/>
                <a:p>
                  <a:endParaRPr lang="en-US"/>
                </a:p>
              </p:txBody>
            </p:sp>
            <p:sp>
              <p:nvSpPr>
                <p:cNvPr id="7238" name="Line 91"/>
                <p:cNvSpPr>
                  <a:spLocks noChangeShapeType="1"/>
                </p:cNvSpPr>
                <p:nvPr/>
              </p:nvSpPr>
              <p:spPr bwMode="auto">
                <a:xfrm>
                  <a:off x="4536" y="2222"/>
                  <a:ext cx="289" cy="0"/>
                </a:xfrm>
                <a:prstGeom prst="line">
                  <a:avLst/>
                </a:prstGeom>
                <a:noFill/>
                <a:ln w="25400">
                  <a:solidFill>
                    <a:srgbClr val="00279F"/>
                  </a:solidFill>
                  <a:round/>
                  <a:headEnd/>
                  <a:tailEnd/>
                </a:ln>
              </p:spPr>
              <p:txBody>
                <a:bodyPr wrap="none" anchor="ctr"/>
                <a:lstStyle/>
                <a:p>
                  <a:endParaRPr lang="en-US"/>
                </a:p>
              </p:txBody>
            </p:sp>
            <p:sp>
              <p:nvSpPr>
                <p:cNvPr id="7239" name="Line 92"/>
                <p:cNvSpPr>
                  <a:spLocks noChangeShapeType="1"/>
                </p:cNvSpPr>
                <p:nvPr/>
              </p:nvSpPr>
              <p:spPr bwMode="auto">
                <a:xfrm>
                  <a:off x="4536" y="2245"/>
                  <a:ext cx="289" cy="0"/>
                </a:xfrm>
                <a:prstGeom prst="line">
                  <a:avLst/>
                </a:prstGeom>
                <a:noFill/>
                <a:ln w="25400">
                  <a:solidFill>
                    <a:srgbClr val="00279F"/>
                  </a:solidFill>
                  <a:round/>
                  <a:headEnd/>
                  <a:tailEnd/>
                </a:ln>
              </p:spPr>
              <p:txBody>
                <a:bodyPr wrap="none" anchor="ctr"/>
                <a:lstStyle/>
                <a:p>
                  <a:endParaRPr lang="en-US"/>
                </a:p>
              </p:txBody>
            </p:sp>
          </p:grpSp>
          <p:grpSp>
            <p:nvGrpSpPr>
              <p:cNvPr id="7220" name="Group 100"/>
              <p:cNvGrpSpPr>
                <a:grpSpLocks/>
              </p:cNvGrpSpPr>
              <p:nvPr/>
            </p:nvGrpSpPr>
            <p:grpSpPr bwMode="auto">
              <a:xfrm>
                <a:off x="4536" y="2276"/>
                <a:ext cx="289" cy="115"/>
                <a:chOff x="4536" y="2276"/>
                <a:chExt cx="289" cy="115"/>
              </a:xfrm>
            </p:grpSpPr>
            <p:sp>
              <p:nvSpPr>
                <p:cNvPr id="7228" name="Line 94"/>
                <p:cNvSpPr>
                  <a:spLocks noChangeShapeType="1"/>
                </p:cNvSpPr>
                <p:nvPr/>
              </p:nvSpPr>
              <p:spPr bwMode="auto">
                <a:xfrm>
                  <a:off x="4572" y="2276"/>
                  <a:ext cx="253" cy="0"/>
                </a:xfrm>
                <a:prstGeom prst="line">
                  <a:avLst/>
                </a:prstGeom>
                <a:noFill/>
                <a:ln w="25400">
                  <a:solidFill>
                    <a:srgbClr val="00279F"/>
                  </a:solidFill>
                  <a:round/>
                  <a:headEnd/>
                  <a:tailEnd/>
                </a:ln>
              </p:spPr>
              <p:txBody>
                <a:bodyPr wrap="none" anchor="ctr"/>
                <a:lstStyle/>
                <a:p>
                  <a:endParaRPr lang="en-US"/>
                </a:p>
              </p:txBody>
            </p:sp>
            <p:sp>
              <p:nvSpPr>
                <p:cNvPr id="7229" name="Line 95"/>
                <p:cNvSpPr>
                  <a:spLocks noChangeShapeType="1"/>
                </p:cNvSpPr>
                <p:nvPr/>
              </p:nvSpPr>
              <p:spPr bwMode="auto">
                <a:xfrm>
                  <a:off x="4536" y="2296"/>
                  <a:ext cx="289" cy="0"/>
                </a:xfrm>
                <a:prstGeom prst="line">
                  <a:avLst/>
                </a:prstGeom>
                <a:noFill/>
                <a:ln w="25400">
                  <a:solidFill>
                    <a:srgbClr val="00279F"/>
                  </a:solidFill>
                  <a:round/>
                  <a:headEnd/>
                  <a:tailEnd/>
                </a:ln>
              </p:spPr>
              <p:txBody>
                <a:bodyPr wrap="none" anchor="ctr"/>
                <a:lstStyle/>
                <a:p>
                  <a:endParaRPr lang="en-US"/>
                </a:p>
              </p:txBody>
            </p:sp>
            <p:sp>
              <p:nvSpPr>
                <p:cNvPr id="7230" name="Line 96"/>
                <p:cNvSpPr>
                  <a:spLocks noChangeShapeType="1"/>
                </p:cNvSpPr>
                <p:nvPr/>
              </p:nvSpPr>
              <p:spPr bwMode="auto">
                <a:xfrm>
                  <a:off x="4536" y="2319"/>
                  <a:ext cx="289" cy="0"/>
                </a:xfrm>
                <a:prstGeom prst="line">
                  <a:avLst/>
                </a:prstGeom>
                <a:noFill/>
                <a:ln w="25400">
                  <a:solidFill>
                    <a:srgbClr val="00279F"/>
                  </a:solidFill>
                  <a:round/>
                  <a:headEnd/>
                  <a:tailEnd/>
                </a:ln>
              </p:spPr>
              <p:txBody>
                <a:bodyPr wrap="none" anchor="ctr"/>
                <a:lstStyle/>
                <a:p>
                  <a:endParaRPr lang="en-US"/>
                </a:p>
              </p:txBody>
            </p:sp>
            <p:sp>
              <p:nvSpPr>
                <p:cNvPr id="7231" name="Line 97"/>
                <p:cNvSpPr>
                  <a:spLocks noChangeShapeType="1"/>
                </p:cNvSpPr>
                <p:nvPr/>
              </p:nvSpPr>
              <p:spPr bwMode="auto">
                <a:xfrm>
                  <a:off x="4536" y="2343"/>
                  <a:ext cx="289" cy="0"/>
                </a:xfrm>
                <a:prstGeom prst="line">
                  <a:avLst/>
                </a:prstGeom>
                <a:noFill/>
                <a:ln w="25400">
                  <a:solidFill>
                    <a:srgbClr val="00279F"/>
                  </a:solidFill>
                  <a:round/>
                  <a:headEnd/>
                  <a:tailEnd/>
                </a:ln>
              </p:spPr>
              <p:txBody>
                <a:bodyPr wrap="none" anchor="ctr"/>
                <a:lstStyle/>
                <a:p>
                  <a:endParaRPr lang="en-US"/>
                </a:p>
              </p:txBody>
            </p:sp>
            <p:sp>
              <p:nvSpPr>
                <p:cNvPr id="7232" name="Line 98"/>
                <p:cNvSpPr>
                  <a:spLocks noChangeShapeType="1"/>
                </p:cNvSpPr>
                <p:nvPr/>
              </p:nvSpPr>
              <p:spPr bwMode="auto">
                <a:xfrm>
                  <a:off x="4536" y="2366"/>
                  <a:ext cx="289" cy="0"/>
                </a:xfrm>
                <a:prstGeom prst="line">
                  <a:avLst/>
                </a:prstGeom>
                <a:noFill/>
                <a:ln w="25400">
                  <a:solidFill>
                    <a:srgbClr val="00279F"/>
                  </a:solidFill>
                  <a:round/>
                  <a:headEnd/>
                  <a:tailEnd/>
                </a:ln>
              </p:spPr>
              <p:txBody>
                <a:bodyPr wrap="none" anchor="ctr"/>
                <a:lstStyle/>
                <a:p>
                  <a:endParaRPr lang="en-US"/>
                </a:p>
              </p:txBody>
            </p:sp>
            <p:sp>
              <p:nvSpPr>
                <p:cNvPr id="7233" name="Line 99"/>
                <p:cNvSpPr>
                  <a:spLocks noChangeShapeType="1"/>
                </p:cNvSpPr>
                <p:nvPr/>
              </p:nvSpPr>
              <p:spPr bwMode="auto">
                <a:xfrm>
                  <a:off x="4536" y="2391"/>
                  <a:ext cx="289" cy="0"/>
                </a:xfrm>
                <a:prstGeom prst="line">
                  <a:avLst/>
                </a:prstGeom>
                <a:noFill/>
                <a:ln w="25400">
                  <a:solidFill>
                    <a:srgbClr val="00279F"/>
                  </a:solidFill>
                  <a:round/>
                  <a:headEnd/>
                  <a:tailEnd/>
                </a:ln>
              </p:spPr>
              <p:txBody>
                <a:bodyPr wrap="none" anchor="ctr"/>
                <a:lstStyle/>
                <a:p>
                  <a:endParaRPr lang="en-US"/>
                </a:p>
              </p:txBody>
            </p:sp>
          </p:grpSp>
          <p:grpSp>
            <p:nvGrpSpPr>
              <p:cNvPr id="7221" name="Group 107"/>
              <p:cNvGrpSpPr>
                <a:grpSpLocks/>
              </p:cNvGrpSpPr>
              <p:nvPr/>
            </p:nvGrpSpPr>
            <p:grpSpPr bwMode="auto">
              <a:xfrm>
                <a:off x="4538" y="2417"/>
                <a:ext cx="290" cy="115"/>
                <a:chOff x="4538" y="2417"/>
                <a:chExt cx="290" cy="115"/>
              </a:xfrm>
            </p:grpSpPr>
            <p:sp>
              <p:nvSpPr>
                <p:cNvPr id="7222" name="Line 101"/>
                <p:cNvSpPr>
                  <a:spLocks noChangeShapeType="1"/>
                </p:cNvSpPr>
                <p:nvPr/>
              </p:nvSpPr>
              <p:spPr bwMode="auto">
                <a:xfrm>
                  <a:off x="4575" y="2417"/>
                  <a:ext cx="253" cy="0"/>
                </a:xfrm>
                <a:prstGeom prst="line">
                  <a:avLst/>
                </a:prstGeom>
                <a:noFill/>
                <a:ln w="25400">
                  <a:solidFill>
                    <a:srgbClr val="00279F"/>
                  </a:solidFill>
                  <a:round/>
                  <a:headEnd/>
                  <a:tailEnd/>
                </a:ln>
              </p:spPr>
              <p:txBody>
                <a:bodyPr wrap="none" anchor="ctr"/>
                <a:lstStyle/>
                <a:p>
                  <a:endParaRPr lang="en-US"/>
                </a:p>
              </p:txBody>
            </p:sp>
            <p:sp>
              <p:nvSpPr>
                <p:cNvPr id="7223" name="Line 102"/>
                <p:cNvSpPr>
                  <a:spLocks noChangeShapeType="1"/>
                </p:cNvSpPr>
                <p:nvPr/>
              </p:nvSpPr>
              <p:spPr bwMode="auto">
                <a:xfrm>
                  <a:off x="4538" y="2438"/>
                  <a:ext cx="290" cy="0"/>
                </a:xfrm>
                <a:prstGeom prst="line">
                  <a:avLst/>
                </a:prstGeom>
                <a:noFill/>
                <a:ln w="25400">
                  <a:solidFill>
                    <a:srgbClr val="00279F"/>
                  </a:solidFill>
                  <a:round/>
                  <a:headEnd/>
                  <a:tailEnd/>
                </a:ln>
              </p:spPr>
              <p:txBody>
                <a:bodyPr wrap="none" anchor="ctr"/>
                <a:lstStyle/>
                <a:p>
                  <a:endParaRPr lang="en-US"/>
                </a:p>
              </p:txBody>
            </p:sp>
            <p:sp>
              <p:nvSpPr>
                <p:cNvPr id="7224" name="Line 103"/>
                <p:cNvSpPr>
                  <a:spLocks noChangeShapeType="1"/>
                </p:cNvSpPr>
                <p:nvPr/>
              </p:nvSpPr>
              <p:spPr bwMode="auto">
                <a:xfrm>
                  <a:off x="4538" y="2461"/>
                  <a:ext cx="290" cy="0"/>
                </a:xfrm>
                <a:prstGeom prst="line">
                  <a:avLst/>
                </a:prstGeom>
                <a:noFill/>
                <a:ln w="25400">
                  <a:solidFill>
                    <a:srgbClr val="00279F"/>
                  </a:solidFill>
                  <a:round/>
                  <a:headEnd/>
                  <a:tailEnd/>
                </a:ln>
              </p:spPr>
              <p:txBody>
                <a:bodyPr wrap="none" anchor="ctr"/>
                <a:lstStyle/>
                <a:p>
                  <a:endParaRPr lang="en-US"/>
                </a:p>
              </p:txBody>
            </p:sp>
            <p:sp>
              <p:nvSpPr>
                <p:cNvPr id="7225" name="Line 104"/>
                <p:cNvSpPr>
                  <a:spLocks noChangeShapeType="1"/>
                </p:cNvSpPr>
                <p:nvPr/>
              </p:nvSpPr>
              <p:spPr bwMode="auto">
                <a:xfrm>
                  <a:off x="4538" y="2485"/>
                  <a:ext cx="290" cy="0"/>
                </a:xfrm>
                <a:prstGeom prst="line">
                  <a:avLst/>
                </a:prstGeom>
                <a:noFill/>
                <a:ln w="25400">
                  <a:solidFill>
                    <a:srgbClr val="00279F"/>
                  </a:solidFill>
                  <a:round/>
                  <a:headEnd/>
                  <a:tailEnd/>
                </a:ln>
              </p:spPr>
              <p:txBody>
                <a:bodyPr wrap="none" anchor="ctr"/>
                <a:lstStyle/>
                <a:p>
                  <a:endParaRPr lang="en-US"/>
                </a:p>
              </p:txBody>
            </p:sp>
            <p:sp>
              <p:nvSpPr>
                <p:cNvPr id="7226" name="Line 105"/>
                <p:cNvSpPr>
                  <a:spLocks noChangeShapeType="1"/>
                </p:cNvSpPr>
                <p:nvPr/>
              </p:nvSpPr>
              <p:spPr bwMode="auto">
                <a:xfrm>
                  <a:off x="4538" y="2509"/>
                  <a:ext cx="290" cy="0"/>
                </a:xfrm>
                <a:prstGeom prst="line">
                  <a:avLst/>
                </a:prstGeom>
                <a:noFill/>
                <a:ln w="25400">
                  <a:solidFill>
                    <a:srgbClr val="00279F"/>
                  </a:solidFill>
                  <a:round/>
                  <a:headEnd/>
                  <a:tailEnd/>
                </a:ln>
              </p:spPr>
              <p:txBody>
                <a:bodyPr wrap="none" anchor="ctr"/>
                <a:lstStyle/>
                <a:p>
                  <a:endParaRPr lang="en-US"/>
                </a:p>
              </p:txBody>
            </p:sp>
            <p:sp>
              <p:nvSpPr>
                <p:cNvPr id="7227" name="Line 106"/>
                <p:cNvSpPr>
                  <a:spLocks noChangeShapeType="1"/>
                </p:cNvSpPr>
                <p:nvPr/>
              </p:nvSpPr>
              <p:spPr bwMode="auto">
                <a:xfrm>
                  <a:off x="4538" y="2532"/>
                  <a:ext cx="290" cy="0"/>
                </a:xfrm>
                <a:prstGeom prst="line">
                  <a:avLst/>
                </a:prstGeom>
                <a:noFill/>
                <a:ln w="25400">
                  <a:solidFill>
                    <a:srgbClr val="00279F"/>
                  </a:solidFill>
                  <a:round/>
                  <a:headEnd/>
                  <a:tailEnd/>
                </a:ln>
              </p:spPr>
              <p:txBody>
                <a:bodyPr wrap="none" anchor="ctr"/>
                <a:lstStyle/>
                <a:p>
                  <a:endParaRPr lang="en-US"/>
                </a:p>
              </p:txBody>
            </p:sp>
          </p:grpSp>
        </p:grpSp>
        <p:sp>
          <p:nvSpPr>
            <p:cNvPr id="7190" name="Rectangle 109"/>
            <p:cNvSpPr>
              <a:spLocks noChangeArrowheads="1"/>
            </p:cNvSpPr>
            <p:nvPr/>
          </p:nvSpPr>
          <p:spPr bwMode="auto">
            <a:xfrm>
              <a:off x="1653" y="2787"/>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1" name="Rectangle 110"/>
            <p:cNvSpPr>
              <a:spLocks noChangeArrowheads="1"/>
            </p:cNvSpPr>
            <p:nvPr/>
          </p:nvSpPr>
          <p:spPr bwMode="auto">
            <a:xfrm>
              <a:off x="1705" y="2971"/>
              <a:ext cx="122" cy="70"/>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2" name="Rectangle 111"/>
            <p:cNvSpPr>
              <a:spLocks noChangeArrowheads="1"/>
            </p:cNvSpPr>
            <p:nvPr/>
          </p:nvSpPr>
          <p:spPr bwMode="auto">
            <a:xfrm>
              <a:off x="1635" y="2654"/>
              <a:ext cx="121"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3" name="Rectangle 112"/>
            <p:cNvSpPr>
              <a:spLocks noChangeArrowheads="1"/>
            </p:cNvSpPr>
            <p:nvPr/>
          </p:nvSpPr>
          <p:spPr bwMode="auto">
            <a:xfrm>
              <a:off x="1623" y="2490"/>
              <a:ext cx="124"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4" name="Rectangle 113"/>
            <p:cNvSpPr>
              <a:spLocks noChangeArrowheads="1"/>
            </p:cNvSpPr>
            <p:nvPr/>
          </p:nvSpPr>
          <p:spPr bwMode="auto">
            <a:xfrm>
              <a:off x="1538" y="2324"/>
              <a:ext cx="124" cy="70"/>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5" name="Rectangle 114"/>
            <p:cNvSpPr>
              <a:spLocks noChangeArrowheads="1"/>
            </p:cNvSpPr>
            <p:nvPr/>
          </p:nvSpPr>
          <p:spPr bwMode="auto">
            <a:xfrm>
              <a:off x="1498" y="2133"/>
              <a:ext cx="123"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6" name="Rectangle 115"/>
            <p:cNvSpPr>
              <a:spLocks noChangeArrowheads="1"/>
            </p:cNvSpPr>
            <p:nvPr/>
          </p:nvSpPr>
          <p:spPr bwMode="auto">
            <a:xfrm>
              <a:off x="2104" y="2918"/>
              <a:ext cx="123" cy="70"/>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7" name="Rectangle 116"/>
            <p:cNvSpPr>
              <a:spLocks noChangeArrowheads="1"/>
            </p:cNvSpPr>
            <p:nvPr/>
          </p:nvSpPr>
          <p:spPr bwMode="auto">
            <a:xfrm>
              <a:off x="3084" y="2649"/>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8" name="Rectangle 117"/>
            <p:cNvSpPr>
              <a:spLocks noChangeArrowheads="1"/>
            </p:cNvSpPr>
            <p:nvPr/>
          </p:nvSpPr>
          <p:spPr bwMode="auto">
            <a:xfrm>
              <a:off x="2227" y="2721"/>
              <a:ext cx="122" cy="73"/>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9" name="Rectangle 118"/>
            <p:cNvSpPr>
              <a:spLocks noChangeArrowheads="1"/>
            </p:cNvSpPr>
            <p:nvPr/>
          </p:nvSpPr>
          <p:spPr bwMode="auto">
            <a:xfrm>
              <a:off x="2320" y="2572"/>
              <a:ext cx="124"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0" name="Rectangle 119"/>
            <p:cNvSpPr>
              <a:spLocks noChangeArrowheads="1"/>
            </p:cNvSpPr>
            <p:nvPr/>
          </p:nvSpPr>
          <p:spPr bwMode="auto">
            <a:xfrm>
              <a:off x="2467" y="2351"/>
              <a:ext cx="121"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1" name="Rectangle 120"/>
            <p:cNvSpPr>
              <a:spLocks noChangeArrowheads="1"/>
            </p:cNvSpPr>
            <p:nvPr/>
          </p:nvSpPr>
          <p:spPr bwMode="auto">
            <a:xfrm>
              <a:off x="2676" y="2050"/>
              <a:ext cx="122"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2" name="Rectangle 121"/>
            <p:cNvSpPr>
              <a:spLocks noChangeArrowheads="1"/>
            </p:cNvSpPr>
            <p:nvPr/>
          </p:nvSpPr>
          <p:spPr bwMode="auto">
            <a:xfrm>
              <a:off x="2363" y="3007"/>
              <a:ext cx="123" cy="69"/>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3" name="Rectangle 122"/>
            <p:cNvSpPr>
              <a:spLocks noChangeArrowheads="1"/>
            </p:cNvSpPr>
            <p:nvPr/>
          </p:nvSpPr>
          <p:spPr bwMode="auto">
            <a:xfrm>
              <a:off x="2558" y="2922"/>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4" name="Rectangle 123"/>
            <p:cNvSpPr>
              <a:spLocks noChangeArrowheads="1"/>
            </p:cNvSpPr>
            <p:nvPr/>
          </p:nvSpPr>
          <p:spPr bwMode="auto">
            <a:xfrm>
              <a:off x="2681" y="2793"/>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5" name="Rectangle 124"/>
            <p:cNvSpPr>
              <a:spLocks noChangeArrowheads="1"/>
            </p:cNvSpPr>
            <p:nvPr/>
          </p:nvSpPr>
          <p:spPr bwMode="auto">
            <a:xfrm>
              <a:off x="2886" y="2654"/>
              <a:ext cx="124"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6" name="Rectangle 125"/>
            <p:cNvSpPr>
              <a:spLocks noChangeArrowheads="1"/>
            </p:cNvSpPr>
            <p:nvPr/>
          </p:nvSpPr>
          <p:spPr bwMode="auto">
            <a:xfrm>
              <a:off x="3152" y="2435"/>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7" name="Rectangle 126"/>
            <p:cNvSpPr>
              <a:spLocks noChangeArrowheads="1"/>
            </p:cNvSpPr>
            <p:nvPr/>
          </p:nvSpPr>
          <p:spPr bwMode="auto">
            <a:xfrm>
              <a:off x="3435" y="2241"/>
              <a:ext cx="124"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8" name="Rectangle 127"/>
            <p:cNvSpPr>
              <a:spLocks noChangeArrowheads="1"/>
            </p:cNvSpPr>
            <p:nvPr/>
          </p:nvSpPr>
          <p:spPr bwMode="auto">
            <a:xfrm>
              <a:off x="3589" y="2153"/>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9" name="Rectangle 128"/>
            <p:cNvSpPr>
              <a:spLocks noChangeArrowheads="1"/>
            </p:cNvSpPr>
            <p:nvPr/>
          </p:nvSpPr>
          <p:spPr bwMode="auto">
            <a:xfrm>
              <a:off x="3719" y="2061"/>
              <a:ext cx="121"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0" name="Rectangle 129"/>
            <p:cNvSpPr>
              <a:spLocks noChangeArrowheads="1"/>
            </p:cNvSpPr>
            <p:nvPr/>
          </p:nvSpPr>
          <p:spPr bwMode="auto">
            <a:xfrm>
              <a:off x="3277" y="2600"/>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1" name="Rectangle 130"/>
            <p:cNvSpPr>
              <a:spLocks noChangeArrowheads="1"/>
            </p:cNvSpPr>
            <p:nvPr/>
          </p:nvSpPr>
          <p:spPr bwMode="auto">
            <a:xfrm>
              <a:off x="3512" y="2553"/>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2" name="Rectangle 131"/>
            <p:cNvSpPr>
              <a:spLocks noChangeArrowheads="1"/>
            </p:cNvSpPr>
            <p:nvPr/>
          </p:nvSpPr>
          <p:spPr bwMode="auto">
            <a:xfrm>
              <a:off x="3817" y="2484"/>
              <a:ext cx="123"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3" name="Rectangle 132"/>
            <p:cNvSpPr>
              <a:spLocks noChangeArrowheads="1"/>
            </p:cNvSpPr>
            <p:nvPr/>
          </p:nvSpPr>
          <p:spPr bwMode="auto">
            <a:xfrm>
              <a:off x="3951" y="1883"/>
              <a:ext cx="121" cy="73"/>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4" name="Rectangle 133"/>
            <p:cNvSpPr>
              <a:spLocks noChangeArrowheads="1"/>
            </p:cNvSpPr>
            <p:nvPr/>
          </p:nvSpPr>
          <p:spPr bwMode="auto">
            <a:xfrm>
              <a:off x="2998" y="2904"/>
              <a:ext cx="494" cy="194"/>
            </a:xfrm>
            <a:prstGeom prst="rect">
              <a:avLst/>
            </a:prstGeom>
            <a:noFill/>
            <a:ln w="12700">
              <a:noFill/>
              <a:miter lim="800000"/>
              <a:headEnd/>
              <a:tailEnd/>
            </a:ln>
          </p:spPr>
          <p:txBody>
            <a:bodyPr wrap="none" lIns="79375" tIns="39688" rIns="79375" bIns="39688">
              <a:spAutoFit/>
            </a:bodyPr>
            <a:lstStyle/>
            <a:p>
              <a:pPr defTabSz="665163" eaLnBrk="0" hangingPunct="0"/>
              <a:r>
                <a:rPr lang="en-US" sz="1500"/>
                <a:t>Events</a:t>
              </a:r>
            </a:p>
          </p:txBody>
        </p:sp>
        <p:sp>
          <p:nvSpPr>
            <p:cNvPr id="7215" name="Freeform 134"/>
            <p:cNvSpPr>
              <a:spLocks/>
            </p:cNvSpPr>
            <p:nvPr/>
          </p:nvSpPr>
          <p:spPr bwMode="auto">
            <a:xfrm>
              <a:off x="2836" y="2780"/>
              <a:ext cx="174" cy="190"/>
            </a:xfrm>
            <a:custGeom>
              <a:avLst/>
              <a:gdLst>
                <a:gd name="T0" fmla="*/ 148 w 174"/>
                <a:gd name="T1" fmla="*/ 0 h 190"/>
                <a:gd name="T2" fmla="*/ 173 w 174"/>
                <a:gd name="T3" fmla="*/ 189 h 190"/>
                <a:gd name="T4" fmla="*/ 0 w 174"/>
                <a:gd name="T5" fmla="*/ 131 h 190"/>
                <a:gd name="T6" fmla="*/ 0 60000 65536"/>
                <a:gd name="T7" fmla="*/ 0 60000 65536"/>
                <a:gd name="T8" fmla="*/ 0 60000 65536"/>
                <a:gd name="T9" fmla="*/ 0 w 174"/>
                <a:gd name="T10" fmla="*/ 0 h 190"/>
                <a:gd name="T11" fmla="*/ 174 w 174"/>
                <a:gd name="T12" fmla="*/ 190 h 190"/>
              </a:gdLst>
              <a:ahLst/>
              <a:cxnLst>
                <a:cxn ang="T6">
                  <a:pos x="T0" y="T1"/>
                </a:cxn>
                <a:cxn ang="T7">
                  <a:pos x="T2" y="T3"/>
                </a:cxn>
                <a:cxn ang="T8">
                  <a:pos x="T4" y="T5"/>
                </a:cxn>
              </a:cxnLst>
              <a:rect l="T9" t="T10" r="T11" b="T12"/>
              <a:pathLst>
                <a:path w="174" h="190">
                  <a:moveTo>
                    <a:pt x="148" y="0"/>
                  </a:moveTo>
                  <a:lnTo>
                    <a:pt x="173" y="189"/>
                  </a:lnTo>
                  <a:lnTo>
                    <a:pt x="0" y="131"/>
                  </a:lnTo>
                </a:path>
              </a:pathLst>
            </a:custGeom>
            <a:noFill/>
            <a:ln w="12700" cap="rnd" cmpd="sng">
              <a:solidFill>
                <a:schemeClr val="tx1"/>
              </a:solidFill>
              <a:prstDash val="solid"/>
              <a:round/>
              <a:headEnd type="triangle" w="med" len="med"/>
              <a:tailEnd type="triangle" w="med" len="med"/>
            </a:ln>
          </p:spPr>
          <p:txBody>
            <a:bodyPr/>
            <a:lstStyle/>
            <a:p>
              <a:endParaRPr lang="en-US"/>
            </a:p>
          </p:txBody>
        </p:sp>
        <p:sp>
          <p:nvSpPr>
            <p:cNvPr id="7216" name="Rectangle 133"/>
            <p:cNvSpPr>
              <a:spLocks noChangeArrowheads="1"/>
            </p:cNvSpPr>
            <p:nvPr/>
          </p:nvSpPr>
          <p:spPr bwMode="auto">
            <a:xfrm>
              <a:off x="1632" y="3701"/>
              <a:ext cx="425" cy="341"/>
            </a:xfrm>
            <a:prstGeom prst="rect">
              <a:avLst/>
            </a:prstGeom>
            <a:noFill/>
            <a:ln w="12700">
              <a:noFill/>
              <a:miter lim="800000"/>
              <a:headEnd/>
              <a:tailEnd/>
            </a:ln>
          </p:spPr>
          <p:txBody>
            <a:bodyPr wrap="none" lIns="79375" tIns="39688" rIns="79375" bIns="39688">
              <a:spAutoFit/>
            </a:bodyPr>
            <a:lstStyle/>
            <a:p>
              <a:pPr algn="ctr" defTabSz="665163" eaLnBrk="0" hangingPunct="0"/>
              <a:r>
                <a:rPr lang="en-US" sz="1500"/>
                <a:t>Today</a:t>
              </a:r>
              <a:br>
                <a:rPr lang="en-US" sz="1500"/>
              </a:br>
              <a:r>
                <a:rPr lang="en-US" sz="1500"/>
                <a:t>State</a:t>
              </a:r>
            </a:p>
          </p:txBody>
        </p:sp>
      </p:grpSp>
      <p:sp>
        <p:nvSpPr>
          <p:cNvPr id="7171" name="Rectangle 136"/>
          <p:cNvSpPr>
            <a:spLocks noGrp="1" noChangeArrowheads="1"/>
          </p:cNvSpPr>
          <p:nvPr>
            <p:ph type="title"/>
          </p:nvPr>
        </p:nvSpPr>
        <p:spPr/>
        <p:txBody>
          <a:bodyPr/>
          <a:lstStyle/>
          <a:p>
            <a:r>
              <a:rPr lang="en-US" dirty="0" smtClean="0"/>
              <a:t>Mapping the Scenarios</a:t>
            </a:r>
            <a:br>
              <a:rPr lang="en-US" dirty="0" smtClean="0"/>
            </a:br>
            <a:r>
              <a:rPr lang="en-US" sz="2400" dirty="0" smtClean="0"/>
              <a:t>What does it take to get to the future you want?</a:t>
            </a:r>
            <a:endParaRPr lang="en-US" dirty="0" smtClean="0"/>
          </a:p>
        </p:txBody>
      </p:sp>
      <p:sp>
        <p:nvSpPr>
          <p:cNvPr id="7174" name="Slide Number Placeholder 138"/>
          <p:cNvSpPr>
            <a:spLocks noGrp="1"/>
          </p:cNvSpPr>
          <p:nvPr>
            <p:ph type="sldNum" sz="quarter" idx="12"/>
          </p:nvPr>
        </p:nvSpPr>
        <p:spPr>
          <a:noFill/>
        </p:spPr>
        <p:txBody>
          <a:bodyPr/>
          <a:lstStyle/>
          <a:p>
            <a:fld id="{BDB93ECD-4898-48EA-AFB3-20512998B411}" type="slidenum">
              <a:rPr lang="en-US" smtClean="0"/>
              <a:pPr/>
              <a:t>7</a:t>
            </a:fld>
            <a:endParaRPr lang="en-US" smtClean="0"/>
          </a:p>
        </p:txBody>
      </p:sp>
      <p:sp>
        <p:nvSpPr>
          <p:cNvPr id="7172" name="Rectangle 16"/>
          <p:cNvSpPr>
            <a:spLocks noChangeArrowheads="1"/>
          </p:cNvSpPr>
          <p:nvPr/>
        </p:nvSpPr>
        <p:spPr bwMode="auto">
          <a:xfrm>
            <a:off x="3916363" y="5040313"/>
            <a:ext cx="4465967" cy="1474763"/>
          </a:xfrm>
          <a:prstGeom prst="rect">
            <a:avLst/>
          </a:prstGeom>
          <a:noFill/>
          <a:ln w="12700">
            <a:noFill/>
            <a:miter lim="800000"/>
            <a:headEnd/>
            <a:tailEnd/>
          </a:ln>
        </p:spPr>
        <p:txBody>
          <a:bodyPr wrap="none" lIns="90488" tIns="44450" rIns="90488" bIns="44450">
            <a:spAutoFit/>
          </a:bodyPr>
          <a:lstStyle/>
          <a:p>
            <a:pPr marL="111125" indent="-111125" eaLnBrk="0" hangingPunct="0">
              <a:buFont typeface="Arial" charset="0"/>
              <a:buChar char="•"/>
            </a:pPr>
            <a:r>
              <a:rPr lang="en-US" dirty="0">
                <a:latin typeface="+mn-lt"/>
              </a:rPr>
              <a:t>Build paths of events to each </a:t>
            </a:r>
            <a:r>
              <a:rPr lang="en-US" dirty="0" err="1">
                <a:latin typeface="+mn-lt"/>
              </a:rPr>
              <a:t>endstate</a:t>
            </a:r>
            <a:endParaRPr lang="en-US" dirty="0">
              <a:latin typeface="+mn-lt"/>
            </a:endParaRPr>
          </a:p>
          <a:p>
            <a:pPr marL="111125" indent="-111125" eaLnBrk="0" hangingPunct="0">
              <a:buFont typeface="Arial" charset="0"/>
              <a:buChar char="•"/>
            </a:pPr>
            <a:r>
              <a:rPr lang="en-US" dirty="0">
                <a:latin typeface="+mn-lt"/>
              </a:rPr>
              <a:t>Find those that are </a:t>
            </a:r>
          </a:p>
          <a:p>
            <a:pPr marL="534988" lvl="1" indent="-285750" eaLnBrk="0" hangingPunct="0">
              <a:buFont typeface="Arial" charset="0"/>
              <a:buChar char="•"/>
            </a:pPr>
            <a:r>
              <a:rPr lang="en-US" dirty="0">
                <a:latin typeface="+mn-lt"/>
              </a:rPr>
              <a:t>forks in the road or</a:t>
            </a:r>
          </a:p>
          <a:p>
            <a:pPr marL="534988" lvl="1" indent="-285750" eaLnBrk="0" hangingPunct="0">
              <a:buFont typeface="Arial" charset="0"/>
              <a:buChar char="•"/>
            </a:pPr>
            <a:r>
              <a:rPr lang="en-US" dirty="0">
                <a:latin typeface="+mn-lt"/>
              </a:rPr>
              <a:t>common to many or </a:t>
            </a:r>
          </a:p>
          <a:p>
            <a:pPr marL="534988" lvl="1" indent="-285750" eaLnBrk="0" hangingPunct="0">
              <a:buFont typeface="Arial" charset="0"/>
              <a:buChar char="•"/>
            </a:pPr>
            <a:r>
              <a:rPr lang="en-US" dirty="0">
                <a:latin typeface="+mn-lt"/>
              </a:rPr>
              <a:t>unique to one</a:t>
            </a:r>
          </a:p>
        </p:txBody>
      </p:sp>
      <p:sp>
        <p:nvSpPr>
          <p:cNvPr id="2" name="Date Placeholder 1"/>
          <p:cNvSpPr>
            <a:spLocks noGrp="1"/>
          </p:cNvSpPr>
          <p:nvPr>
            <p:ph type="dt" sz="half" idx="10"/>
          </p:nvPr>
        </p:nvSpPr>
        <p:spPr/>
        <p:txBody>
          <a:bodyPr/>
          <a:lstStyle/>
          <a:p>
            <a:pPr>
              <a:defRPr/>
            </a:pPr>
            <a:r>
              <a:rPr lang="en-US" smtClean="0"/>
              <a:t>August 16, 2012</a:t>
            </a:r>
            <a:endParaRPr lang="en-US"/>
          </a:p>
        </p:txBody>
      </p:sp>
      <p:sp>
        <p:nvSpPr>
          <p:cNvPr id="3" name="Footer Placeholder 2"/>
          <p:cNvSpPr>
            <a:spLocks noGrp="1"/>
          </p:cNvSpPr>
          <p:nvPr>
            <p:ph type="ftr" sz="quarter" idx="11"/>
          </p:nvPr>
        </p:nvSpPr>
        <p:spPr/>
        <p:txBody>
          <a:bodyPr/>
          <a:lstStyle/>
          <a:p>
            <a:pPr>
              <a:defRPr/>
            </a:pPr>
            <a:r>
              <a:rPr lang="en-US" smtClean="0"/>
              <a:t>www.ADKfutures.org</a:t>
            </a:r>
            <a:endParaRPr lang="en-US"/>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How the Scenarios Fit Together over Time</a:t>
            </a:r>
            <a:r>
              <a:rPr lang="en-US" dirty="0" smtClean="0"/>
              <a:t/>
            </a:r>
            <a:br>
              <a:rPr lang="en-US" dirty="0" smtClean="0"/>
            </a:br>
            <a:r>
              <a:rPr lang="en-US" sz="3600" dirty="0" smtClean="0"/>
              <a:t>Sometimes Diverging, Sometimes Converging</a:t>
            </a:r>
            <a:endParaRPr lang="en-US" dirty="0"/>
          </a:p>
        </p:txBody>
      </p:sp>
      <p:sp>
        <p:nvSpPr>
          <p:cNvPr id="3" name="Slide Number Placeholder 2"/>
          <p:cNvSpPr>
            <a:spLocks noGrp="1"/>
          </p:cNvSpPr>
          <p:nvPr>
            <p:ph type="sldNum" sz="quarter" idx="12"/>
          </p:nvPr>
        </p:nvSpPr>
        <p:spPr/>
        <p:txBody>
          <a:bodyPr/>
          <a:lstStyle/>
          <a:p>
            <a:pPr>
              <a:defRPr/>
            </a:pPr>
            <a:fld id="{74B179DF-86B1-40B6-A30C-C763ADE88CE9}" type="slidenum">
              <a:rPr lang="en-US" smtClean="0"/>
              <a:pPr>
                <a:defRPr/>
              </a:pPr>
              <a:t>8</a:t>
            </a:fld>
            <a:endParaRPr lang="en-US" dirty="0"/>
          </a:p>
        </p:txBody>
      </p:sp>
      <p:cxnSp>
        <p:nvCxnSpPr>
          <p:cNvPr id="4" name="Straight Arrow Connector 3"/>
          <p:cNvCxnSpPr/>
          <p:nvPr/>
        </p:nvCxnSpPr>
        <p:spPr>
          <a:xfrm flipV="1">
            <a:off x="609600" y="2016125"/>
            <a:ext cx="0" cy="3927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609600" y="5943600"/>
            <a:ext cx="800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TextBox 12"/>
          <p:cNvSpPr txBox="1">
            <a:spLocks noChangeArrowheads="1"/>
          </p:cNvSpPr>
          <p:nvPr/>
        </p:nvSpPr>
        <p:spPr bwMode="auto">
          <a:xfrm>
            <a:off x="8305800" y="5955268"/>
            <a:ext cx="83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dirty="0" smtClean="0"/>
              <a:t>Time</a:t>
            </a:r>
            <a:endParaRPr lang="en-US" dirty="0"/>
          </a:p>
        </p:txBody>
      </p:sp>
      <p:sp>
        <p:nvSpPr>
          <p:cNvPr id="7" name="Freeform 6"/>
          <p:cNvSpPr/>
          <p:nvPr/>
        </p:nvSpPr>
        <p:spPr>
          <a:xfrm>
            <a:off x="609600" y="2576513"/>
            <a:ext cx="7646988" cy="3367087"/>
          </a:xfrm>
          <a:custGeom>
            <a:avLst/>
            <a:gdLst>
              <a:gd name="connsiteX0" fmla="*/ 0 w 7647709"/>
              <a:gd name="connsiteY0" fmla="*/ 3366655 h 3366655"/>
              <a:gd name="connsiteX1" fmla="*/ 817418 w 7647709"/>
              <a:gd name="connsiteY1" fmla="*/ 2410691 h 3366655"/>
              <a:gd name="connsiteX2" fmla="*/ 2410691 w 7647709"/>
              <a:gd name="connsiteY2" fmla="*/ 1496291 h 3366655"/>
              <a:gd name="connsiteX3" fmla="*/ 7647709 w 7647709"/>
              <a:gd name="connsiteY3" fmla="*/ 0 h 3366655"/>
            </a:gdLst>
            <a:ahLst/>
            <a:cxnLst>
              <a:cxn ang="0">
                <a:pos x="connsiteX0" y="connsiteY0"/>
              </a:cxn>
              <a:cxn ang="0">
                <a:pos x="connsiteX1" y="connsiteY1"/>
              </a:cxn>
              <a:cxn ang="0">
                <a:pos x="connsiteX2" y="connsiteY2"/>
              </a:cxn>
              <a:cxn ang="0">
                <a:pos x="connsiteX3" y="connsiteY3"/>
              </a:cxn>
            </a:cxnLst>
            <a:rect l="l" t="t" r="r" b="b"/>
            <a:pathLst>
              <a:path w="7647709" h="3366655">
                <a:moveTo>
                  <a:pt x="0" y="3366655"/>
                </a:moveTo>
                <a:cubicBezTo>
                  <a:pt x="207818" y="3044536"/>
                  <a:pt x="415636" y="2722418"/>
                  <a:pt x="817418" y="2410691"/>
                </a:cubicBezTo>
                <a:cubicBezTo>
                  <a:pt x="1219200" y="2098964"/>
                  <a:pt x="1272309" y="1898073"/>
                  <a:pt x="2410691" y="1496291"/>
                </a:cubicBezTo>
                <a:cubicBezTo>
                  <a:pt x="3549073" y="1094509"/>
                  <a:pt x="5598391" y="547254"/>
                  <a:pt x="7647709" y="0"/>
                </a:cubicBezTo>
              </a:path>
            </a:pathLst>
          </a:custGeom>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sp>
        <p:nvSpPr>
          <p:cNvPr id="8" name="TextBox 14"/>
          <p:cNvSpPr txBox="1">
            <a:spLocks noChangeArrowheads="1"/>
          </p:cNvSpPr>
          <p:nvPr/>
        </p:nvSpPr>
        <p:spPr bwMode="auto">
          <a:xfrm>
            <a:off x="8305800" y="2286000"/>
            <a:ext cx="30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t>A</a:t>
            </a:r>
          </a:p>
        </p:txBody>
      </p:sp>
      <p:sp>
        <p:nvSpPr>
          <p:cNvPr id="9" name="Freeform 8"/>
          <p:cNvSpPr/>
          <p:nvPr/>
        </p:nvSpPr>
        <p:spPr>
          <a:xfrm>
            <a:off x="2701925" y="4627563"/>
            <a:ext cx="5818188" cy="1316037"/>
          </a:xfrm>
          <a:custGeom>
            <a:avLst/>
            <a:gdLst>
              <a:gd name="connsiteX0" fmla="*/ 0 w 5818909"/>
              <a:gd name="connsiteY0" fmla="*/ 1316182 h 1316182"/>
              <a:gd name="connsiteX1" fmla="*/ 581891 w 5818909"/>
              <a:gd name="connsiteY1" fmla="*/ 651164 h 1316182"/>
              <a:gd name="connsiteX2" fmla="*/ 1537855 w 5818909"/>
              <a:gd name="connsiteY2" fmla="*/ 152400 h 1316182"/>
              <a:gd name="connsiteX3" fmla="*/ 5818909 w 5818909"/>
              <a:gd name="connsiteY3" fmla="*/ 0 h 1316182"/>
              <a:gd name="connsiteX0" fmla="*/ 0 w 5818909"/>
              <a:gd name="connsiteY0" fmla="*/ 1316182 h 1316182"/>
              <a:gd name="connsiteX1" fmla="*/ 581891 w 5818909"/>
              <a:gd name="connsiteY1" fmla="*/ 651164 h 1316182"/>
              <a:gd name="connsiteX2" fmla="*/ 1537855 w 5818909"/>
              <a:gd name="connsiteY2" fmla="*/ 152400 h 1316182"/>
              <a:gd name="connsiteX3" fmla="*/ 5818909 w 5818909"/>
              <a:gd name="connsiteY3" fmla="*/ 0 h 1316182"/>
            </a:gdLst>
            <a:ahLst/>
            <a:cxnLst>
              <a:cxn ang="0">
                <a:pos x="connsiteX0" y="connsiteY0"/>
              </a:cxn>
              <a:cxn ang="0">
                <a:pos x="connsiteX1" y="connsiteY1"/>
              </a:cxn>
              <a:cxn ang="0">
                <a:pos x="connsiteX2" y="connsiteY2"/>
              </a:cxn>
              <a:cxn ang="0">
                <a:pos x="connsiteX3" y="connsiteY3"/>
              </a:cxn>
            </a:cxnLst>
            <a:rect l="l" t="t" r="r" b="b"/>
            <a:pathLst>
              <a:path w="5818909" h="1316182">
                <a:moveTo>
                  <a:pt x="0" y="1316182"/>
                </a:moveTo>
                <a:cubicBezTo>
                  <a:pt x="162791" y="1080655"/>
                  <a:pt x="284019" y="955965"/>
                  <a:pt x="581891" y="651164"/>
                </a:cubicBezTo>
                <a:cubicBezTo>
                  <a:pt x="879763" y="346363"/>
                  <a:pt x="665019" y="260927"/>
                  <a:pt x="1537855" y="152400"/>
                </a:cubicBezTo>
                <a:cubicBezTo>
                  <a:pt x="2410691" y="43873"/>
                  <a:pt x="4114800" y="21936"/>
                  <a:pt x="5818909" y="0"/>
                </a:cubicBezTo>
              </a:path>
            </a:pathLst>
          </a:custGeom>
        </p:spPr>
        <p:style>
          <a:lnRef idx="2">
            <a:schemeClr val="accent3"/>
          </a:lnRef>
          <a:fillRef idx="0">
            <a:schemeClr val="accent3"/>
          </a:fillRef>
          <a:effectRef idx="1">
            <a:schemeClr val="accent3"/>
          </a:effectRef>
          <a:fontRef idx="minor">
            <a:schemeClr val="tx1"/>
          </a:fontRef>
        </p:style>
        <p:txBody>
          <a:bodyPr anchor="ctr"/>
          <a:lstStyle/>
          <a:p>
            <a:pPr algn="ctr" fontAlgn="auto">
              <a:spcBef>
                <a:spcPts val="0"/>
              </a:spcBef>
              <a:spcAft>
                <a:spcPts val="0"/>
              </a:spcAft>
              <a:defRPr/>
            </a:pPr>
            <a:endParaRPr lang="en-US"/>
          </a:p>
        </p:txBody>
      </p:sp>
      <p:sp>
        <p:nvSpPr>
          <p:cNvPr id="10" name="TextBox 17"/>
          <p:cNvSpPr txBox="1">
            <a:spLocks noChangeArrowheads="1"/>
          </p:cNvSpPr>
          <p:nvPr/>
        </p:nvSpPr>
        <p:spPr bwMode="auto">
          <a:xfrm>
            <a:off x="3200400" y="5284788"/>
            <a:ext cx="644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t>B+C</a:t>
            </a:r>
          </a:p>
        </p:txBody>
      </p:sp>
      <p:sp>
        <p:nvSpPr>
          <p:cNvPr id="11" name="Freeform 10"/>
          <p:cNvSpPr/>
          <p:nvPr/>
        </p:nvSpPr>
        <p:spPr>
          <a:xfrm>
            <a:off x="969963" y="4641850"/>
            <a:ext cx="3062287" cy="1316038"/>
          </a:xfrm>
          <a:custGeom>
            <a:avLst/>
            <a:gdLst>
              <a:gd name="connsiteX0" fmla="*/ 0 w 3061855"/>
              <a:gd name="connsiteY0" fmla="*/ 1316182 h 1316182"/>
              <a:gd name="connsiteX1" fmla="*/ 914400 w 3061855"/>
              <a:gd name="connsiteY1" fmla="*/ 0 h 1316182"/>
              <a:gd name="connsiteX2" fmla="*/ 914400 w 3061855"/>
              <a:gd name="connsiteY2" fmla="*/ 0 h 1316182"/>
              <a:gd name="connsiteX3" fmla="*/ 3061855 w 3061855"/>
              <a:gd name="connsiteY3" fmla="*/ 152400 h 1316182"/>
              <a:gd name="connsiteX4" fmla="*/ 3061855 w 3061855"/>
              <a:gd name="connsiteY4" fmla="*/ 152400 h 1316182"/>
              <a:gd name="connsiteX5" fmla="*/ 3061855 w 3061855"/>
              <a:gd name="connsiteY5" fmla="*/ 152400 h 131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1855" h="1316182">
                <a:moveTo>
                  <a:pt x="0" y="1316182"/>
                </a:moveTo>
                <a:lnTo>
                  <a:pt x="914400" y="0"/>
                </a:lnTo>
                <a:lnTo>
                  <a:pt x="914400" y="0"/>
                </a:lnTo>
                <a:lnTo>
                  <a:pt x="3061855" y="152400"/>
                </a:lnTo>
                <a:lnTo>
                  <a:pt x="3061855" y="152400"/>
                </a:lnTo>
                <a:lnTo>
                  <a:pt x="3061855" y="152400"/>
                </a:lnTo>
              </a:path>
            </a:pathLst>
          </a:custGeom>
        </p:spPr>
        <p:style>
          <a:lnRef idx="2">
            <a:schemeClr val="accent2"/>
          </a:lnRef>
          <a:fillRef idx="0">
            <a:schemeClr val="accent2"/>
          </a:fillRef>
          <a:effectRef idx="1">
            <a:schemeClr val="accent2"/>
          </a:effectRef>
          <a:fontRef idx="minor">
            <a:schemeClr val="tx1"/>
          </a:fontRef>
        </p:style>
        <p:txBody>
          <a:bodyPr anchor="ctr"/>
          <a:lstStyle/>
          <a:p>
            <a:pPr algn="ctr" fontAlgn="auto">
              <a:spcBef>
                <a:spcPts val="0"/>
              </a:spcBef>
              <a:spcAft>
                <a:spcPts val="0"/>
              </a:spcAft>
              <a:defRPr/>
            </a:pPr>
            <a:endParaRPr lang="en-US"/>
          </a:p>
        </p:txBody>
      </p:sp>
      <p:sp>
        <p:nvSpPr>
          <p:cNvPr id="12" name="TextBox 19"/>
          <p:cNvSpPr txBox="1">
            <a:spLocks noChangeArrowheads="1"/>
          </p:cNvSpPr>
          <p:nvPr/>
        </p:nvSpPr>
        <p:spPr bwMode="auto">
          <a:xfrm>
            <a:off x="1752600" y="4953000"/>
            <a:ext cx="7477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t>D</a:t>
            </a:r>
            <a:r>
              <a:rPr lang="en-US" baseline="-25000"/>
              <a:t>proto</a:t>
            </a:r>
            <a:endParaRPr lang="en-US"/>
          </a:p>
        </p:txBody>
      </p:sp>
      <p:sp>
        <p:nvSpPr>
          <p:cNvPr id="13" name="Freeform 12"/>
          <p:cNvSpPr/>
          <p:nvPr/>
        </p:nvSpPr>
        <p:spPr>
          <a:xfrm>
            <a:off x="4197350" y="2203450"/>
            <a:ext cx="3533775" cy="2576513"/>
          </a:xfrm>
          <a:custGeom>
            <a:avLst/>
            <a:gdLst>
              <a:gd name="connsiteX0" fmla="*/ 0 w 3532909"/>
              <a:gd name="connsiteY0" fmla="*/ 2576945 h 2576945"/>
              <a:gd name="connsiteX1" fmla="*/ 678873 w 3532909"/>
              <a:gd name="connsiteY1" fmla="*/ 2369127 h 2576945"/>
              <a:gd name="connsiteX2" fmla="*/ 1427018 w 3532909"/>
              <a:gd name="connsiteY2" fmla="*/ 1828800 h 2576945"/>
              <a:gd name="connsiteX3" fmla="*/ 3532909 w 3532909"/>
              <a:gd name="connsiteY3" fmla="*/ 0 h 2576945"/>
            </a:gdLst>
            <a:ahLst/>
            <a:cxnLst>
              <a:cxn ang="0">
                <a:pos x="connsiteX0" y="connsiteY0"/>
              </a:cxn>
              <a:cxn ang="0">
                <a:pos x="connsiteX1" y="connsiteY1"/>
              </a:cxn>
              <a:cxn ang="0">
                <a:pos x="connsiteX2" y="connsiteY2"/>
              </a:cxn>
              <a:cxn ang="0">
                <a:pos x="connsiteX3" y="connsiteY3"/>
              </a:cxn>
            </a:cxnLst>
            <a:rect l="l" t="t" r="r" b="b"/>
            <a:pathLst>
              <a:path w="3532909" h="2576945">
                <a:moveTo>
                  <a:pt x="0" y="2576945"/>
                </a:moveTo>
                <a:cubicBezTo>
                  <a:pt x="220518" y="2535381"/>
                  <a:pt x="441037" y="2493818"/>
                  <a:pt x="678873" y="2369127"/>
                </a:cubicBezTo>
                <a:cubicBezTo>
                  <a:pt x="916709" y="2244436"/>
                  <a:pt x="951345" y="2223654"/>
                  <a:pt x="1427018" y="1828800"/>
                </a:cubicBezTo>
                <a:cubicBezTo>
                  <a:pt x="1902691" y="1433946"/>
                  <a:pt x="2717800" y="716973"/>
                  <a:pt x="3532909" y="0"/>
                </a:cubicBezTo>
              </a:path>
            </a:pathLst>
          </a:custGeom>
        </p:spPr>
        <p:style>
          <a:lnRef idx="2">
            <a:schemeClr val="accent6"/>
          </a:lnRef>
          <a:fillRef idx="0">
            <a:schemeClr val="accent6"/>
          </a:fillRef>
          <a:effectRef idx="1">
            <a:schemeClr val="accent6"/>
          </a:effectRef>
          <a:fontRef idx="minor">
            <a:schemeClr val="tx1"/>
          </a:fontRef>
        </p:style>
        <p:txBody>
          <a:bodyPr anchor="ctr"/>
          <a:lstStyle/>
          <a:p>
            <a:pPr algn="ctr" fontAlgn="auto">
              <a:spcBef>
                <a:spcPts val="0"/>
              </a:spcBef>
              <a:spcAft>
                <a:spcPts val="0"/>
              </a:spcAft>
              <a:defRPr/>
            </a:pPr>
            <a:endParaRPr lang="en-US"/>
          </a:p>
        </p:txBody>
      </p:sp>
      <p:sp>
        <p:nvSpPr>
          <p:cNvPr id="14" name="TextBox 21"/>
          <p:cNvSpPr txBox="1">
            <a:spLocks noChangeArrowheads="1"/>
          </p:cNvSpPr>
          <p:nvPr/>
        </p:nvSpPr>
        <p:spPr bwMode="auto">
          <a:xfrm>
            <a:off x="7848600" y="1828800"/>
            <a:ext cx="407988"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t>C</a:t>
            </a:r>
          </a:p>
        </p:txBody>
      </p:sp>
      <p:sp>
        <p:nvSpPr>
          <p:cNvPr id="15" name="Freeform 14"/>
          <p:cNvSpPr/>
          <p:nvPr/>
        </p:nvSpPr>
        <p:spPr>
          <a:xfrm>
            <a:off x="4557713" y="3959225"/>
            <a:ext cx="4087812" cy="1957388"/>
          </a:xfrm>
          <a:custGeom>
            <a:avLst/>
            <a:gdLst>
              <a:gd name="connsiteX0" fmla="*/ 0 w 4087091"/>
              <a:gd name="connsiteY0" fmla="*/ 1956500 h 1956500"/>
              <a:gd name="connsiteX1" fmla="*/ 734291 w 4087091"/>
              <a:gd name="connsiteY1" fmla="*/ 1222209 h 1956500"/>
              <a:gd name="connsiteX2" fmla="*/ 1870364 w 4087091"/>
              <a:gd name="connsiteY2" fmla="*/ 30718 h 1956500"/>
              <a:gd name="connsiteX3" fmla="*/ 2798619 w 4087091"/>
              <a:gd name="connsiteY3" fmla="*/ 363227 h 1956500"/>
              <a:gd name="connsiteX4" fmla="*/ 3255819 w 4087091"/>
              <a:gd name="connsiteY4" fmla="*/ 487918 h 1956500"/>
              <a:gd name="connsiteX5" fmla="*/ 4087091 w 4087091"/>
              <a:gd name="connsiteY5" fmla="*/ 446354 h 195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7091" h="1956500">
                <a:moveTo>
                  <a:pt x="0" y="1956500"/>
                </a:moveTo>
                <a:cubicBezTo>
                  <a:pt x="211282" y="1749836"/>
                  <a:pt x="422564" y="1543173"/>
                  <a:pt x="734291" y="1222209"/>
                </a:cubicBezTo>
                <a:cubicBezTo>
                  <a:pt x="1046018" y="901245"/>
                  <a:pt x="1526309" y="173882"/>
                  <a:pt x="1870364" y="30718"/>
                </a:cubicBezTo>
                <a:cubicBezTo>
                  <a:pt x="2214419" y="-112446"/>
                  <a:pt x="2567710" y="287027"/>
                  <a:pt x="2798619" y="363227"/>
                </a:cubicBezTo>
                <a:cubicBezTo>
                  <a:pt x="3029528" y="439427"/>
                  <a:pt x="3041074" y="474064"/>
                  <a:pt x="3255819" y="487918"/>
                </a:cubicBezTo>
                <a:cubicBezTo>
                  <a:pt x="3470564" y="501772"/>
                  <a:pt x="3778827" y="474063"/>
                  <a:pt x="4087091" y="446354"/>
                </a:cubicBezTo>
              </a:path>
            </a:pathLst>
          </a:custGeom>
        </p:spPr>
        <p:style>
          <a:lnRef idx="2">
            <a:schemeClr val="accent2"/>
          </a:lnRef>
          <a:fillRef idx="0">
            <a:schemeClr val="accent2"/>
          </a:fillRef>
          <a:effectRef idx="1">
            <a:schemeClr val="accent2"/>
          </a:effectRef>
          <a:fontRef idx="minor">
            <a:schemeClr val="tx1"/>
          </a:fontRef>
        </p:style>
        <p:txBody>
          <a:bodyPr anchor="ctr"/>
          <a:lstStyle/>
          <a:p>
            <a:pPr algn="ctr" fontAlgn="auto">
              <a:spcBef>
                <a:spcPts val="0"/>
              </a:spcBef>
              <a:spcAft>
                <a:spcPts val="0"/>
              </a:spcAft>
              <a:defRPr/>
            </a:pPr>
            <a:endParaRPr lang="en-US"/>
          </a:p>
        </p:txBody>
      </p:sp>
      <p:sp>
        <p:nvSpPr>
          <p:cNvPr id="16" name="TextBox 23"/>
          <p:cNvSpPr txBox="1">
            <a:spLocks noChangeArrowheads="1"/>
          </p:cNvSpPr>
          <p:nvPr/>
        </p:nvSpPr>
        <p:spPr bwMode="auto">
          <a:xfrm>
            <a:off x="7848600" y="3959225"/>
            <a:ext cx="91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t>D</a:t>
            </a:r>
            <a:r>
              <a:rPr lang="en-US" baseline="-25000"/>
              <a:t>product</a:t>
            </a:r>
            <a:endParaRPr lang="en-US"/>
          </a:p>
        </p:txBody>
      </p:sp>
      <p:sp>
        <p:nvSpPr>
          <p:cNvPr id="17" name="Freeform 16"/>
          <p:cNvSpPr/>
          <p:nvPr/>
        </p:nvSpPr>
        <p:spPr>
          <a:xfrm>
            <a:off x="609600" y="5089525"/>
            <a:ext cx="8256588" cy="701675"/>
          </a:xfrm>
          <a:custGeom>
            <a:avLst/>
            <a:gdLst>
              <a:gd name="connsiteX0" fmla="*/ 0 w 8257309"/>
              <a:gd name="connsiteY0" fmla="*/ 8987 h 702396"/>
              <a:gd name="connsiteX1" fmla="*/ 651164 w 8257309"/>
              <a:gd name="connsiteY1" fmla="*/ 50551 h 702396"/>
              <a:gd name="connsiteX2" fmla="*/ 1288473 w 8257309"/>
              <a:gd name="connsiteY2" fmla="*/ 396914 h 702396"/>
              <a:gd name="connsiteX3" fmla="*/ 1690255 w 8257309"/>
              <a:gd name="connsiteY3" fmla="*/ 632442 h 702396"/>
              <a:gd name="connsiteX4" fmla="*/ 2092036 w 8257309"/>
              <a:gd name="connsiteY4" fmla="*/ 563169 h 702396"/>
              <a:gd name="connsiteX5" fmla="*/ 2590800 w 8257309"/>
              <a:gd name="connsiteY5" fmla="*/ 701714 h 702396"/>
              <a:gd name="connsiteX6" fmla="*/ 3228109 w 8257309"/>
              <a:gd name="connsiteY6" fmla="*/ 493896 h 702396"/>
              <a:gd name="connsiteX7" fmla="*/ 3726873 w 8257309"/>
              <a:gd name="connsiteY7" fmla="*/ 687860 h 702396"/>
              <a:gd name="connsiteX8" fmla="*/ 4322618 w 8257309"/>
              <a:gd name="connsiteY8" fmla="*/ 396914 h 702396"/>
              <a:gd name="connsiteX9" fmla="*/ 4918364 w 8257309"/>
              <a:gd name="connsiteY9" fmla="*/ 646296 h 702396"/>
              <a:gd name="connsiteX10" fmla="*/ 5389418 w 8257309"/>
              <a:gd name="connsiteY10" fmla="*/ 410769 h 702396"/>
              <a:gd name="connsiteX11" fmla="*/ 5957455 w 8257309"/>
              <a:gd name="connsiteY11" fmla="*/ 660151 h 702396"/>
              <a:gd name="connsiteX12" fmla="*/ 6262255 w 8257309"/>
              <a:gd name="connsiteY12" fmla="*/ 466187 h 702396"/>
              <a:gd name="connsiteX13" fmla="*/ 6913418 w 8257309"/>
              <a:gd name="connsiteY13" fmla="*/ 590878 h 702396"/>
              <a:gd name="connsiteX14" fmla="*/ 7259782 w 8257309"/>
              <a:gd name="connsiteY14" fmla="*/ 521605 h 702396"/>
              <a:gd name="connsiteX15" fmla="*/ 7800109 w 8257309"/>
              <a:gd name="connsiteY15" fmla="*/ 632442 h 702396"/>
              <a:gd name="connsiteX16" fmla="*/ 8257309 w 8257309"/>
              <a:gd name="connsiteY16" fmla="*/ 590878 h 702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257309" h="702396">
                <a:moveTo>
                  <a:pt x="0" y="8987"/>
                </a:moveTo>
                <a:cubicBezTo>
                  <a:pt x="218209" y="-2558"/>
                  <a:pt x="436419" y="-14103"/>
                  <a:pt x="651164" y="50551"/>
                </a:cubicBezTo>
                <a:cubicBezTo>
                  <a:pt x="865909" y="115205"/>
                  <a:pt x="1115291" y="299932"/>
                  <a:pt x="1288473" y="396914"/>
                </a:cubicBezTo>
                <a:cubicBezTo>
                  <a:pt x="1461655" y="493896"/>
                  <a:pt x="1556328" y="604733"/>
                  <a:pt x="1690255" y="632442"/>
                </a:cubicBezTo>
                <a:cubicBezTo>
                  <a:pt x="1824182" y="660151"/>
                  <a:pt x="1941945" y="551624"/>
                  <a:pt x="2092036" y="563169"/>
                </a:cubicBezTo>
                <a:cubicBezTo>
                  <a:pt x="2242127" y="574714"/>
                  <a:pt x="2401455" y="713260"/>
                  <a:pt x="2590800" y="701714"/>
                </a:cubicBezTo>
                <a:cubicBezTo>
                  <a:pt x="2780146" y="690169"/>
                  <a:pt x="3038764" y="496205"/>
                  <a:pt x="3228109" y="493896"/>
                </a:cubicBezTo>
                <a:cubicBezTo>
                  <a:pt x="3417454" y="491587"/>
                  <a:pt x="3544455" y="704024"/>
                  <a:pt x="3726873" y="687860"/>
                </a:cubicBezTo>
                <a:cubicBezTo>
                  <a:pt x="3909291" y="671696"/>
                  <a:pt x="4124036" y="403841"/>
                  <a:pt x="4322618" y="396914"/>
                </a:cubicBezTo>
                <a:cubicBezTo>
                  <a:pt x="4521200" y="389987"/>
                  <a:pt x="4740564" y="643987"/>
                  <a:pt x="4918364" y="646296"/>
                </a:cubicBezTo>
                <a:cubicBezTo>
                  <a:pt x="5096164" y="648605"/>
                  <a:pt x="5216236" y="408460"/>
                  <a:pt x="5389418" y="410769"/>
                </a:cubicBezTo>
                <a:cubicBezTo>
                  <a:pt x="5562600" y="413078"/>
                  <a:pt x="5811982" y="650915"/>
                  <a:pt x="5957455" y="660151"/>
                </a:cubicBezTo>
                <a:cubicBezTo>
                  <a:pt x="6102928" y="669387"/>
                  <a:pt x="6102928" y="477733"/>
                  <a:pt x="6262255" y="466187"/>
                </a:cubicBezTo>
                <a:cubicBezTo>
                  <a:pt x="6421582" y="454642"/>
                  <a:pt x="6747164" y="581642"/>
                  <a:pt x="6913418" y="590878"/>
                </a:cubicBezTo>
                <a:cubicBezTo>
                  <a:pt x="7079672" y="600114"/>
                  <a:pt x="7112000" y="514678"/>
                  <a:pt x="7259782" y="521605"/>
                </a:cubicBezTo>
                <a:cubicBezTo>
                  <a:pt x="7407564" y="528532"/>
                  <a:pt x="7633855" y="620897"/>
                  <a:pt x="7800109" y="632442"/>
                </a:cubicBezTo>
                <a:cubicBezTo>
                  <a:pt x="7966363" y="643987"/>
                  <a:pt x="8111836" y="617432"/>
                  <a:pt x="8257309" y="590878"/>
                </a:cubicBezTo>
              </a:path>
            </a:pathLst>
          </a:custGeom>
        </p:spPr>
        <p:style>
          <a:lnRef idx="2">
            <a:schemeClr val="accent4"/>
          </a:lnRef>
          <a:fillRef idx="0">
            <a:schemeClr val="accent4"/>
          </a:fillRef>
          <a:effectRef idx="1">
            <a:schemeClr val="accent4"/>
          </a:effectRef>
          <a:fontRef idx="minor">
            <a:schemeClr val="tx1"/>
          </a:fontRef>
        </p:style>
        <p:txBody>
          <a:bodyPr anchor="ctr"/>
          <a:lstStyle/>
          <a:p>
            <a:pPr algn="ctr" fontAlgn="auto">
              <a:spcBef>
                <a:spcPts val="0"/>
              </a:spcBef>
              <a:spcAft>
                <a:spcPts val="0"/>
              </a:spcAft>
              <a:defRPr/>
            </a:pPr>
            <a:endParaRPr lang="en-US"/>
          </a:p>
        </p:txBody>
      </p:sp>
      <p:sp>
        <p:nvSpPr>
          <p:cNvPr id="18" name="TextBox 25"/>
          <p:cNvSpPr txBox="1">
            <a:spLocks noChangeArrowheads="1"/>
          </p:cNvSpPr>
          <p:nvPr/>
        </p:nvSpPr>
        <p:spPr bwMode="auto">
          <a:xfrm>
            <a:off x="8458200" y="5322888"/>
            <a:ext cx="4079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t>E</a:t>
            </a:r>
          </a:p>
        </p:txBody>
      </p:sp>
      <p:sp>
        <p:nvSpPr>
          <p:cNvPr id="19" name="TextBox 27"/>
          <p:cNvSpPr txBox="1">
            <a:spLocks noChangeArrowheads="1"/>
          </p:cNvSpPr>
          <p:nvPr/>
        </p:nvSpPr>
        <p:spPr bwMode="auto">
          <a:xfrm>
            <a:off x="762000" y="3695700"/>
            <a:ext cx="1644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1400" dirty="0" smtClean="0"/>
              <a:t>Startup Phase</a:t>
            </a:r>
            <a:endParaRPr lang="en-US" sz="1400" dirty="0"/>
          </a:p>
        </p:txBody>
      </p:sp>
      <p:sp>
        <p:nvSpPr>
          <p:cNvPr id="20" name="TextBox 28"/>
          <p:cNvSpPr txBox="1">
            <a:spLocks noChangeArrowheads="1"/>
          </p:cNvSpPr>
          <p:nvPr/>
        </p:nvSpPr>
        <p:spPr bwMode="auto">
          <a:xfrm>
            <a:off x="2227263" y="5995988"/>
            <a:ext cx="16446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1400" dirty="0" smtClean="0"/>
              <a:t>New Strategy Kicks In</a:t>
            </a:r>
            <a:endParaRPr lang="en-US" sz="1400" dirty="0"/>
          </a:p>
        </p:txBody>
      </p:sp>
      <p:sp>
        <p:nvSpPr>
          <p:cNvPr id="21" name="Freeform 20"/>
          <p:cNvSpPr/>
          <p:nvPr/>
        </p:nvSpPr>
        <p:spPr>
          <a:xfrm>
            <a:off x="2743200" y="4057650"/>
            <a:ext cx="2216150" cy="1871663"/>
          </a:xfrm>
          <a:custGeom>
            <a:avLst/>
            <a:gdLst>
              <a:gd name="connsiteX0" fmla="*/ 0 w 2216727"/>
              <a:gd name="connsiteY0" fmla="*/ 125720 h 1871392"/>
              <a:gd name="connsiteX1" fmla="*/ 803564 w 2216727"/>
              <a:gd name="connsiteY1" fmla="*/ 56447 h 1871392"/>
              <a:gd name="connsiteX2" fmla="*/ 1524000 w 2216727"/>
              <a:gd name="connsiteY2" fmla="*/ 846156 h 1871392"/>
              <a:gd name="connsiteX3" fmla="*/ 2216727 w 2216727"/>
              <a:gd name="connsiteY3" fmla="*/ 1871392 h 1871392"/>
              <a:gd name="connsiteX4" fmla="*/ 2216727 w 2216727"/>
              <a:gd name="connsiteY4" fmla="*/ 1871392 h 1871392"/>
              <a:gd name="connsiteX5" fmla="*/ 2216727 w 2216727"/>
              <a:gd name="connsiteY5" fmla="*/ 1871392 h 187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6727" h="1871392">
                <a:moveTo>
                  <a:pt x="0" y="125720"/>
                </a:moveTo>
                <a:cubicBezTo>
                  <a:pt x="274782" y="31047"/>
                  <a:pt x="549564" y="-63626"/>
                  <a:pt x="803564" y="56447"/>
                </a:cubicBezTo>
                <a:cubicBezTo>
                  <a:pt x="1057564" y="176520"/>
                  <a:pt x="1288473" y="543665"/>
                  <a:pt x="1524000" y="846156"/>
                </a:cubicBezTo>
                <a:cubicBezTo>
                  <a:pt x="1759527" y="1148647"/>
                  <a:pt x="2216727" y="1871392"/>
                  <a:pt x="2216727" y="1871392"/>
                </a:cubicBezTo>
                <a:lnTo>
                  <a:pt x="2216727" y="1871392"/>
                </a:lnTo>
                <a:lnTo>
                  <a:pt x="2216727" y="1871392"/>
                </a:lnTo>
              </a:path>
            </a:pathLst>
          </a:custGeom>
          <a:ln>
            <a:prstDash val="sysDot"/>
          </a:ln>
        </p:spPr>
        <p:style>
          <a:lnRef idx="2">
            <a:schemeClr val="accent2"/>
          </a:lnRef>
          <a:fillRef idx="0">
            <a:schemeClr val="accent2"/>
          </a:fillRef>
          <a:effectRef idx="1">
            <a:schemeClr val="accent2"/>
          </a:effectRef>
          <a:fontRef idx="minor">
            <a:schemeClr val="tx1"/>
          </a:fontRef>
        </p:style>
        <p:txBody>
          <a:bodyPr anchor="ctr"/>
          <a:lstStyle/>
          <a:p>
            <a:pPr algn="ctr" fontAlgn="auto">
              <a:spcBef>
                <a:spcPts val="0"/>
              </a:spcBef>
              <a:spcAft>
                <a:spcPts val="0"/>
              </a:spcAft>
              <a:defRPr/>
            </a:pPr>
            <a:endParaRPr lang="en-US"/>
          </a:p>
        </p:txBody>
      </p:sp>
      <p:sp>
        <p:nvSpPr>
          <p:cNvPr id="22" name="TextBox 30"/>
          <p:cNvSpPr txBox="1">
            <a:spLocks noChangeArrowheads="1"/>
          </p:cNvSpPr>
          <p:nvPr/>
        </p:nvSpPr>
        <p:spPr bwMode="auto">
          <a:xfrm>
            <a:off x="4225925" y="6002338"/>
            <a:ext cx="21812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1400" dirty="0" smtClean="0"/>
              <a:t>Original Doesn’t Pan Out</a:t>
            </a:r>
            <a:endParaRPr lang="en-US" sz="1400" dirty="0"/>
          </a:p>
        </p:txBody>
      </p:sp>
      <p:sp>
        <p:nvSpPr>
          <p:cNvPr id="23" name="TextBox 31"/>
          <p:cNvSpPr txBox="1">
            <a:spLocks noChangeArrowheads="1"/>
          </p:cNvSpPr>
          <p:nvPr/>
        </p:nvSpPr>
        <p:spPr bwMode="auto">
          <a:xfrm>
            <a:off x="6324600" y="5995988"/>
            <a:ext cx="16446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1400" dirty="0"/>
              <a:t>Lower level of effort on E activity</a:t>
            </a:r>
          </a:p>
        </p:txBody>
      </p:sp>
      <p:sp>
        <p:nvSpPr>
          <p:cNvPr id="24" name="TextBox 12"/>
          <p:cNvSpPr txBox="1">
            <a:spLocks noChangeArrowheads="1"/>
          </p:cNvSpPr>
          <p:nvPr/>
        </p:nvSpPr>
        <p:spPr bwMode="auto">
          <a:xfrm>
            <a:off x="159544" y="1369794"/>
            <a:ext cx="16208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dirty="0" smtClean="0"/>
              <a:t>Activity and/or Adoption</a:t>
            </a:r>
            <a:endParaRPr lang="en-US" dirty="0"/>
          </a:p>
        </p:txBody>
      </p:sp>
    </p:spTree>
    <p:extLst>
      <p:ext uri="{BB962C8B-B14F-4D97-AF65-F5344CB8AC3E}">
        <p14:creationId xmlns:p14="http://schemas.microsoft.com/office/powerpoint/2010/main" val="4228176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Endstates</a:t>
            </a:r>
            <a:endParaRPr lang="en-US" dirty="0"/>
          </a:p>
        </p:txBody>
      </p:sp>
      <p:sp>
        <p:nvSpPr>
          <p:cNvPr id="6" name="Content Placeholder 5"/>
          <p:cNvSpPr>
            <a:spLocks noGrp="1"/>
          </p:cNvSpPr>
          <p:nvPr>
            <p:ph idx="1"/>
          </p:nvPr>
        </p:nvSpPr>
        <p:spPr/>
        <p:txBody>
          <a:bodyPr>
            <a:normAutofit/>
          </a:bodyPr>
          <a:lstStyle/>
          <a:p>
            <a:r>
              <a:rPr lang="en-US" sz="3600" dirty="0" smtClean="0"/>
              <a:t>2037 A: Wild Park</a:t>
            </a:r>
          </a:p>
          <a:p>
            <a:r>
              <a:rPr lang="en-US" sz="3600" dirty="0"/>
              <a:t>2037 B</a:t>
            </a:r>
            <a:r>
              <a:rPr lang="en-US" sz="3600" dirty="0" smtClean="0"/>
              <a:t>: A Usable Park</a:t>
            </a:r>
          </a:p>
          <a:p>
            <a:r>
              <a:rPr lang="en-US" sz="3600" dirty="0"/>
              <a:t>2037 C</a:t>
            </a:r>
            <a:r>
              <a:rPr lang="en-US" sz="3600" dirty="0" smtClean="0"/>
              <a:t>: The Sustainable Life</a:t>
            </a:r>
          </a:p>
          <a:p>
            <a:r>
              <a:rPr lang="en-US" sz="3600" dirty="0"/>
              <a:t>2037 D</a:t>
            </a:r>
            <a:r>
              <a:rPr lang="en-US" sz="3600" dirty="0" smtClean="0"/>
              <a:t>: Adirondack County</a:t>
            </a:r>
          </a:p>
          <a:p>
            <a:r>
              <a:rPr lang="en-US" sz="3600" dirty="0"/>
              <a:t>2037 E</a:t>
            </a:r>
            <a:r>
              <a:rPr lang="en-US" sz="3600" dirty="0" smtClean="0"/>
              <a:t>: Post “Big Government” Solutions</a:t>
            </a:r>
          </a:p>
          <a:p>
            <a:r>
              <a:rPr lang="en-US" sz="3600" dirty="0"/>
              <a:t>2037 F</a:t>
            </a:r>
            <a:r>
              <a:rPr lang="en-US" sz="3600" dirty="0" smtClean="0"/>
              <a:t>: Adirondack State Forest</a:t>
            </a:r>
          </a:p>
        </p:txBody>
      </p:sp>
      <p:sp>
        <p:nvSpPr>
          <p:cNvPr id="5" name="Slide Number Placeholder 4"/>
          <p:cNvSpPr>
            <a:spLocks noGrp="1"/>
          </p:cNvSpPr>
          <p:nvPr>
            <p:ph type="sldNum" sz="quarter" idx="12"/>
          </p:nvPr>
        </p:nvSpPr>
        <p:spPr/>
        <p:txBody>
          <a:bodyPr/>
          <a:lstStyle/>
          <a:p>
            <a:pPr>
              <a:defRPr/>
            </a:pPr>
            <a:fld id="{54BE1E82-65F8-41C5-A78A-BF364CD69A94}" type="slidenum">
              <a:rPr lang="en-US" smtClean="0"/>
              <a:pPr>
                <a:defRPr/>
              </a:pPr>
              <a:t>9</a:t>
            </a:fld>
            <a:endParaRPr lang="en-US" dirty="0"/>
          </a:p>
        </p:txBody>
      </p:sp>
      <p:sp>
        <p:nvSpPr>
          <p:cNvPr id="3" name="Date Placeholder 2"/>
          <p:cNvSpPr>
            <a:spLocks noGrp="1"/>
          </p:cNvSpPr>
          <p:nvPr>
            <p:ph type="dt" sz="half" idx="10"/>
          </p:nvPr>
        </p:nvSpPr>
        <p:spPr/>
        <p:txBody>
          <a:bodyPr/>
          <a:lstStyle/>
          <a:p>
            <a:r>
              <a:rPr lang="en-US" smtClean="0"/>
              <a:t>August 16, 2012</a:t>
            </a:r>
            <a:endParaRPr lang="en-US" dirty="0"/>
          </a:p>
        </p:txBody>
      </p:sp>
      <p:sp>
        <p:nvSpPr>
          <p:cNvPr id="4" name="Footer Placeholder 3"/>
          <p:cNvSpPr>
            <a:spLocks noGrp="1"/>
          </p:cNvSpPr>
          <p:nvPr>
            <p:ph type="ftr" sz="quarter" idx="11"/>
          </p:nvPr>
        </p:nvSpPr>
        <p:spPr/>
        <p:txBody>
          <a:bodyPr/>
          <a:lstStyle/>
          <a:p>
            <a:r>
              <a:rPr lang="en-US" dirty="0" smtClean="0"/>
              <a:t>www.ADKfutures.org</a:t>
            </a:r>
            <a:endParaRPr lang="en-US" dirty="0"/>
          </a:p>
        </p:txBody>
      </p:sp>
    </p:spTree>
    <p:extLst>
      <p:ext uri="{BB962C8B-B14F-4D97-AF65-F5344CB8AC3E}">
        <p14:creationId xmlns:p14="http://schemas.microsoft.com/office/powerpoint/2010/main" val="24744362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1143000"/>
          </a:xfrm>
        </p:spPr>
        <p:txBody>
          <a:bodyPr>
            <a:normAutofit/>
          </a:bodyPr>
          <a:lstStyle/>
          <a:p>
            <a:r>
              <a:rPr lang="en-US" dirty="0" smtClean="0"/>
              <a:t>F: The Adirondack State Forest 2037</a:t>
            </a:r>
            <a:endParaRPr lang="en-US" dirty="0"/>
          </a:p>
        </p:txBody>
      </p:sp>
      <p:sp>
        <p:nvSpPr>
          <p:cNvPr id="3" name="Slide Number Placeholder 2"/>
          <p:cNvSpPr>
            <a:spLocks noGrp="1"/>
          </p:cNvSpPr>
          <p:nvPr>
            <p:ph type="sldNum" sz="quarter" idx="12"/>
          </p:nvPr>
        </p:nvSpPr>
        <p:spPr/>
        <p:txBody>
          <a:bodyPr/>
          <a:lstStyle/>
          <a:p>
            <a:pPr>
              <a:defRPr/>
            </a:pPr>
            <a:fld id="{74B179DF-86B1-40B6-A30C-C763ADE88CE9}" type="slidenum">
              <a:rPr lang="en-US" smtClean="0"/>
              <a:pPr>
                <a:defRPr/>
              </a:pPr>
              <a:t>10</a:t>
            </a:fld>
            <a:endParaRPr lang="en-US" dirty="0"/>
          </a:p>
        </p:txBody>
      </p:sp>
      <p:sp>
        <p:nvSpPr>
          <p:cNvPr id="4" name="Rectangle 3"/>
          <p:cNvSpPr/>
          <p:nvPr/>
        </p:nvSpPr>
        <p:spPr>
          <a:xfrm>
            <a:off x="381000" y="1044000"/>
            <a:ext cx="8229600" cy="5509200"/>
          </a:xfrm>
          <a:prstGeom prst="rect">
            <a:avLst/>
          </a:prstGeom>
        </p:spPr>
        <p:txBody>
          <a:bodyPr wrap="square">
            <a:spAutoFit/>
          </a:bodyPr>
          <a:lstStyle/>
          <a:p>
            <a:pPr marL="285750" lvl="0" indent="-285750">
              <a:buFont typeface="Arial" pitchFamily="34" charset="0"/>
              <a:buChar char="•"/>
            </a:pPr>
            <a:r>
              <a:rPr lang="en-US" sz="2200" dirty="0">
                <a:solidFill>
                  <a:srgbClr val="FF0000"/>
                </a:solidFill>
                <a:latin typeface="+mn-lt"/>
              </a:rPr>
              <a:t>External threats </a:t>
            </a:r>
            <a:r>
              <a:rPr lang="en-US" sz="2200" dirty="0" smtClean="0">
                <a:latin typeface="+mn-lt"/>
              </a:rPr>
              <a:t>including </a:t>
            </a:r>
            <a:r>
              <a:rPr lang="en-US" sz="2200" dirty="0">
                <a:latin typeface="+mn-lt"/>
              </a:rPr>
              <a:t>climate change, invasive species and mercury deposition </a:t>
            </a:r>
            <a:r>
              <a:rPr lang="en-US" sz="2200" dirty="0" smtClean="0">
                <a:latin typeface="+mn-lt"/>
              </a:rPr>
              <a:t>overwhelmed </a:t>
            </a:r>
            <a:r>
              <a:rPr lang="en-US" sz="2200" dirty="0">
                <a:latin typeface="+mn-lt"/>
              </a:rPr>
              <a:t>the Park from all sides</a:t>
            </a:r>
            <a:r>
              <a:rPr lang="en-US" sz="2200" dirty="0" smtClean="0">
                <a:latin typeface="+mn-lt"/>
              </a:rPr>
              <a:t>.</a:t>
            </a:r>
            <a:endParaRPr lang="en-US" sz="2200" dirty="0">
              <a:latin typeface="+mn-lt"/>
            </a:endParaRPr>
          </a:p>
          <a:p>
            <a:pPr marL="285750" lvl="0" indent="-285750">
              <a:buFont typeface="Arial" pitchFamily="34" charset="0"/>
              <a:buChar char="•"/>
            </a:pPr>
            <a:r>
              <a:rPr lang="en-US" sz="2200" dirty="0">
                <a:latin typeface="+mn-lt"/>
              </a:rPr>
              <a:t>Meanwhile, </a:t>
            </a:r>
            <a:r>
              <a:rPr lang="en-US" sz="2200" dirty="0">
                <a:solidFill>
                  <a:srgbClr val="FF0000"/>
                </a:solidFill>
                <a:latin typeface="+mn-lt"/>
              </a:rPr>
              <a:t>healthcare </a:t>
            </a:r>
            <a:r>
              <a:rPr lang="en-US" sz="2200" dirty="0" smtClean="0">
                <a:solidFill>
                  <a:srgbClr val="FF0000"/>
                </a:solidFill>
                <a:latin typeface="+mn-lt"/>
              </a:rPr>
              <a:t>and pension costs </a:t>
            </a:r>
            <a:r>
              <a:rPr lang="en-US" sz="2200" dirty="0">
                <a:latin typeface="+mn-lt"/>
              </a:rPr>
              <a:t>have eaten up government budgets and buried businesses and families.  </a:t>
            </a:r>
          </a:p>
          <a:p>
            <a:pPr marL="285750" indent="-285750">
              <a:buFont typeface="Arial" pitchFamily="34" charset="0"/>
              <a:buChar char="•"/>
            </a:pPr>
            <a:r>
              <a:rPr lang="en-US" sz="2200" dirty="0" smtClean="0">
                <a:latin typeface="+mn-lt"/>
              </a:rPr>
              <a:t>The </a:t>
            </a:r>
            <a:r>
              <a:rPr lang="en-US" sz="2200" dirty="0">
                <a:latin typeface="+mn-lt"/>
              </a:rPr>
              <a:t>economy of the interior the Park has imploded.  </a:t>
            </a:r>
            <a:r>
              <a:rPr lang="en-US" sz="2200" dirty="0">
                <a:solidFill>
                  <a:srgbClr val="FF0000"/>
                </a:solidFill>
                <a:latin typeface="+mn-lt"/>
              </a:rPr>
              <a:t>Poverty</a:t>
            </a:r>
            <a:r>
              <a:rPr lang="en-US" sz="2200" dirty="0">
                <a:latin typeface="+mn-lt"/>
              </a:rPr>
              <a:t> has deepened. </a:t>
            </a:r>
            <a:r>
              <a:rPr lang="en-US" sz="2200" dirty="0" smtClean="0">
                <a:latin typeface="+mn-lt"/>
              </a:rPr>
              <a:t>Much of it is </a:t>
            </a:r>
            <a:r>
              <a:rPr lang="en-US" sz="2200" dirty="0">
                <a:latin typeface="+mn-lt"/>
              </a:rPr>
              <a:t>not a pretty place to </a:t>
            </a:r>
            <a:r>
              <a:rPr lang="en-US" sz="2200" dirty="0" smtClean="0">
                <a:latin typeface="+mn-lt"/>
              </a:rPr>
              <a:t>visit.</a:t>
            </a:r>
          </a:p>
          <a:p>
            <a:pPr marL="285750" indent="-285750">
              <a:buFont typeface="Arial" pitchFamily="34" charset="0"/>
              <a:buChar char="•"/>
            </a:pPr>
            <a:r>
              <a:rPr lang="en-US" sz="2200" dirty="0" smtClean="0">
                <a:solidFill>
                  <a:srgbClr val="FF0000"/>
                </a:solidFill>
                <a:latin typeface="+mn-lt"/>
              </a:rPr>
              <a:t>NYS demographics shift </a:t>
            </a:r>
            <a:r>
              <a:rPr lang="en-US" sz="2200" dirty="0" smtClean="0">
                <a:latin typeface="+mn-lt"/>
              </a:rPr>
              <a:t>toward non-white, urban, who </a:t>
            </a:r>
            <a:r>
              <a:rPr lang="en-US" sz="2200" dirty="0">
                <a:latin typeface="+mn-lt"/>
              </a:rPr>
              <a:t>are just not motivated by a 19</a:t>
            </a:r>
            <a:r>
              <a:rPr lang="en-US" sz="2200" baseline="30000" dirty="0">
                <a:latin typeface="+mn-lt"/>
              </a:rPr>
              <a:t>th</a:t>
            </a:r>
            <a:r>
              <a:rPr lang="en-US" sz="2200" dirty="0">
                <a:latin typeface="+mn-lt"/>
              </a:rPr>
              <a:t> century ideal of uplifting wilderness</a:t>
            </a:r>
            <a:r>
              <a:rPr lang="en-US" sz="2200" dirty="0" smtClean="0">
                <a:latin typeface="+mn-lt"/>
              </a:rPr>
              <a:t>.</a:t>
            </a:r>
          </a:p>
          <a:p>
            <a:pPr marL="285750" lvl="0" indent="-285750">
              <a:buFont typeface="Arial" pitchFamily="34" charset="0"/>
              <a:buChar char="•"/>
            </a:pPr>
            <a:r>
              <a:rPr lang="en-US" sz="2200" dirty="0">
                <a:latin typeface="+mn-lt"/>
              </a:rPr>
              <a:t>The low tax, less </a:t>
            </a:r>
            <a:r>
              <a:rPr lang="en-US" sz="2200" dirty="0" err="1">
                <a:latin typeface="+mn-lt"/>
              </a:rPr>
              <a:t>govt</a:t>
            </a:r>
            <a:r>
              <a:rPr lang="en-US" sz="2200" dirty="0">
                <a:latin typeface="+mn-lt"/>
              </a:rPr>
              <a:t> movement has cut </a:t>
            </a:r>
            <a:r>
              <a:rPr lang="en-US" sz="2200" dirty="0" err="1">
                <a:latin typeface="+mn-lt"/>
              </a:rPr>
              <a:t>govt</a:t>
            </a:r>
            <a:r>
              <a:rPr lang="en-US" sz="2200" dirty="0">
                <a:latin typeface="+mn-lt"/>
              </a:rPr>
              <a:t> spending, with reduced funding for enforcement of regulations</a:t>
            </a:r>
          </a:p>
          <a:p>
            <a:pPr marL="285750" lvl="0" indent="-285750">
              <a:buFont typeface="Arial" pitchFamily="34" charset="0"/>
              <a:buChar char="•"/>
            </a:pPr>
            <a:r>
              <a:rPr lang="en-US" sz="2200" dirty="0">
                <a:latin typeface="+mn-lt"/>
              </a:rPr>
              <a:t>Government employment has been drastically cut </a:t>
            </a:r>
            <a:endParaRPr lang="en-US" sz="2200" dirty="0" smtClean="0">
              <a:latin typeface="+mn-lt"/>
            </a:endParaRPr>
          </a:p>
          <a:p>
            <a:pPr marL="285750" lvl="0" indent="-285750">
              <a:buFont typeface="Arial" pitchFamily="34" charset="0"/>
              <a:buChar char="•"/>
            </a:pPr>
            <a:r>
              <a:rPr lang="en-US" sz="2200" dirty="0" smtClean="0">
                <a:latin typeface="+mn-lt"/>
              </a:rPr>
              <a:t>A constitutional </a:t>
            </a:r>
            <a:r>
              <a:rPr lang="en-US" sz="2200" dirty="0">
                <a:latin typeface="+mn-lt"/>
              </a:rPr>
              <a:t>amendment </a:t>
            </a:r>
            <a:r>
              <a:rPr lang="en-US" sz="2200" dirty="0" smtClean="0">
                <a:solidFill>
                  <a:srgbClr val="FF0000"/>
                </a:solidFill>
                <a:latin typeface="+mn-lt"/>
              </a:rPr>
              <a:t>redefines the non-wilderness half of </a:t>
            </a:r>
            <a:r>
              <a:rPr lang="en-US" sz="2200" dirty="0">
                <a:solidFill>
                  <a:srgbClr val="FF0000"/>
                </a:solidFill>
                <a:latin typeface="+mn-lt"/>
              </a:rPr>
              <a:t>the Forest Preserve </a:t>
            </a:r>
            <a:r>
              <a:rPr lang="en-US" sz="2200" dirty="0" smtClean="0">
                <a:solidFill>
                  <a:srgbClr val="FF0000"/>
                </a:solidFill>
                <a:latin typeface="+mn-lt"/>
              </a:rPr>
              <a:t>as a State Forest</a:t>
            </a:r>
            <a:r>
              <a:rPr lang="en-US" sz="2200" dirty="0" smtClean="0">
                <a:latin typeface="+mn-lt"/>
              </a:rPr>
              <a:t>, </a:t>
            </a:r>
            <a:r>
              <a:rPr lang="en-US" sz="2200" dirty="0">
                <a:latin typeface="+mn-lt"/>
              </a:rPr>
              <a:t>with multiple </a:t>
            </a:r>
            <a:r>
              <a:rPr lang="en-US" sz="2200" dirty="0" smtClean="0">
                <a:latin typeface="+mn-lt"/>
              </a:rPr>
              <a:t>uses, including sustainable </a:t>
            </a:r>
            <a:r>
              <a:rPr lang="en-US" sz="2200" dirty="0">
                <a:latin typeface="+mn-lt"/>
              </a:rPr>
              <a:t>forest harvesting. Towns share in the income but receive no </a:t>
            </a:r>
            <a:r>
              <a:rPr lang="en-US" sz="2200" dirty="0" smtClean="0">
                <a:latin typeface="+mn-lt"/>
              </a:rPr>
              <a:t>taxes </a:t>
            </a:r>
            <a:r>
              <a:rPr lang="en-US" sz="2200" dirty="0">
                <a:latin typeface="+mn-lt"/>
              </a:rPr>
              <a:t>on the State Forest lands.  </a:t>
            </a:r>
            <a:endParaRPr lang="en-US" sz="2200" dirty="0" smtClean="0">
              <a:latin typeface="+mn-lt"/>
            </a:endParaRPr>
          </a:p>
          <a:p>
            <a:pPr marL="285750" lvl="0" indent="-285750">
              <a:buFont typeface="Arial" pitchFamily="34" charset="0"/>
              <a:buChar char="•"/>
            </a:pPr>
            <a:r>
              <a:rPr lang="en-US" sz="2200" dirty="0" smtClean="0">
                <a:latin typeface="+mn-lt"/>
              </a:rPr>
              <a:t>The wilderness lands remain Forest Preserve</a:t>
            </a:r>
            <a:endParaRPr lang="en-US" sz="2200" dirty="0">
              <a:latin typeface="+mn-lt"/>
            </a:endParaRPr>
          </a:p>
        </p:txBody>
      </p:sp>
      <p:sp>
        <p:nvSpPr>
          <p:cNvPr id="6" name="Footer Placeholder 5"/>
          <p:cNvSpPr>
            <a:spLocks noGrp="1"/>
          </p:cNvSpPr>
          <p:nvPr>
            <p:ph type="ftr" sz="quarter" idx="11"/>
          </p:nvPr>
        </p:nvSpPr>
        <p:spPr/>
        <p:txBody>
          <a:bodyPr/>
          <a:lstStyle/>
          <a:p>
            <a:pPr>
              <a:defRPr/>
            </a:pPr>
            <a:r>
              <a:rPr lang="en-US" dirty="0" smtClean="0"/>
              <a:t>www.ADKfutures.org</a:t>
            </a:r>
            <a:endParaRPr lang="en-US" dirty="0"/>
          </a:p>
        </p:txBody>
      </p:sp>
      <p:sp>
        <p:nvSpPr>
          <p:cNvPr id="5" name="Date Placeholder 4"/>
          <p:cNvSpPr>
            <a:spLocks noGrp="1"/>
          </p:cNvSpPr>
          <p:nvPr>
            <p:ph type="dt" sz="half" idx="10"/>
          </p:nvPr>
        </p:nvSpPr>
        <p:spPr/>
        <p:txBody>
          <a:bodyPr/>
          <a:lstStyle/>
          <a:p>
            <a:pPr>
              <a:defRPr/>
            </a:pPr>
            <a:r>
              <a:rPr lang="en-US" smtClean="0"/>
              <a:t>August 16, 2012</a:t>
            </a:r>
            <a:endParaRPr lang="en-US"/>
          </a:p>
        </p:txBody>
      </p:sp>
    </p:spTree>
    <p:extLst>
      <p:ext uri="{BB962C8B-B14F-4D97-AF65-F5344CB8AC3E}">
        <p14:creationId xmlns:p14="http://schemas.microsoft.com/office/powerpoint/2010/main" val="19055658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dirty="0" smtClean="0"/>
              <a:t>What We’ve Learned about F</a:t>
            </a:r>
            <a:endParaRPr lang="en-US" dirty="0"/>
          </a:p>
        </p:txBody>
      </p:sp>
      <p:sp>
        <p:nvSpPr>
          <p:cNvPr id="3" name="Content Placeholder 2"/>
          <p:cNvSpPr>
            <a:spLocks noGrp="1"/>
          </p:cNvSpPr>
          <p:nvPr>
            <p:ph idx="1"/>
          </p:nvPr>
        </p:nvSpPr>
        <p:spPr>
          <a:xfrm>
            <a:off x="457200" y="1036637"/>
            <a:ext cx="8382000" cy="4525963"/>
          </a:xfrm>
        </p:spPr>
        <p:txBody>
          <a:bodyPr>
            <a:noAutofit/>
          </a:bodyPr>
          <a:lstStyle/>
          <a:p>
            <a:r>
              <a:rPr lang="en-US" sz="2400" dirty="0" smtClean="0"/>
              <a:t>To most people this outcome would signal that the Great Experiment has failed</a:t>
            </a:r>
          </a:p>
          <a:p>
            <a:r>
              <a:rPr lang="en-US" sz="2400" dirty="0" smtClean="0"/>
              <a:t>But to many, that doesn’t mean that the outcome is totally bad</a:t>
            </a:r>
          </a:p>
          <a:p>
            <a:r>
              <a:rPr lang="en-US" sz="2400" dirty="0" smtClean="0"/>
              <a:t>This smaller core wild park surrounded by a lot of working forest surrounded by bigger settlements is a good model ecologically and economically</a:t>
            </a:r>
          </a:p>
          <a:p>
            <a:pPr lvl="1"/>
            <a:r>
              <a:rPr lang="en-US" sz="2400" dirty="0" smtClean="0"/>
              <a:t>It’s a lot like what Lawrence Rockefeller once proposed</a:t>
            </a:r>
          </a:p>
          <a:p>
            <a:r>
              <a:rPr lang="en-US" sz="2400" dirty="0" smtClean="0"/>
              <a:t>We should worry about whether the next generation of New York State citizens will want to enjoy or support the Park</a:t>
            </a:r>
          </a:p>
          <a:p>
            <a:pPr lvl="1"/>
            <a:r>
              <a:rPr lang="en-US" sz="2400" dirty="0" smtClean="0"/>
              <a:t>Programs of marketing, outreach, education, school exchange should have high priority</a:t>
            </a:r>
          </a:p>
          <a:p>
            <a:r>
              <a:rPr lang="en-US" sz="2400" dirty="0" smtClean="0"/>
              <a:t>We need not play victims of external threats and macro-economic swings, we can have a better future than this one</a:t>
            </a:r>
            <a:endParaRPr lang="en-US" sz="2400" dirty="0"/>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11</a:t>
            </a:fld>
            <a:endParaRPr lang="en-US" dirty="0"/>
          </a:p>
        </p:txBody>
      </p:sp>
    </p:spTree>
    <p:extLst>
      <p:ext uri="{BB962C8B-B14F-4D97-AF65-F5344CB8AC3E}">
        <p14:creationId xmlns:p14="http://schemas.microsoft.com/office/powerpoint/2010/main" val="30556824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05800" cy="1143000"/>
          </a:xfrm>
        </p:spPr>
        <p:txBody>
          <a:bodyPr>
            <a:normAutofit/>
          </a:bodyPr>
          <a:lstStyle/>
          <a:p>
            <a:r>
              <a:rPr lang="en-US" dirty="0" smtClean="0"/>
              <a:t>E: Post “Big Government” Solutions </a:t>
            </a:r>
            <a:endParaRPr lang="en-US" dirty="0"/>
          </a:p>
        </p:txBody>
      </p:sp>
      <p:sp>
        <p:nvSpPr>
          <p:cNvPr id="3" name="Slide Number Placeholder 2"/>
          <p:cNvSpPr>
            <a:spLocks noGrp="1"/>
          </p:cNvSpPr>
          <p:nvPr>
            <p:ph type="sldNum" sz="quarter" idx="12"/>
          </p:nvPr>
        </p:nvSpPr>
        <p:spPr/>
        <p:txBody>
          <a:bodyPr/>
          <a:lstStyle/>
          <a:p>
            <a:pPr>
              <a:defRPr/>
            </a:pPr>
            <a:fld id="{74B179DF-86B1-40B6-A30C-C763ADE88CE9}" type="slidenum">
              <a:rPr lang="en-US" smtClean="0"/>
              <a:pPr>
                <a:defRPr/>
              </a:pPr>
              <a:t>12</a:t>
            </a:fld>
            <a:endParaRPr lang="en-US" dirty="0"/>
          </a:p>
        </p:txBody>
      </p:sp>
      <p:sp>
        <p:nvSpPr>
          <p:cNvPr id="4" name="Rectangle 3"/>
          <p:cNvSpPr/>
          <p:nvPr/>
        </p:nvSpPr>
        <p:spPr>
          <a:xfrm>
            <a:off x="381000" y="914400"/>
            <a:ext cx="8382000" cy="5509200"/>
          </a:xfrm>
          <a:prstGeom prst="rect">
            <a:avLst/>
          </a:prstGeom>
        </p:spPr>
        <p:txBody>
          <a:bodyPr wrap="square">
            <a:spAutoFit/>
          </a:bodyPr>
          <a:lstStyle/>
          <a:p>
            <a:pPr marL="285750" indent="-285750">
              <a:buFont typeface="Arial" pitchFamily="34" charset="0"/>
              <a:buChar char="•"/>
            </a:pPr>
            <a:r>
              <a:rPr lang="en-US" sz="2200" dirty="0">
                <a:latin typeface="+mn-lt"/>
              </a:rPr>
              <a:t>The Park is </a:t>
            </a:r>
            <a:r>
              <a:rPr lang="en-US" sz="2200" dirty="0" smtClean="0">
                <a:latin typeface="+mn-lt"/>
              </a:rPr>
              <a:t>too </a:t>
            </a:r>
            <a:r>
              <a:rPr lang="en-US" sz="2200" dirty="0">
                <a:latin typeface="+mn-lt"/>
              </a:rPr>
              <a:t>big and diverse </a:t>
            </a:r>
            <a:r>
              <a:rPr lang="en-US" sz="2200" dirty="0" smtClean="0">
                <a:latin typeface="+mn-lt"/>
              </a:rPr>
              <a:t>for a single approach. Town </a:t>
            </a:r>
            <a:r>
              <a:rPr lang="en-US" sz="2200" dirty="0">
                <a:latin typeface="+mn-lt"/>
              </a:rPr>
              <a:t>and </a:t>
            </a:r>
            <a:r>
              <a:rPr lang="en-US" sz="2200" dirty="0" smtClean="0">
                <a:latin typeface="+mn-lt"/>
              </a:rPr>
              <a:t>village leaders </a:t>
            </a:r>
            <a:r>
              <a:rPr lang="en-US" sz="2200" dirty="0">
                <a:latin typeface="+mn-lt"/>
              </a:rPr>
              <a:t>make a </a:t>
            </a:r>
            <a:r>
              <a:rPr lang="en-US" sz="2200" dirty="0">
                <a:solidFill>
                  <a:srgbClr val="FF0000"/>
                </a:solidFill>
                <a:latin typeface="+mn-lt"/>
              </a:rPr>
              <a:t>variety of different bets</a:t>
            </a:r>
            <a:r>
              <a:rPr lang="en-US" sz="2200" dirty="0">
                <a:latin typeface="+mn-lt"/>
              </a:rPr>
              <a:t> on economic development.  Many </a:t>
            </a:r>
            <a:r>
              <a:rPr lang="en-US" sz="2200" dirty="0" smtClean="0">
                <a:latin typeface="+mn-lt"/>
              </a:rPr>
              <a:t>succeed, </a:t>
            </a:r>
            <a:r>
              <a:rPr lang="en-US" sz="2200" dirty="0">
                <a:latin typeface="+mn-lt"/>
              </a:rPr>
              <a:t>but </a:t>
            </a:r>
            <a:r>
              <a:rPr lang="en-US" sz="2200" dirty="0">
                <a:solidFill>
                  <a:srgbClr val="FF0000"/>
                </a:solidFill>
                <a:latin typeface="+mn-lt"/>
              </a:rPr>
              <a:t>some fail</a:t>
            </a:r>
            <a:r>
              <a:rPr lang="en-US" sz="2200" dirty="0">
                <a:latin typeface="+mn-lt"/>
              </a:rPr>
              <a:t>.  </a:t>
            </a:r>
          </a:p>
          <a:p>
            <a:pPr marL="285750" indent="-285750">
              <a:buFont typeface="Arial" pitchFamily="34" charset="0"/>
              <a:buChar char="•"/>
            </a:pPr>
            <a:r>
              <a:rPr lang="en-US" sz="2200" dirty="0" smtClean="0">
                <a:latin typeface="+mn-lt"/>
              </a:rPr>
              <a:t>Self-reliance, citizen initiatives, private investment </a:t>
            </a:r>
            <a:r>
              <a:rPr lang="en-US" sz="2200" dirty="0">
                <a:latin typeface="+mn-lt"/>
              </a:rPr>
              <a:t>and professional local government </a:t>
            </a:r>
            <a:r>
              <a:rPr lang="en-US" sz="2200" dirty="0" smtClean="0">
                <a:latin typeface="+mn-lt"/>
              </a:rPr>
              <a:t>characterize successful Towns</a:t>
            </a:r>
            <a:endParaRPr lang="en-US" sz="2200" dirty="0">
              <a:latin typeface="+mn-lt"/>
            </a:endParaRPr>
          </a:p>
          <a:p>
            <a:pPr marL="285750" lvl="0" indent="-285750">
              <a:buFont typeface="Arial" pitchFamily="34" charset="0"/>
              <a:buChar char="•"/>
            </a:pPr>
            <a:r>
              <a:rPr lang="en-US" sz="2200" dirty="0" smtClean="0">
                <a:solidFill>
                  <a:srgbClr val="FF0000"/>
                </a:solidFill>
                <a:latin typeface="+mn-lt"/>
              </a:rPr>
              <a:t>Gaps widen </a:t>
            </a:r>
            <a:r>
              <a:rPr lang="en-US" sz="2200" dirty="0" smtClean="0">
                <a:latin typeface="+mn-lt"/>
              </a:rPr>
              <a:t>between areas </a:t>
            </a:r>
            <a:r>
              <a:rPr lang="en-US" sz="2200" dirty="0">
                <a:latin typeface="+mn-lt"/>
              </a:rPr>
              <a:t>with better </a:t>
            </a:r>
            <a:r>
              <a:rPr lang="en-US" sz="2200" dirty="0" smtClean="0">
                <a:latin typeface="+mn-lt"/>
              </a:rPr>
              <a:t>infrastructure (like </a:t>
            </a:r>
            <a:r>
              <a:rPr lang="en-US" sz="2200" dirty="0">
                <a:latin typeface="+mn-lt"/>
              </a:rPr>
              <a:t>broadband and health </a:t>
            </a:r>
            <a:r>
              <a:rPr lang="en-US" sz="2200" dirty="0" smtClean="0">
                <a:latin typeface="+mn-lt"/>
              </a:rPr>
              <a:t>care) </a:t>
            </a:r>
            <a:r>
              <a:rPr lang="en-US" sz="2200" dirty="0">
                <a:latin typeface="+mn-lt"/>
              </a:rPr>
              <a:t>and the poorer </a:t>
            </a:r>
            <a:r>
              <a:rPr lang="en-US" sz="2200" dirty="0" smtClean="0">
                <a:latin typeface="+mn-lt"/>
              </a:rPr>
              <a:t>towns.</a:t>
            </a:r>
            <a:endParaRPr lang="en-US" sz="2200" dirty="0">
              <a:latin typeface="+mn-lt"/>
            </a:endParaRPr>
          </a:p>
          <a:p>
            <a:pPr marL="285750" lvl="0" indent="-285750">
              <a:buFont typeface="Arial" pitchFamily="34" charset="0"/>
              <a:buChar char="•"/>
            </a:pPr>
            <a:r>
              <a:rPr lang="en-US" sz="2200" dirty="0" smtClean="0">
                <a:latin typeface="+mn-lt"/>
              </a:rPr>
              <a:t>Edges </a:t>
            </a:r>
            <a:r>
              <a:rPr lang="en-US" sz="2200" dirty="0">
                <a:latin typeface="+mn-lt"/>
              </a:rPr>
              <a:t>of the Park have grown much faster than other rural areas of NYS (e.g., Global </a:t>
            </a:r>
            <a:r>
              <a:rPr lang="en-US" sz="2200" dirty="0" smtClean="0">
                <a:latin typeface="+mn-lt"/>
              </a:rPr>
              <a:t>Foundries</a:t>
            </a:r>
            <a:r>
              <a:rPr lang="en-US" sz="2200" dirty="0">
                <a:latin typeface="+mn-lt"/>
              </a:rPr>
              <a:t>,</a:t>
            </a:r>
            <a:r>
              <a:rPr lang="en-US" sz="2200" dirty="0" smtClean="0">
                <a:latin typeface="+mn-lt"/>
              </a:rPr>
              <a:t> Ft Drum)</a:t>
            </a:r>
            <a:endParaRPr lang="en-US" sz="2200" dirty="0">
              <a:latin typeface="+mn-lt"/>
            </a:endParaRPr>
          </a:p>
          <a:p>
            <a:pPr marL="285750" lvl="0" indent="-285750">
              <a:buFont typeface="Arial" pitchFamily="34" charset="0"/>
              <a:buChar char="•"/>
            </a:pPr>
            <a:r>
              <a:rPr lang="en-US" sz="2200" dirty="0">
                <a:latin typeface="+mn-lt"/>
              </a:rPr>
              <a:t>Other towns capitalize on recreational </a:t>
            </a:r>
            <a:r>
              <a:rPr lang="en-US" sz="2200" dirty="0" smtClean="0">
                <a:latin typeface="+mn-lt"/>
              </a:rPr>
              <a:t>or educational assets</a:t>
            </a:r>
            <a:endParaRPr lang="en-US" sz="2200" dirty="0">
              <a:latin typeface="+mn-lt"/>
            </a:endParaRPr>
          </a:p>
          <a:p>
            <a:pPr marL="285750" lvl="0" indent="-285750">
              <a:buFont typeface="Arial" pitchFamily="34" charset="0"/>
              <a:buChar char="•"/>
            </a:pPr>
            <a:r>
              <a:rPr lang="en-US" sz="2200" dirty="0">
                <a:latin typeface="+mn-lt"/>
              </a:rPr>
              <a:t>The most </a:t>
            </a:r>
            <a:r>
              <a:rPr lang="en-US" sz="2200" dirty="0">
                <a:solidFill>
                  <a:srgbClr val="FF0000"/>
                </a:solidFill>
                <a:latin typeface="+mn-lt"/>
              </a:rPr>
              <a:t>common theme is to leverage the Park as an asset </a:t>
            </a:r>
            <a:r>
              <a:rPr lang="en-US" sz="2200" dirty="0">
                <a:latin typeface="+mn-lt"/>
              </a:rPr>
              <a:t>and use balanced regulation to preserve that advantage.</a:t>
            </a:r>
          </a:p>
          <a:p>
            <a:pPr marL="285750" indent="-285750">
              <a:buFont typeface="Arial" pitchFamily="34" charset="0"/>
              <a:buChar char="•"/>
            </a:pPr>
            <a:r>
              <a:rPr lang="en-US" sz="2200" dirty="0" smtClean="0">
                <a:latin typeface="+mn-lt"/>
              </a:rPr>
              <a:t>Land owners and town </a:t>
            </a:r>
            <a:r>
              <a:rPr lang="en-US" sz="2200" dirty="0" err="1" smtClean="0">
                <a:latin typeface="+mn-lt"/>
              </a:rPr>
              <a:t>govts</a:t>
            </a:r>
            <a:r>
              <a:rPr lang="en-US" sz="2200" dirty="0" smtClean="0">
                <a:latin typeface="+mn-lt"/>
              </a:rPr>
              <a:t> spend to combat invasives and clean up septic systems to protect their land values</a:t>
            </a:r>
          </a:p>
          <a:p>
            <a:pPr marL="285750" lvl="0" indent="-285750">
              <a:buFont typeface="Arial" pitchFamily="34" charset="0"/>
              <a:buChar char="•"/>
            </a:pPr>
            <a:r>
              <a:rPr lang="en-US" sz="2200" dirty="0" smtClean="0">
                <a:solidFill>
                  <a:srgbClr val="FF0000"/>
                </a:solidFill>
                <a:latin typeface="+mn-lt"/>
              </a:rPr>
              <a:t>Bottoms-up</a:t>
            </a:r>
            <a:r>
              <a:rPr lang="en-US" sz="2200" dirty="0">
                <a:latin typeface="+mn-lt"/>
              </a:rPr>
              <a:t>, opportunistic initiatives with pragmatic, can-do attitudes prevail, not top-down grand solutions.</a:t>
            </a:r>
          </a:p>
        </p:txBody>
      </p:sp>
      <p:sp>
        <p:nvSpPr>
          <p:cNvPr id="6" name="Footer Placeholder 5"/>
          <p:cNvSpPr>
            <a:spLocks noGrp="1"/>
          </p:cNvSpPr>
          <p:nvPr>
            <p:ph type="ftr" sz="quarter" idx="11"/>
          </p:nvPr>
        </p:nvSpPr>
        <p:spPr/>
        <p:txBody>
          <a:bodyPr/>
          <a:lstStyle/>
          <a:p>
            <a:pPr>
              <a:defRPr/>
            </a:pPr>
            <a:r>
              <a:rPr lang="en-US" smtClean="0"/>
              <a:t>www.ADKfutures.org</a:t>
            </a:r>
            <a:endParaRPr lang="en-US"/>
          </a:p>
        </p:txBody>
      </p:sp>
      <p:sp>
        <p:nvSpPr>
          <p:cNvPr id="5" name="Date Placeholder 4"/>
          <p:cNvSpPr>
            <a:spLocks noGrp="1"/>
          </p:cNvSpPr>
          <p:nvPr>
            <p:ph type="dt" sz="half" idx="10"/>
          </p:nvPr>
        </p:nvSpPr>
        <p:spPr/>
        <p:txBody>
          <a:bodyPr/>
          <a:lstStyle/>
          <a:p>
            <a:pPr>
              <a:defRPr/>
            </a:pPr>
            <a:r>
              <a:rPr lang="en-US" smtClean="0"/>
              <a:t>August 16, 2012</a:t>
            </a:r>
            <a:endParaRPr lang="en-US"/>
          </a:p>
        </p:txBody>
      </p:sp>
    </p:spTree>
    <p:extLst>
      <p:ext uri="{BB962C8B-B14F-4D97-AF65-F5344CB8AC3E}">
        <p14:creationId xmlns:p14="http://schemas.microsoft.com/office/powerpoint/2010/main" val="11459321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We’ve Learned about</a:t>
            </a:r>
            <a:r>
              <a:rPr lang="en-US" dirty="0"/>
              <a:t> </a:t>
            </a:r>
            <a:r>
              <a:rPr lang="en-US" dirty="0" smtClean="0"/>
              <a:t>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This </a:t>
            </a:r>
            <a:r>
              <a:rPr lang="en-US" dirty="0" err="1" smtClean="0"/>
              <a:t>endstate</a:t>
            </a:r>
            <a:r>
              <a:rPr lang="en-US" dirty="0" smtClean="0"/>
              <a:t> is always less desirable than D, the consolidation one, even in AATV</a:t>
            </a:r>
          </a:p>
          <a:p>
            <a:r>
              <a:rPr lang="en-US" dirty="0" smtClean="0"/>
              <a:t>Viewed as what we get if we can’t pull together more</a:t>
            </a:r>
          </a:p>
          <a:p>
            <a:pPr lvl="1"/>
            <a:r>
              <a:rPr lang="en-US" dirty="0" smtClean="0"/>
              <a:t>Sustains the fragmentation few of us like; it limits our scale and increases coordination costs</a:t>
            </a:r>
          </a:p>
          <a:p>
            <a:pPr lvl="1"/>
            <a:r>
              <a:rPr lang="en-US" dirty="0"/>
              <a:t>Darwinian </a:t>
            </a:r>
            <a:r>
              <a:rPr lang="en-US" dirty="0" smtClean="0"/>
              <a:t>and competitive in an unhealthy way</a:t>
            </a:r>
          </a:p>
          <a:p>
            <a:r>
              <a:rPr lang="en-US" dirty="0" smtClean="0"/>
              <a:t>Private investment and citizen engagement are hallmarks of any successful scenario</a:t>
            </a:r>
          </a:p>
          <a:p>
            <a:r>
              <a:rPr lang="en-US" dirty="0" smtClean="0"/>
              <a:t>Some hamlets in the Park may fade away, NYS won’t rescue them, but that’s not the plan</a:t>
            </a:r>
          </a:p>
          <a:p>
            <a:r>
              <a:rPr lang="en-US" dirty="0" smtClean="0"/>
              <a:t>Success requires a bundle of assets:  health care, broadband, cell service, engaged resident and summer communities, leverage of unique local features</a:t>
            </a:r>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13</a:t>
            </a:fld>
            <a:endParaRPr lang="en-US"/>
          </a:p>
        </p:txBody>
      </p:sp>
    </p:spTree>
    <p:extLst>
      <p:ext uri="{BB962C8B-B14F-4D97-AF65-F5344CB8AC3E}">
        <p14:creationId xmlns:p14="http://schemas.microsoft.com/office/powerpoint/2010/main" val="13714597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A:  Wild Park 2037</a:t>
            </a:r>
            <a:endParaRPr lang="en-US" dirty="0"/>
          </a:p>
        </p:txBody>
      </p:sp>
      <p:sp>
        <p:nvSpPr>
          <p:cNvPr id="3" name="Slide Number Placeholder 2"/>
          <p:cNvSpPr>
            <a:spLocks noGrp="1"/>
          </p:cNvSpPr>
          <p:nvPr>
            <p:ph type="sldNum" sz="quarter" idx="12"/>
          </p:nvPr>
        </p:nvSpPr>
        <p:spPr/>
        <p:txBody>
          <a:bodyPr/>
          <a:lstStyle/>
          <a:p>
            <a:pPr>
              <a:defRPr/>
            </a:pPr>
            <a:fld id="{74B179DF-86B1-40B6-A30C-C763ADE88CE9}" type="slidenum">
              <a:rPr lang="en-US" smtClean="0"/>
              <a:pPr>
                <a:defRPr/>
              </a:pPr>
              <a:t>14</a:t>
            </a:fld>
            <a:endParaRPr lang="en-US" dirty="0"/>
          </a:p>
        </p:txBody>
      </p:sp>
      <p:sp>
        <p:nvSpPr>
          <p:cNvPr id="4" name="Rectangle 3"/>
          <p:cNvSpPr/>
          <p:nvPr/>
        </p:nvSpPr>
        <p:spPr>
          <a:xfrm>
            <a:off x="304800" y="868362"/>
            <a:ext cx="8534400" cy="5509200"/>
          </a:xfrm>
          <a:prstGeom prst="rect">
            <a:avLst/>
          </a:prstGeom>
        </p:spPr>
        <p:txBody>
          <a:bodyPr wrap="square">
            <a:spAutoFit/>
          </a:bodyPr>
          <a:lstStyle/>
          <a:p>
            <a:pPr marL="285750" lvl="0" indent="-285750">
              <a:buFont typeface="Arial" pitchFamily="34" charset="0"/>
              <a:buChar char="•"/>
            </a:pPr>
            <a:r>
              <a:rPr lang="en-US" sz="2200" dirty="0">
                <a:solidFill>
                  <a:srgbClr val="FF0000"/>
                </a:solidFill>
                <a:latin typeface="+mn-lt"/>
              </a:rPr>
              <a:t>Article XIV </a:t>
            </a:r>
            <a:r>
              <a:rPr lang="en-US" sz="2200" dirty="0">
                <a:latin typeface="+mn-lt"/>
              </a:rPr>
              <a:t>remains the foundation of the </a:t>
            </a:r>
            <a:r>
              <a:rPr lang="en-US" sz="2200" dirty="0" smtClean="0">
                <a:latin typeface="+mn-lt"/>
              </a:rPr>
              <a:t>Park</a:t>
            </a:r>
          </a:p>
          <a:p>
            <a:pPr marL="285750" lvl="0" indent="-285750">
              <a:buFont typeface="Arial" pitchFamily="34" charset="0"/>
              <a:buChar char="•"/>
            </a:pPr>
            <a:r>
              <a:rPr lang="en-US" sz="2200" dirty="0" smtClean="0">
                <a:solidFill>
                  <a:srgbClr val="FF0000"/>
                </a:solidFill>
                <a:latin typeface="+mn-lt"/>
              </a:rPr>
              <a:t>Preserving </a:t>
            </a:r>
            <a:r>
              <a:rPr lang="en-US" sz="2200" dirty="0">
                <a:solidFill>
                  <a:srgbClr val="FF0000"/>
                </a:solidFill>
                <a:latin typeface="+mn-lt"/>
              </a:rPr>
              <a:t>the </a:t>
            </a:r>
            <a:r>
              <a:rPr lang="en-US" sz="2200" dirty="0" smtClean="0">
                <a:solidFill>
                  <a:srgbClr val="FF0000"/>
                </a:solidFill>
                <a:latin typeface="+mn-lt"/>
              </a:rPr>
              <a:t>wild, open space, </a:t>
            </a:r>
            <a:r>
              <a:rPr lang="en-US" sz="2200" dirty="0">
                <a:solidFill>
                  <a:srgbClr val="FF0000"/>
                </a:solidFill>
                <a:latin typeface="+mn-lt"/>
              </a:rPr>
              <a:t>experience </a:t>
            </a:r>
            <a:r>
              <a:rPr lang="en-US" sz="2200" dirty="0">
                <a:latin typeface="+mn-lt"/>
              </a:rPr>
              <a:t>is the main mission of the APA and especially DEC, with </a:t>
            </a:r>
            <a:r>
              <a:rPr lang="en-US" sz="2200" dirty="0">
                <a:solidFill>
                  <a:srgbClr val="FF0000"/>
                </a:solidFill>
                <a:latin typeface="+mn-lt"/>
              </a:rPr>
              <a:t>economic and even ecosystem health </a:t>
            </a:r>
            <a:r>
              <a:rPr lang="en-US" sz="2200" dirty="0" smtClean="0">
                <a:solidFill>
                  <a:srgbClr val="FF0000"/>
                </a:solidFill>
                <a:latin typeface="+mn-lt"/>
              </a:rPr>
              <a:t>secondary; it’s not about balance</a:t>
            </a:r>
            <a:endParaRPr lang="en-US" sz="2200" dirty="0">
              <a:solidFill>
                <a:srgbClr val="FF0000"/>
              </a:solidFill>
              <a:latin typeface="+mn-lt"/>
            </a:endParaRPr>
          </a:p>
          <a:p>
            <a:pPr marL="285750" lvl="0" indent="-285750">
              <a:buFont typeface="Arial" pitchFamily="34" charset="0"/>
              <a:buChar char="•"/>
            </a:pPr>
            <a:r>
              <a:rPr lang="en-US" sz="2200" dirty="0">
                <a:latin typeface="+mn-lt"/>
              </a:rPr>
              <a:t>A</a:t>
            </a:r>
            <a:r>
              <a:rPr lang="en-US" sz="2200" dirty="0" smtClean="0">
                <a:latin typeface="+mn-lt"/>
              </a:rPr>
              <a:t> hands-off approach to the Forest Preserve, even in the face of invasives and climate change stresses</a:t>
            </a:r>
          </a:p>
          <a:p>
            <a:pPr marL="285750" lvl="0" indent="-285750">
              <a:buFont typeface="Arial" pitchFamily="34" charset="0"/>
              <a:buChar char="•"/>
            </a:pPr>
            <a:r>
              <a:rPr lang="en-US" sz="2200" dirty="0" smtClean="0">
                <a:latin typeface="+mn-lt"/>
              </a:rPr>
              <a:t>The </a:t>
            </a:r>
            <a:r>
              <a:rPr lang="en-US" sz="2200" dirty="0">
                <a:latin typeface="+mn-lt"/>
              </a:rPr>
              <a:t>Forest Preserve is larger and more contiguous.  Private land use regulation is </a:t>
            </a:r>
            <a:r>
              <a:rPr lang="en-US" sz="2200" dirty="0" smtClean="0">
                <a:latin typeface="+mn-lt"/>
              </a:rPr>
              <a:t>tighter</a:t>
            </a:r>
            <a:endParaRPr lang="en-US" sz="2200" dirty="0">
              <a:latin typeface="+mn-lt"/>
            </a:endParaRPr>
          </a:p>
          <a:p>
            <a:pPr marL="285750" lvl="0" indent="-285750">
              <a:buFont typeface="Arial" pitchFamily="34" charset="0"/>
              <a:buChar char="•"/>
            </a:pPr>
            <a:r>
              <a:rPr lang="en-US" sz="2200" dirty="0">
                <a:latin typeface="+mn-lt"/>
              </a:rPr>
              <a:t>There has </a:t>
            </a:r>
            <a:r>
              <a:rPr lang="en-US" sz="2200" dirty="0" smtClean="0">
                <a:latin typeface="+mn-lt"/>
              </a:rPr>
              <a:t>been no </a:t>
            </a:r>
            <a:r>
              <a:rPr lang="en-US" sz="2200" dirty="0" smtClean="0">
                <a:solidFill>
                  <a:srgbClr val="FF0000"/>
                </a:solidFill>
                <a:latin typeface="+mn-lt"/>
              </a:rPr>
              <a:t>increase </a:t>
            </a:r>
            <a:r>
              <a:rPr lang="en-US" sz="2200" dirty="0">
                <a:solidFill>
                  <a:srgbClr val="FF0000"/>
                </a:solidFill>
                <a:latin typeface="+mn-lt"/>
              </a:rPr>
              <a:t>in visitors or resident </a:t>
            </a:r>
            <a:r>
              <a:rPr lang="en-US" sz="2200" dirty="0" smtClean="0">
                <a:solidFill>
                  <a:srgbClr val="FF0000"/>
                </a:solidFill>
                <a:latin typeface="+mn-lt"/>
              </a:rPr>
              <a:t>population </a:t>
            </a:r>
            <a:r>
              <a:rPr lang="en-US" sz="2200" dirty="0" smtClean="0">
                <a:latin typeface="+mn-lt"/>
              </a:rPr>
              <a:t>– it remains pretty much the same as 2012</a:t>
            </a:r>
          </a:p>
          <a:p>
            <a:pPr marL="285750" lvl="0" indent="-285750">
              <a:buFont typeface="Arial" pitchFamily="34" charset="0"/>
              <a:buChar char="•"/>
            </a:pPr>
            <a:r>
              <a:rPr lang="en-US" sz="2200" dirty="0">
                <a:latin typeface="+mn-lt"/>
              </a:rPr>
              <a:t>Stream-side farmers, waterfront owners and </a:t>
            </a:r>
            <a:r>
              <a:rPr lang="en-US" sz="2200" dirty="0" smtClean="0">
                <a:latin typeface="+mn-lt"/>
              </a:rPr>
              <a:t>road </a:t>
            </a:r>
            <a:r>
              <a:rPr lang="en-US" sz="2200" dirty="0">
                <a:latin typeface="+mn-lt"/>
              </a:rPr>
              <a:t>crews have voluntarily moved to better protect </a:t>
            </a:r>
            <a:r>
              <a:rPr lang="en-US" sz="2200" dirty="0" smtClean="0">
                <a:latin typeface="+mn-lt"/>
              </a:rPr>
              <a:t>lakes </a:t>
            </a:r>
            <a:r>
              <a:rPr lang="en-US" sz="2200" dirty="0">
                <a:latin typeface="+mn-lt"/>
              </a:rPr>
              <a:t>and streams.  </a:t>
            </a:r>
          </a:p>
          <a:p>
            <a:pPr marL="285750" lvl="0" indent="-285750">
              <a:buFont typeface="Arial" pitchFamily="34" charset="0"/>
              <a:buChar char="•"/>
            </a:pPr>
            <a:r>
              <a:rPr lang="en-US" sz="2200" dirty="0">
                <a:latin typeface="+mn-lt"/>
              </a:rPr>
              <a:t>The Park is a </a:t>
            </a:r>
            <a:r>
              <a:rPr lang="en-US" sz="2200" dirty="0">
                <a:solidFill>
                  <a:srgbClr val="FF0000"/>
                </a:solidFill>
                <a:latin typeface="+mn-lt"/>
              </a:rPr>
              <a:t>major research center </a:t>
            </a:r>
            <a:r>
              <a:rPr lang="en-US" sz="2200" dirty="0">
                <a:latin typeface="+mn-lt"/>
              </a:rPr>
              <a:t>for impacts of climate change, acid rain and invasives.  </a:t>
            </a:r>
          </a:p>
          <a:p>
            <a:pPr marL="285750" lvl="0" indent="-285750">
              <a:buFont typeface="Arial" pitchFamily="34" charset="0"/>
              <a:buChar char="•"/>
            </a:pPr>
            <a:r>
              <a:rPr lang="en-US" sz="2200" dirty="0">
                <a:latin typeface="+mn-lt"/>
              </a:rPr>
              <a:t>The Park’s </a:t>
            </a:r>
            <a:r>
              <a:rPr lang="en-US" sz="2200" dirty="0">
                <a:solidFill>
                  <a:srgbClr val="FF0000"/>
                </a:solidFill>
                <a:latin typeface="+mn-lt"/>
              </a:rPr>
              <a:t>communities suffer </a:t>
            </a:r>
            <a:r>
              <a:rPr lang="en-US" sz="2200" dirty="0" smtClean="0">
                <a:solidFill>
                  <a:srgbClr val="FF0000"/>
                </a:solidFill>
                <a:latin typeface="+mn-lt"/>
              </a:rPr>
              <a:t>the </a:t>
            </a:r>
            <a:r>
              <a:rPr lang="en-US" sz="2200" dirty="0">
                <a:solidFill>
                  <a:srgbClr val="FF0000"/>
                </a:solidFill>
                <a:latin typeface="+mn-lt"/>
              </a:rPr>
              <a:t>same problems as </a:t>
            </a:r>
            <a:r>
              <a:rPr lang="en-US" sz="2200" dirty="0" smtClean="0">
                <a:solidFill>
                  <a:srgbClr val="FF0000"/>
                </a:solidFill>
                <a:latin typeface="+mn-lt"/>
              </a:rPr>
              <a:t>other </a:t>
            </a:r>
            <a:r>
              <a:rPr lang="en-US" sz="2200" dirty="0">
                <a:solidFill>
                  <a:srgbClr val="FF0000"/>
                </a:solidFill>
                <a:latin typeface="+mn-lt"/>
              </a:rPr>
              <a:t>northern forest </a:t>
            </a:r>
            <a:r>
              <a:rPr lang="en-US" sz="2200" dirty="0" smtClean="0">
                <a:solidFill>
                  <a:srgbClr val="FF0000"/>
                </a:solidFill>
                <a:latin typeface="+mn-lt"/>
              </a:rPr>
              <a:t>regions</a:t>
            </a:r>
            <a:r>
              <a:rPr lang="en-US" sz="2200" dirty="0" smtClean="0">
                <a:latin typeface="+mn-lt"/>
              </a:rPr>
              <a:t>, but </a:t>
            </a:r>
            <a:r>
              <a:rPr lang="en-US" sz="2200" dirty="0">
                <a:latin typeface="+mn-lt"/>
              </a:rPr>
              <a:t>the Park is not the cause of </a:t>
            </a:r>
            <a:r>
              <a:rPr lang="en-US" sz="2200" dirty="0" smtClean="0">
                <a:latin typeface="+mn-lt"/>
              </a:rPr>
              <a:t>them.</a:t>
            </a:r>
            <a:endParaRPr lang="en-US" sz="2200" dirty="0">
              <a:latin typeface="+mn-lt"/>
            </a:endParaRPr>
          </a:p>
        </p:txBody>
      </p:sp>
      <p:sp>
        <p:nvSpPr>
          <p:cNvPr id="6" name="Footer Placeholder 5"/>
          <p:cNvSpPr>
            <a:spLocks noGrp="1"/>
          </p:cNvSpPr>
          <p:nvPr>
            <p:ph type="ftr" sz="quarter" idx="11"/>
          </p:nvPr>
        </p:nvSpPr>
        <p:spPr/>
        <p:txBody>
          <a:bodyPr/>
          <a:lstStyle/>
          <a:p>
            <a:pPr>
              <a:defRPr/>
            </a:pPr>
            <a:r>
              <a:rPr lang="en-US" dirty="0" smtClean="0"/>
              <a:t>www.ADKfutures.org</a:t>
            </a:r>
            <a:endParaRPr lang="en-US" dirty="0"/>
          </a:p>
        </p:txBody>
      </p:sp>
      <p:sp>
        <p:nvSpPr>
          <p:cNvPr id="5" name="Date Placeholder 4"/>
          <p:cNvSpPr>
            <a:spLocks noGrp="1"/>
          </p:cNvSpPr>
          <p:nvPr>
            <p:ph type="dt" sz="half" idx="10"/>
          </p:nvPr>
        </p:nvSpPr>
        <p:spPr/>
        <p:txBody>
          <a:bodyPr/>
          <a:lstStyle/>
          <a:p>
            <a:pPr>
              <a:defRPr/>
            </a:pPr>
            <a:r>
              <a:rPr lang="en-US" smtClean="0"/>
              <a:t>August 16, 2012</a:t>
            </a:r>
            <a:endParaRPr lang="en-US"/>
          </a:p>
        </p:txBody>
      </p:sp>
    </p:spTree>
    <p:extLst>
      <p:ext uri="{BB962C8B-B14F-4D97-AF65-F5344CB8AC3E}">
        <p14:creationId xmlns:p14="http://schemas.microsoft.com/office/powerpoint/2010/main" val="11943732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What we Learned about</a:t>
            </a:r>
            <a:r>
              <a:rPr lang="en-US" dirty="0"/>
              <a:t> </a:t>
            </a:r>
            <a:r>
              <a:rPr lang="en-US" dirty="0" smtClean="0"/>
              <a:t>A</a:t>
            </a:r>
            <a:endParaRPr lang="en-US" dirty="0"/>
          </a:p>
        </p:txBody>
      </p:sp>
      <p:sp>
        <p:nvSpPr>
          <p:cNvPr id="3" name="Content Placeholder 2"/>
          <p:cNvSpPr>
            <a:spLocks noGrp="1"/>
          </p:cNvSpPr>
          <p:nvPr>
            <p:ph idx="1"/>
          </p:nvPr>
        </p:nvSpPr>
        <p:spPr>
          <a:xfrm>
            <a:off x="457200" y="838200"/>
            <a:ext cx="8229600" cy="5638800"/>
          </a:xfrm>
        </p:spPr>
        <p:txBody>
          <a:bodyPr>
            <a:noAutofit/>
          </a:bodyPr>
          <a:lstStyle/>
          <a:p>
            <a:r>
              <a:rPr lang="en-US" sz="2400" dirty="0" smtClean="0"/>
              <a:t>Early on we tried an extreme version of A, but hardly anyone wanted to defend it, so we tamed it down, some say too tame</a:t>
            </a:r>
          </a:p>
          <a:p>
            <a:r>
              <a:rPr lang="en-US" sz="2400" dirty="0" smtClean="0"/>
              <a:t>This endstate is slightly more </a:t>
            </a:r>
            <a:r>
              <a:rPr lang="en-US" sz="2400" dirty="0"/>
              <a:t>favored by </a:t>
            </a:r>
            <a:r>
              <a:rPr lang="en-US" sz="2400" dirty="0" smtClean="0"/>
              <a:t>people who don’t live here than those who do</a:t>
            </a:r>
          </a:p>
          <a:p>
            <a:pPr lvl="1"/>
            <a:r>
              <a:rPr lang="en-US" sz="2400" dirty="0"/>
              <a:t>B</a:t>
            </a:r>
            <a:r>
              <a:rPr lang="en-US" sz="2400" dirty="0" smtClean="0"/>
              <a:t>ut that doesn’t mean that residents don’t like the Park, or that seasonal residents don’t value the communities</a:t>
            </a:r>
          </a:p>
          <a:p>
            <a:r>
              <a:rPr lang="en-US" sz="2400" dirty="0" smtClean="0"/>
              <a:t>Most people think this experiment IS about balance: wilderness conservation intermingled with sustainable use of private land for communities: our distinguishing feature</a:t>
            </a:r>
          </a:p>
          <a:p>
            <a:pPr lvl="1"/>
            <a:r>
              <a:rPr lang="en-US" sz="2400" dirty="0" smtClean="0"/>
              <a:t>Either would be hard, together they’re a challenge</a:t>
            </a:r>
          </a:p>
          <a:p>
            <a:pPr lvl="1"/>
            <a:r>
              <a:rPr lang="en-US" sz="2400" dirty="0" smtClean="0"/>
              <a:t>Downstream from the big mid-west polluters and a few hours drive from the biggest airports and cities in the east</a:t>
            </a:r>
          </a:p>
          <a:p>
            <a:r>
              <a:rPr lang="en-US" sz="2400" dirty="0" smtClean="0"/>
              <a:t>A is a debate about the Forest Preserve, so it is incomplete with respect to the whole Park</a:t>
            </a:r>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15</a:t>
            </a:fld>
            <a:endParaRPr lang="en-US" dirty="0"/>
          </a:p>
        </p:txBody>
      </p:sp>
    </p:spTree>
    <p:extLst>
      <p:ext uri="{BB962C8B-B14F-4D97-AF65-F5344CB8AC3E}">
        <p14:creationId xmlns:p14="http://schemas.microsoft.com/office/powerpoint/2010/main" val="5223933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D: Adirondack County 2037</a:t>
            </a:r>
            <a:endParaRPr lang="en-US" dirty="0"/>
          </a:p>
        </p:txBody>
      </p:sp>
      <p:sp>
        <p:nvSpPr>
          <p:cNvPr id="3" name="Slide Number Placeholder 2"/>
          <p:cNvSpPr>
            <a:spLocks noGrp="1"/>
          </p:cNvSpPr>
          <p:nvPr>
            <p:ph type="sldNum" sz="quarter" idx="12"/>
          </p:nvPr>
        </p:nvSpPr>
        <p:spPr/>
        <p:txBody>
          <a:bodyPr/>
          <a:lstStyle/>
          <a:p>
            <a:pPr>
              <a:defRPr/>
            </a:pPr>
            <a:fld id="{74B179DF-86B1-40B6-A30C-C763ADE88CE9}" type="slidenum">
              <a:rPr lang="en-US" smtClean="0"/>
              <a:pPr>
                <a:defRPr/>
              </a:pPr>
              <a:t>16</a:t>
            </a:fld>
            <a:endParaRPr lang="en-US" dirty="0"/>
          </a:p>
        </p:txBody>
      </p:sp>
      <p:sp>
        <p:nvSpPr>
          <p:cNvPr id="4" name="Rectangle 3"/>
          <p:cNvSpPr/>
          <p:nvPr/>
        </p:nvSpPr>
        <p:spPr>
          <a:xfrm>
            <a:off x="313706" y="990600"/>
            <a:ext cx="8449294" cy="5509200"/>
          </a:xfrm>
          <a:prstGeom prst="rect">
            <a:avLst/>
          </a:prstGeom>
        </p:spPr>
        <p:txBody>
          <a:bodyPr wrap="square">
            <a:spAutoFit/>
          </a:bodyPr>
          <a:lstStyle/>
          <a:p>
            <a:pPr marL="285750" lvl="0" indent="-285750">
              <a:buFont typeface="Arial" pitchFamily="34" charset="0"/>
              <a:buChar char="•"/>
            </a:pPr>
            <a:r>
              <a:rPr lang="en-US" sz="2200" dirty="0">
                <a:latin typeface="+mn-lt"/>
              </a:rPr>
              <a:t>The Blue Line has been declared a single county and major State Agencies have aligned to it, creating economies of scale and </a:t>
            </a:r>
            <a:r>
              <a:rPr lang="en-US" sz="2200" dirty="0">
                <a:solidFill>
                  <a:srgbClr val="FF0000"/>
                </a:solidFill>
                <a:latin typeface="+mn-lt"/>
              </a:rPr>
              <a:t>more efficient government</a:t>
            </a:r>
            <a:r>
              <a:rPr lang="en-US" sz="2200" dirty="0">
                <a:latin typeface="+mn-lt"/>
              </a:rPr>
              <a:t> throughout the Park.  </a:t>
            </a:r>
            <a:endParaRPr lang="en-US" sz="2200" dirty="0" smtClean="0">
              <a:latin typeface="+mn-lt"/>
            </a:endParaRPr>
          </a:p>
          <a:p>
            <a:pPr marL="534988" lvl="1" indent="-285750">
              <a:buFont typeface="Arial" pitchFamily="34" charset="0"/>
              <a:buChar char="•"/>
            </a:pPr>
            <a:r>
              <a:rPr lang="en-US" sz="2200" dirty="0">
                <a:latin typeface="+mn-lt"/>
              </a:rPr>
              <a:t>D</a:t>
            </a:r>
            <a:r>
              <a:rPr lang="en-US" sz="2200" dirty="0" smtClean="0">
                <a:latin typeface="+mn-lt"/>
              </a:rPr>
              <a:t>riven </a:t>
            </a:r>
            <a:r>
              <a:rPr lang="en-US" sz="2200" dirty="0">
                <a:latin typeface="+mn-lt"/>
              </a:rPr>
              <a:t>by outrage at the obvious overlap, fragmentation and duplication of so </a:t>
            </a:r>
            <a:r>
              <a:rPr lang="en-US" sz="2200" dirty="0" smtClean="0">
                <a:latin typeface="+mn-lt"/>
              </a:rPr>
              <a:t>much government for so few people</a:t>
            </a:r>
            <a:endParaRPr lang="en-US" sz="2200" dirty="0">
              <a:latin typeface="+mn-lt"/>
            </a:endParaRPr>
          </a:p>
          <a:p>
            <a:pPr marL="285750" lvl="0" indent="-285750">
              <a:buFont typeface="Arial" pitchFamily="34" charset="0"/>
              <a:buChar char="•"/>
            </a:pPr>
            <a:r>
              <a:rPr lang="en-US" sz="2200" dirty="0" smtClean="0">
                <a:latin typeface="+mn-lt"/>
              </a:rPr>
              <a:t>Resulted in </a:t>
            </a:r>
            <a:r>
              <a:rPr lang="en-US" sz="2200" dirty="0" smtClean="0">
                <a:solidFill>
                  <a:srgbClr val="FF0000"/>
                </a:solidFill>
                <a:latin typeface="+mn-lt"/>
              </a:rPr>
              <a:t>Park-wide identity </a:t>
            </a:r>
            <a:r>
              <a:rPr lang="en-US" sz="2200" dirty="0" smtClean="0">
                <a:latin typeface="+mn-lt"/>
              </a:rPr>
              <a:t>and  </a:t>
            </a:r>
            <a:r>
              <a:rPr lang="en-US" sz="2200" dirty="0">
                <a:latin typeface="+mn-lt"/>
              </a:rPr>
              <a:t>a voice that can be heard </a:t>
            </a:r>
            <a:r>
              <a:rPr lang="en-US" sz="2200" dirty="0" smtClean="0">
                <a:latin typeface="+mn-lt"/>
              </a:rPr>
              <a:t>in </a:t>
            </a:r>
            <a:r>
              <a:rPr lang="en-US" sz="2200" dirty="0">
                <a:latin typeface="+mn-lt"/>
              </a:rPr>
              <a:t>Albany. </a:t>
            </a:r>
            <a:r>
              <a:rPr lang="en-US" sz="2200" dirty="0" smtClean="0">
                <a:latin typeface="+mn-lt"/>
              </a:rPr>
              <a:t>Less competition town </a:t>
            </a:r>
            <a:r>
              <a:rPr lang="en-US" sz="2200" dirty="0">
                <a:latin typeface="+mn-lt"/>
              </a:rPr>
              <a:t>vs. town and more </a:t>
            </a:r>
            <a:r>
              <a:rPr lang="en-US" sz="2200" dirty="0" smtClean="0">
                <a:latin typeface="+mn-lt"/>
              </a:rPr>
              <a:t>cooperation.</a:t>
            </a:r>
            <a:endParaRPr lang="en-US" sz="2200" dirty="0">
              <a:latin typeface="+mn-lt"/>
            </a:endParaRPr>
          </a:p>
          <a:p>
            <a:pPr marL="285750" lvl="0" indent="-285750">
              <a:buFont typeface="Arial" pitchFamily="34" charset="0"/>
              <a:buChar char="•"/>
            </a:pPr>
            <a:r>
              <a:rPr lang="en-US" sz="2200" dirty="0">
                <a:latin typeface="+mn-lt"/>
              </a:rPr>
              <a:t>P</a:t>
            </a:r>
            <a:r>
              <a:rPr lang="en-US" sz="2200" dirty="0" smtClean="0">
                <a:latin typeface="+mn-lt"/>
              </a:rPr>
              <a:t>rivatization </a:t>
            </a:r>
            <a:r>
              <a:rPr lang="en-US" sz="2200" dirty="0">
                <a:latin typeface="+mn-lt"/>
              </a:rPr>
              <a:t>of recreational </a:t>
            </a:r>
            <a:r>
              <a:rPr lang="en-US" sz="2200" dirty="0" smtClean="0">
                <a:latin typeface="+mn-lt"/>
              </a:rPr>
              <a:t>facilities and services like road maintenance and health care, shifting </a:t>
            </a:r>
            <a:r>
              <a:rPr lang="en-US" sz="2200" dirty="0">
                <a:latin typeface="+mn-lt"/>
              </a:rPr>
              <a:t>jobs </a:t>
            </a:r>
            <a:r>
              <a:rPr lang="en-US" sz="2200" dirty="0" smtClean="0">
                <a:latin typeface="+mn-lt"/>
              </a:rPr>
              <a:t>into private sector.</a:t>
            </a:r>
          </a:p>
          <a:p>
            <a:pPr marL="285750" lvl="0" indent="-285750">
              <a:buFont typeface="Arial" pitchFamily="34" charset="0"/>
              <a:buChar char="•"/>
            </a:pPr>
            <a:r>
              <a:rPr lang="en-US" sz="2200" dirty="0">
                <a:solidFill>
                  <a:srgbClr val="FF0000"/>
                </a:solidFill>
                <a:latin typeface="+mn-lt"/>
              </a:rPr>
              <a:t>School system </a:t>
            </a:r>
            <a:r>
              <a:rPr lang="en-US" sz="2200" dirty="0" smtClean="0">
                <a:solidFill>
                  <a:srgbClr val="FF0000"/>
                </a:solidFill>
                <a:latin typeface="+mn-lt"/>
              </a:rPr>
              <a:t>consolidation </a:t>
            </a:r>
            <a:r>
              <a:rPr lang="en-US" sz="2200" dirty="0" smtClean="0">
                <a:latin typeface="+mn-lt"/>
              </a:rPr>
              <a:t>allows </a:t>
            </a:r>
            <a:r>
              <a:rPr lang="en-US" sz="2200" dirty="0">
                <a:latin typeface="+mn-lt"/>
              </a:rPr>
              <a:t>specialization and </a:t>
            </a:r>
            <a:r>
              <a:rPr lang="en-US" sz="2200" dirty="0" smtClean="0">
                <a:latin typeface="+mn-lt"/>
              </a:rPr>
              <a:t>sharing</a:t>
            </a:r>
            <a:endParaRPr lang="en-US" sz="2200" dirty="0">
              <a:latin typeface="+mn-lt"/>
            </a:endParaRPr>
          </a:p>
          <a:p>
            <a:pPr marL="285750" lvl="0" indent="-285750">
              <a:buFont typeface="Arial" pitchFamily="34" charset="0"/>
              <a:buChar char="•"/>
            </a:pPr>
            <a:r>
              <a:rPr lang="en-US" sz="2200" dirty="0">
                <a:latin typeface="+mn-lt"/>
              </a:rPr>
              <a:t>Smarter government that uses information technology better and puts more emphasis on </a:t>
            </a:r>
            <a:r>
              <a:rPr lang="en-US" sz="2200" dirty="0">
                <a:solidFill>
                  <a:srgbClr val="FF0000"/>
                </a:solidFill>
                <a:latin typeface="+mn-lt"/>
              </a:rPr>
              <a:t>integrated planning</a:t>
            </a:r>
            <a:r>
              <a:rPr lang="en-US" sz="2200" dirty="0">
                <a:latin typeface="+mn-lt"/>
              </a:rPr>
              <a:t>.</a:t>
            </a:r>
          </a:p>
          <a:p>
            <a:pPr marL="285750" lvl="0" indent="-285750">
              <a:buFont typeface="Arial" pitchFamily="34" charset="0"/>
              <a:buChar char="•"/>
            </a:pPr>
            <a:r>
              <a:rPr lang="en-US" sz="2200" dirty="0">
                <a:latin typeface="+mn-lt"/>
              </a:rPr>
              <a:t>Standardization and simplification of processes make things easier for businesses and citizens.</a:t>
            </a:r>
          </a:p>
          <a:p>
            <a:pPr marL="285750" lvl="0" indent="-285750">
              <a:buFont typeface="Arial" pitchFamily="34" charset="0"/>
              <a:buChar char="•"/>
            </a:pPr>
            <a:r>
              <a:rPr lang="en-US" sz="2200" dirty="0">
                <a:latin typeface="+mn-lt"/>
              </a:rPr>
              <a:t>The Forest Preserve has been consolidated and rationalized through numerous land swaps.  </a:t>
            </a:r>
          </a:p>
        </p:txBody>
      </p:sp>
      <p:sp>
        <p:nvSpPr>
          <p:cNvPr id="6" name="Footer Placeholder 5"/>
          <p:cNvSpPr>
            <a:spLocks noGrp="1"/>
          </p:cNvSpPr>
          <p:nvPr>
            <p:ph type="ftr" sz="quarter" idx="11"/>
          </p:nvPr>
        </p:nvSpPr>
        <p:spPr/>
        <p:txBody>
          <a:bodyPr/>
          <a:lstStyle/>
          <a:p>
            <a:pPr>
              <a:defRPr/>
            </a:pPr>
            <a:r>
              <a:rPr lang="en-US" smtClean="0"/>
              <a:t>www.ADKfutures.org</a:t>
            </a:r>
            <a:endParaRPr lang="en-US"/>
          </a:p>
        </p:txBody>
      </p:sp>
      <p:sp>
        <p:nvSpPr>
          <p:cNvPr id="5" name="Date Placeholder 4"/>
          <p:cNvSpPr>
            <a:spLocks noGrp="1"/>
          </p:cNvSpPr>
          <p:nvPr>
            <p:ph type="dt" sz="half" idx="10"/>
          </p:nvPr>
        </p:nvSpPr>
        <p:spPr/>
        <p:txBody>
          <a:bodyPr/>
          <a:lstStyle/>
          <a:p>
            <a:pPr>
              <a:defRPr/>
            </a:pPr>
            <a:r>
              <a:rPr lang="en-US" smtClean="0"/>
              <a:t>August 16, 2012</a:t>
            </a:r>
            <a:endParaRPr lang="en-US"/>
          </a:p>
        </p:txBody>
      </p:sp>
    </p:spTree>
    <p:extLst>
      <p:ext uri="{BB962C8B-B14F-4D97-AF65-F5344CB8AC3E}">
        <p14:creationId xmlns:p14="http://schemas.microsoft.com/office/powerpoint/2010/main" val="13909331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dirty="0" smtClean="0"/>
              <a:t>What We’ve Learned about</a:t>
            </a:r>
            <a:r>
              <a:rPr lang="en-US" dirty="0"/>
              <a:t> </a:t>
            </a:r>
            <a:r>
              <a:rPr lang="en-US" dirty="0" smtClean="0"/>
              <a:t>D</a:t>
            </a:r>
            <a:endParaRPr lang="en-US" dirty="0"/>
          </a:p>
        </p:txBody>
      </p:sp>
      <p:sp>
        <p:nvSpPr>
          <p:cNvPr id="3" name="Content Placeholder 2"/>
          <p:cNvSpPr>
            <a:spLocks noGrp="1"/>
          </p:cNvSpPr>
          <p:nvPr>
            <p:ph idx="1"/>
          </p:nvPr>
        </p:nvSpPr>
        <p:spPr>
          <a:xfrm>
            <a:off x="457200" y="1219200"/>
            <a:ext cx="8229600" cy="5486400"/>
          </a:xfrm>
        </p:spPr>
        <p:txBody>
          <a:bodyPr>
            <a:normAutofit fontScale="70000" lnSpcReduction="20000"/>
          </a:bodyPr>
          <a:lstStyle/>
          <a:p>
            <a:r>
              <a:rPr lang="en-US" dirty="0" smtClean="0"/>
              <a:t>Every meeting ranked this more desirable than E, our fragmented approach to government</a:t>
            </a:r>
          </a:p>
          <a:p>
            <a:pPr lvl="1"/>
            <a:r>
              <a:rPr lang="en-US" dirty="0" smtClean="0"/>
              <a:t>Surprising enthusiasm for more centralized government services</a:t>
            </a:r>
          </a:p>
          <a:p>
            <a:r>
              <a:rPr lang="en-US" dirty="0" smtClean="0"/>
              <a:t>Classic example of a desirable outcome that is considered impossible to achieve</a:t>
            </a:r>
          </a:p>
          <a:p>
            <a:r>
              <a:rPr lang="en-US" dirty="0" smtClean="0"/>
              <a:t>Aside from the county idea, much of the endstate is considered attainable over 25 years</a:t>
            </a:r>
          </a:p>
          <a:p>
            <a:pPr lvl="1"/>
            <a:r>
              <a:rPr lang="en-US" dirty="0" smtClean="0"/>
              <a:t>The tax cap will force towns, schools and counties to find ways to do things more efficiently</a:t>
            </a:r>
          </a:p>
          <a:p>
            <a:pPr lvl="1"/>
            <a:r>
              <a:rPr lang="en-US" dirty="0" smtClean="0"/>
              <a:t>Computer and network improvements will make some centralization easier</a:t>
            </a:r>
          </a:p>
          <a:p>
            <a:r>
              <a:rPr lang="en-US" dirty="0" smtClean="0"/>
              <a:t>Forest Preserve consolidation through land swaps gets strong support across the board</a:t>
            </a:r>
          </a:p>
          <a:p>
            <a:r>
              <a:rPr lang="en-US" dirty="0" smtClean="0"/>
              <a:t>Planning for the Forest Preserve and private land in larger blocks (complexes) is a good next step; easement lands should be included</a:t>
            </a:r>
          </a:p>
          <a:p>
            <a:r>
              <a:rPr lang="en-US" dirty="0" smtClean="0"/>
              <a:t>Outsourcing government assets as a strategy for improving efficiency has mixed support</a:t>
            </a:r>
            <a:endParaRPr lang="en-US" dirty="0"/>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17</a:t>
            </a:fld>
            <a:endParaRPr lang="en-US"/>
          </a:p>
        </p:txBody>
      </p:sp>
    </p:spTree>
    <p:extLst>
      <p:ext uri="{BB962C8B-B14F-4D97-AF65-F5344CB8AC3E}">
        <p14:creationId xmlns:p14="http://schemas.microsoft.com/office/powerpoint/2010/main" val="16844968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B:  A Usable Park 2037</a:t>
            </a:r>
            <a:endParaRPr lang="en-US" dirty="0"/>
          </a:p>
        </p:txBody>
      </p:sp>
      <p:sp>
        <p:nvSpPr>
          <p:cNvPr id="3" name="Slide Number Placeholder 2"/>
          <p:cNvSpPr>
            <a:spLocks noGrp="1"/>
          </p:cNvSpPr>
          <p:nvPr>
            <p:ph type="sldNum" sz="quarter" idx="12"/>
          </p:nvPr>
        </p:nvSpPr>
        <p:spPr/>
        <p:txBody>
          <a:bodyPr/>
          <a:lstStyle/>
          <a:p>
            <a:pPr>
              <a:defRPr/>
            </a:pPr>
            <a:fld id="{74B179DF-86B1-40B6-A30C-C763ADE88CE9}" type="slidenum">
              <a:rPr lang="en-US" smtClean="0"/>
              <a:pPr>
                <a:defRPr/>
              </a:pPr>
              <a:t>18</a:t>
            </a:fld>
            <a:endParaRPr lang="en-US" dirty="0"/>
          </a:p>
        </p:txBody>
      </p:sp>
      <p:sp>
        <p:nvSpPr>
          <p:cNvPr id="4" name="Rectangle 3"/>
          <p:cNvSpPr/>
          <p:nvPr/>
        </p:nvSpPr>
        <p:spPr>
          <a:xfrm>
            <a:off x="381000" y="1023257"/>
            <a:ext cx="8305800" cy="5509200"/>
          </a:xfrm>
          <a:prstGeom prst="rect">
            <a:avLst/>
          </a:prstGeom>
        </p:spPr>
        <p:txBody>
          <a:bodyPr wrap="square">
            <a:spAutoFit/>
          </a:bodyPr>
          <a:lstStyle/>
          <a:p>
            <a:pPr marL="285750" lvl="0" indent="-285750">
              <a:buFont typeface="Arial" pitchFamily="34" charset="0"/>
              <a:buChar char="•"/>
            </a:pPr>
            <a:r>
              <a:rPr lang="en-US" sz="2200" dirty="0">
                <a:latin typeface="+mn-lt"/>
              </a:rPr>
              <a:t>Recreational </a:t>
            </a:r>
            <a:r>
              <a:rPr lang="en-US" sz="2200" dirty="0">
                <a:solidFill>
                  <a:srgbClr val="FF0000"/>
                </a:solidFill>
                <a:latin typeface="+mn-lt"/>
              </a:rPr>
              <a:t>tourism</a:t>
            </a:r>
            <a:r>
              <a:rPr lang="en-US" sz="2200" dirty="0">
                <a:latin typeface="+mn-lt"/>
              </a:rPr>
              <a:t> and meeting the needs </a:t>
            </a:r>
            <a:r>
              <a:rPr lang="en-US" sz="2200" dirty="0" smtClean="0">
                <a:latin typeface="+mn-lt"/>
              </a:rPr>
              <a:t>of </a:t>
            </a:r>
            <a:r>
              <a:rPr lang="en-US" sz="2200" dirty="0">
                <a:latin typeface="+mn-lt"/>
              </a:rPr>
              <a:t>baby </a:t>
            </a:r>
            <a:r>
              <a:rPr lang="en-US" sz="2200" dirty="0" smtClean="0">
                <a:latin typeface="+mn-lt"/>
              </a:rPr>
              <a:t>boom </a:t>
            </a:r>
            <a:r>
              <a:rPr lang="en-US" sz="2200" dirty="0">
                <a:solidFill>
                  <a:srgbClr val="FF0000"/>
                </a:solidFill>
                <a:latin typeface="+mn-lt"/>
              </a:rPr>
              <a:t>retirees</a:t>
            </a:r>
            <a:r>
              <a:rPr lang="en-US" sz="2200" dirty="0">
                <a:latin typeface="+mn-lt"/>
              </a:rPr>
              <a:t> are the two big engines of economic </a:t>
            </a:r>
            <a:r>
              <a:rPr lang="en-US" sz="2200" dirty="0" smtClean="0">
                <a:latin typeface="+mn-lt"/>
              </a:rPr>
              <a:t>growth</a:t>
            </a:r>
            <a:endParaRPr lang="en-US" sz="2200" dirty="0">
              <a:latin typeface="+mn-lt"/>
            </a:endParaRPr>
          </a:p>
          <a:p>
            <a:pPr marL="285750" lvl="0" indent="-285750">
              <a:buFont typeface="Arial" pitchFamily="34" charset="0"/>
              <a:buChar char="•"/>
            </a:pPr>
            <a:r>
              <a:rPr lang="en-US" sz="2200" dirty="0">
                <a:latin typeface="+mn-lt"/>
              </a:rPr>
              <a:t>The Park is a </a:t>
            </a:r>
            <a:r>
              <a:rPr lang="en-US" sz="2200" dirty="0">
                <a:solidFill>
                  <a:srgbClr val="FF0000"/>
                </a:solidFill>
                <a:latin typeface="+mn-lt"/>
              </a:rPr>
              <a:t>world-class</a:t>
            </a:r>
            <a:r>
              <a:rPr lang="en-US" sz="2200" dirty="0">
                <a:latin typeface="+mn-lt"/>
              </a:rPr>
              <a:t> destination </a:t>
            </a:r>
            <a:r>
              <a:rPr lang="en-US" sz="2200" dirty="0" smtClean="0">
                <a:latin typeface="+mn-lt"/>
              </a:rPr>
              <a:t>attracting nearby and international travelers</a:t>
            </a:r>
            <a:endParaRPr lang="en-US" sz="2200" dirty="0">
              <a:latin typeface="+mn-lt"/>
            </a:endParaRPr>
          </a:p>
          <a:p>
            <a:pPr marL="285750" lvl="0" indent="-285750">
              <a:buFont typeface="Arial" pitchFamily="34" charset="0"/>
              <a:buChar char="•"/>
            </a:pPr>
            <a:r>
              <a:rPr lang="en-US" sz="2200" dirty="0">
                <a:latin typeface="+mn-lt"/>
              </a:rPr>
              <a:t>The wild </a:t>
            </a:r>
            <a:r>
              <a:rPr lang="en-US" sz="2200" dirty="0" smtClean="0">
                <a:latin typeface="+mn-lt"/>
              </a:rPr>
              <a:t>areas of </a:t>
            </a:r>
            <a:r>
              <a:rPr lang="en-US" sz="2200" dirty="0">
                <a:latin typeface="+mn-lt"/>
              </a:rPr>
              <a:t>the Park have become more wild and the </a:t>
            </a:r>
            <a:r>
              <a:rPr lang="en-US" sz="2200" dirty="0" smtClean="0">
                <a:latin typeface="+mn-lt"/>
              </a:rPr>
              <a:t>already developed areas, in and near hamlets, more developed</a:t>
            </a:r>
            <a:endParaRPr lang="en-US" sz="2200" dirty="0">
              <a:latin typeface="+mn-lt"/>
            </a:endParaRPr>
          </a:p>
          <a:p>
            <a:pPr marL="285750" lvl="0" indent="-285750">
              <a:buFont typeface="Arial" pitchFamily="34" charset="0"/>
              <a:buChar char="•"/>
            </a:pPr>
            <a:r>
              <a:rPr lang="en-US" sz="2200" dirty="0">
                <a:latin typeface="+mn-lt"/>
              </a:rPr>
              <a:t>An integrated </a:t>
            </a:r>
            <a:r>
              <a:rPr lang="en-US" sz="2200" dirty="0" smtClean="0">
                <a:solidFill>
                  <a:srgbClr val="FF0000"/>
                </a:solidFill>
                <a:latin typeface="+mn-lt"/>
              </a:rPr>
              <a:t>recreation </a:t>
            </a:r>
            <a:r>
              <a:rPr lang="en-US" sz="2200" dirty="0">
                <a:solidFill>
                  <a:srgbClr val="FF0000"/>
                </a:solidFill>
                <a:latin typeface="+mn-lt"/>
              </a:rPr>
              <a:t>plan </a:t>
            </a:r>
            <a:r>
              <a:rPr lang="en-US" sz="2200" dirty="0">
                <a:latin typeface="+mn-lt"/>
              </a:rPr>
              <a:t>spreads out </a:t>
            </a:r>
            <a:r>
              <a:rPr lang="en-US" sz="2200" dirty="0" smtClean="0">
                <a:latin typeface="+mn-lt"/>
              </a:rPr>
              <a:t>different </a:t>
            </a:r>
            <a:r>
              <a:rPr lang="en-US" sz="2200" dirty="0">
                <a:latin typeface="+mn-lt"/>
              </a:rPr>
              <a:t>users across </a:t>
            </a:r>
            <a:r>
              <a:rPr lang="en-US" sz="2200" dirty="0" smtClean="0">
                <a:latin typeface="+mn-lt"/>
              </a:rPr>
              <a:t>4 seasons </a:t>
            </a:r>
            <a:r>
              <a:rPr lang="en-US" sz="2200" dirty="0">
                <a:latin typeface="+mn-lt"/>
              </a:rPr>
              <a:t>and the </a:t>
            </a:r>
            <a:r>
              <a:rPr lang="en-US" sz="2200" dirty="0" smtClean="0">
                <a:latin typeface="+mn-lt"/>
              </a:rPr>
              <a:t>entire Park.  More Indoor attractions.</a:t>
            </a:r>
          </a:p>
          <a:p>
            <a:pPr marL="285750" lvl="0" indent="-285750">
              <a:buFont typeface="Arial" pitchFamily="34" charset="0"/>
              <a:buChar char="•"/>
            </a:pPr>
            <a:r>
              <a:rPr lang="en-US" sz="2200" dirty="0">
                <a:latin typeface="+mn-lt"/>
              </a:rPr>
              <a:t>There has been a major </a:t>
            </a:r>
            <a:r>
              <a:rPr lang="en-US" sz="2200" dirty="0">
                <a:solidFill>
                  <a:srgbClr val="FF0000"/>
                </a:solidFill>
                <a:latin typeface="+mn-lt"/>
              </a:rPr>
              <a:t>increase in </a:t>
            </a:r>
            <a:r>
              <a:rPr lang="en-US" sz="2200" dirty="0" smtClean="0">
                <a:solidFill>
                  <a:srgbClr val="FF0000"/>
                </a:solidFill>
                <a:latin typeface="+mn-lt"/>
              </a:rPr>
              <a:t>visitor </a:t>
            </a:r>
            <a:r>
              <a:rPr lang="en-US" sz="2200" dirty="0">
                <a:solidFill>
                  <a:srgbClr val="FF0000"/>
                </a:solidFill>
                <a:latin typeface="+mn-lt"/>
              </a:rPr>
              <a:t>services </a:t>
            </a:r>
            <a:r>
              <a:rPr lang="en-US" sz="2200" dirty="0" smtClean="0">
                <a:latin typeface="+mn-lt"/>
              </a:rPr>
              <a:t>that </a:t>
            </a:r>
            <a:r>
              <a:rPr lang="en-US" sz="2200" dirty="0">
                <a:latin typeface="+mn-lt"/>
              </a:rPr>
              <a:t>people pay for, creating income for </a:t>
            </a:r>
            <a:r>
              <a:rPr lang="en-US" sz="2200" dirty="0" smtClean="0">
                <a:latin typeface="+mn-lt"/>
              </a:rPr>
              <a:t>residents</a:t>
            </a:r>
          </a:p>
          <a:p>
            <a:pPr marL="285750" lvl="0" indent="-285750">
              <a:buFont typeface="Arial" pitchFamily="34" charset="0"/>
              <a:buChar char="•"/>
            </a:pPr>
            <a:r>
              <a:rPr lang="en-US" sz="2200" dirty="0" smtClean="0">
                <a:latin typeface="+mn-lt"/>
              </a:rPr>
              <a:t>ADK-branded recreational equipment manufacturing</a:t>
            </a:r>
            <a:endParaRPr lang="en-US" sz="2200" dirty="0">
              <a:latin typeface="+mn-lt"/>
            </a:endParaRPr>
          </a:p>
          <a:p>
            <a:pPr marL="285750" lvl="0" indent="-285750">
              <a:buFont typeface="Arial" pitchFamily="34" charset="0"/>
              <a:buChar char="•"/>
            </a:pPr>
            <a:r>
              <a:rPr lang="en-US" sz="2200" dirty="0" smtClean="0">
                <a:latin typeface="+mn-lt"/>
              </a:rPr>
              <a:t>Active </a:t>
            </a:r>
            <a:r>
              <a:rPr lang="en-US" sz="2200" dirty="0">
                <a:latin typeface="+mn-lt"/>
              </a:rPr>
              <a:t>retiring boomers move into their vacation homes in areas with best access to </a:t>
            </a:r>
            <a:r>
              <a:rPr lang="en-US" sz="2200" dirty="0">
                <a:solidFill>
                  <a:srgbClr val="FF0000"/>
                </a:solidFill>
                <a:latin typeface="+mn-lt"/>
              </a:rPr>
              <a:t>health care</a:t>
            </a:r>
            <a:r>
              <a:rPr lang="en-US" sz="2200" dirty="0">
                <a:latin typeface="+mn-lt"/>
              </a:rPr>
              <a:t>, internet, cell phones, arts and other amenities. New CCRs in the Park.</a:t>
            </a:r>
          </a:p>
          <a:p>
            <a:pPr marL="285750" lvl="0" indent="-285750">
              <a:buFont typeface="Arial" pitchFamily="34" charset="0"/>
              <a:buChar char="•"/>
            </a:pPr>
            <a:r>
              <a:rPr lang="en-US" sz="2200" dirty="0">
                <a:latin typeface="+mn-lt"/>
              </a:rPr>
              <a:t>Government employment has dropped considerably but the private sector more than filled the gap</a:t>
            </a:r>
            <a:r>
              <a:rPr lang="en-US" sz="2200" dirty="0" smtClean="0">
                <a:latin typeface="+mn-lt"/>
              </a:rPr>
              <a:t>.</a:t>
            </a:r>
            <a:endParaRPr lang="en-US" sz="2200" dirty="0">
              <a:latin typeface="+mn-lt"/>
            </a:endParaRPr>
          </a:p>
        </p:txBody>
      </p:sp>
      <p:sp>
        <p:nvSpPr>
          <p:cNvPr id="6" name="Footer Placeholder 5"/>
          <p:cNvSpPr>
            <a:spLocks noGrp="1"/>
          </p:cNvSpPr>
          <p:nvPr>
            <p:ph type="ftr" sz="quarter" idx="11"/>
          </p:nvPr>
        </p:nvSpPr>
        <p:spPr/>
        <p:txBody>
          <a:bodyPr/>
          <a:lstStyle/>
          <a:p>
            <a:pPr>
              <a:defRPr/>
            </a:pPr>
            <a:r>
              <a:rPr lang="en-US" smtClean="0"/>
              <a:t>www.ADKfutures.org</a:t>
            </a:r>
            <a:endParaRPr lang="en-US"/>
          </a:p>
        </p:txBody>
      </p:sp>
      <p:sp>
        <p:nvSpPr>
          <p:cNvPr id="5" name="Date Placeholder 4"/>
          <p:cNvSpPr>
            <a:spLocks noGrp="1"/>
          </p:cNvSpPr>
          <p:nvPr>
            <p:ph type="dt" sz="half" idx="10"/>
          </p:nvPr>
        </p:nvSpPr>
        <p:spPr/>
        <p:txBody>
          <a:bodyPr/>
          <a:lstStyle/>
          <a:p>
            <a:pPr>
              <a:defRPr/>
            </a:pPr>
            <a:r>
              <a:rPr lang="en-US" smtClean="0"/>
              <a:t>August 16, 2012</a:t>
            </a:r>
            <a:endParaRPr lang="en-US"/>
          </a:p>
        </p:txBody>
      </p:sp>
    </p:spTree>
    <p:extLst>
      <p:ext uri="{BB962C8B-B14F-4D97-AF65-F5344CB8AC3E}">
        <p14:creationId xmlns:p14="http://schemas.microsoft.com/office/powerpoint/2010/main" val="39425111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029"/>
            <a:ext cx="8229600" cy="1143000"/>
          </a:xfrm>
        </p:spPr>
        <p:txBody>
          <a:bodyPr/>
          <a:lstStyle/>
          <a:p>
            <a:r>
              <a:rPr lang="en-US" dirty="0" smtClean="0"/>
              <a:t>What We’ve Learned about B</a:t>
            </a:r>
            <a:endParaRPr lang="en-US" dirty="0"/>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a:xfrm>
            <a:off x="6553200" y="6340475"/>
            <a:ext cx="2133600" cy="365125"/>
          </a:xfrm>
        </p:spPr>
        <p:txBody>
          <a:bodyPr/>
          <a:lstStyle/>
          <a:p>
            <a:fld id="{0D8D1BD9-107A-47BE-8DF1-EB2B0145A515}" type="slidenum">
              <a:rPr lang="en-US" smtClean="0"/>
              <a:pPr/>
              <a:t>19</a:t>
            </a:fld>
            <a:endParaRPr lang="en-US" dirty="0"/>
          </a:p>
        </p:txBody>
      </p:sp>
      <p:sp>
        <p:nvSpPr>
          <p:cNvPr id="3" name="Content Placeholder 2"/>
          <p:cNvSpPr>
            <a:spLocks noGrp="1"/>
          </p:cNvSpPr>
          <p:nvPr>
            <p:ph idx="1"/>
          </p:nvPr>
        </p:nvSpPr>
        <p:spPr>
          <a:xfrm>
            <a:off x="457200" y="914400"/>
            <a:ext cx="8229600" cy="5334000"/>
          </a:xfrm>
        </p:spPr>
        <p:txBody>
          <a:bodyPr>
            <a:noAutofit/>
          </a:bodyPr>
          <a:lstStyle/>
          <a:p>
            <a:r>
              <a:rPr lang="en-US" sz="2200" dirty="0" smtClean="0"/>
              <a:t>This endstate speaks to the unique advantages of the region</a:t>
            </a:r>
          </a:p>
          <a:p>
            <a:r>
              <a:rPr lang="en-US" sz="2200" dirty="0" smtClean="0"/>
              <a:t>It’s what we are doing already, only we will be doing it better</a:t>
            </a:r>
          </a:p>
          <a:p>
            <a:r>
              <a:rPr lang="en-US" sz="2200" dirty="0" smtClean="0"/>
              <a:t>There is hope (and some evidence) that we can benefit from working regionally, in a more integrated and cooperative manner</a:t>
            </a:r>
          </a:p>
          <a:p>
            <a:pPr lvl="1"/>
            <a:r>
              <a:rPr lang="en-US" sz="2000" dirty="0" smtClean="0"/>
              <a:t>Partnerships including DEC, local gov’t, NGOs, and citizen groups </a:t>
            </a:r>
          </a:p>
          <a:p>
            <a:r>
              <a:rPr lang="en-US" sz="2200" dirty="0" smtClean="0"/>
              <a:t>Tourism builds support for the Park’s future in a new generation and new, more diverse visitor segments</a:t>
            </a:r>
          </a:p>
          <a:p>
            <a:pPr lvl="1"/>
            <a:r>
              <a:rPr lang="en-US" sz="2000" dirty="0" smtClean="0"/>
              <a:t>Upgrading our visitor offerings is essential: places to stay, eat, shop</a:t>
            </a:r>
          </a:p>
          <a:p>
            <a:r>
              <a:rPr lang="en-US" sz="2200" dirty="0" smtClean="0"/>
              <a:t>The active retired can be great assets to communities</a:t>
            </a:r>
          </a:p>
          <a:p>
            <a:pPr lvl="1"/>
            <a:r>
              <a:rPr lang="en-US" sz="2000" dirty="0" smtClean="0"/>
              <a:t>Health care and services for the aging are not where they need to be</a:t>
            </a:r>
          </a:p>
          <a:p>
            <a:r>
              <a:rPr lang="en-US" sz="2200" dirty="0" smtClean="0"/>
              <a:t>The impact of climate change on our outdoor winter sports economy is a real issue that needs a strategy</a:t>
            </a:r>
          </a:p>
          <a:p>
            <a:r>
              <a:rPr lang="en-US" sz="2200" dirty="0" smtClean="0"/>
              <a:t>Sustainable tourism means limiting use of the Forest Preserve</a:t>
            </a:r>
          </a:p>
          <a:p>
            <a:pPr lvl="1"/>
            <a:r>
              <a:rPr lang="en-US" sz="2000" dirty="0" smtClean="0"/>
              <a:t>Don’t degrade the experience for the next person, or next generation</a:t>
            </a:r>
            <a:endParaRPr lang="en-US" sz="2000" dirty="0"/>
          </a:p>
        </p:txBody>
      </p:sp>
    </p:spTree>
    <p:extLst>
      <p:ext uri="{BB962C8B-B14F-4D97-AF65-F5344CB8AC3E}">
        <p14:creationId xmlns:p14="http://schemas.microsoft.com/office/powerpoint/2010/main" val="34709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0908"/>
            <a:ext cx="8229600" cy="1143000"/>
          </a:xfrm>
        </p:spPr>
        <p:txBody>
          <a:bodyPr/>
          <a:lstStyle/>
          <a:p>
            <a:r>
              <a:rPr lang="en-US" dirty="0" smtClean="0"/>
              <a:t>C: The Sustainable Life 2037</a:t>
            </a:r>
            <a:endParaRPr lang="en-US" dirty="0"/>
          </a:p>
        </p:txBody>
      </p:sp>
      <p:sp>
        <p:nvSpPr>
          <p:cNvPr id="3" name="Slide Number Placeholder 2"/>
          <p:cNvSpPr>
            <a:spLocks noGrp="1"/>
          </p:cNvSpPr>
          <p:nvPr>
            <p:ph type="sldNum" sz="quarter" idx="12"/>
          </p:nvPr>
        </p:nvSpPr>
        <p:spPr/>
        <p:txBody>
          <a:bodyPr/>
          <a:lstStyle/>
          <a:p>
            <a:pPr>
              <a:defRPr/>
            </a:pPr>
            <a:fld id="{74B179DF-86B1-40B6-A30C-C763ADE88CE9}" type="slidenum">
              <a:rPr lang="en-US" smtClean="0"/>
              <a:pPr>
                <a:defRPr/>
              </a:pPr>
              <a:t>20</a:t>
            </a:fld>
            <a:endParaRPr lang="en-US" dirty="0"/>
          </a:p>
        </p:txBody>
      </p:sp>
      <p:sp>
        <p:nvSpPr>
          <p:cNvPr id="4" name="Rectangle 3"/>
          <p:cNvSpPr/>
          <p:nvPr/>
        </p:nvSpPr>
        <p:spPr>
          <a:xfrm>
            <a:off x="533400" y="1219200"/>
            <a:ext cx="8153400" cy="4832092"/>
          </a:xfrm>
          <a:prstGeom prst="rect">
            <a:avLst/>
          </a:prstGeom>
        </p:spPr>
        <p:txBody>
          <a:bodyPr wrap="square">
            <a:spAutoFit/>
          </a:bodyPr>
          <a:lstStyle/>
          <a:p>
            <a:pPr marL="285750" lvl="0" indent="-285750">
              <a:buFont typeface="Arial" pitchFamily="34" charset="0"/>
              <a:buChar char="•"/>
            </a:pPr>
            <a:r>
              <a:rPr lang="en-US" sz="2200" dirty="0" smtClean="0">
                <a:latin typeface="+mn-lt"/>
              </a:rPr>
              <a:t>People of all ages move here as a quality of life decision, attracted to the hamlet life, small schools, the arts scene and a shared set of community and environmental values </a:t>
            </a:r>
          </a:p>
          <a:p>
            <a:pPr marL="285750" lvl="0" indent="-285750">
              <a:buFont typeface="Arial" pitchFamily="34" charset="0"/>
              <a:buChar char="•"/>
            </a:pPr>
            <a:r>
              <a:rPr lang="en-US" sz="2200" dirty="0" smtClean="0">
                <a:latin typeface="+mn-lt"/>
              </a:rPr>
              <a:t>Widespread </a:t>
            </a:r>
            <a:r>
              <a:rPr lang="en-US" sz="2200" dirty="0">
                <a:solidFill>
                  <a:srgbClr val="FF0000"/>
                </a:solidFill>
                <a:latin typeface="+mn-lt"/>
              </a:rPr>
              <a:t>broadband </a:t>
            </a:r>
            <a:r>
              <a:rPr lang="en-US" sz="2200" dirty="0" smtClean="0">
                <a:solidFill>
                  <a:srgbClr val="FF0000"/>
                </a:solidFill>
                <a:latin typeface="+mn-lt"/>
              </a:rPr>
              <a:t>enables new jobs</a:t>
            </a:r>
            <a:endParaRPr lang="en-US" sz="2200" dirty="0">
              <a:solidFill>
                <a:srgbClr val="FF0000"/>
              </a:solidFill>
              <a:latin typeface="+mn-lt"/>
            </a:endParaRPr>
          </a:p>
          <a:p>
            <a:pPr marL="285750" lvl="0" indent="-285750">
              <a:buFont typeface="Arial" pitchFamily="34" charset="0"/>
              <a:buChar char="•"/>
            </a:pPr>
            <a:r>
              <a:rPr lang="en-US" sz="2200" dirty="0" smtClean="0">
                <a:solidFill>
                  <a:srgbClr val="FF0000"/>
                </a:solidFill>
                <a:latin typeface="+mn-lt"/>
              </a:rPr>
              <a:t>Biomass heating </a:t>
            </a:r>
            <a:r>
              <a:rPr lang="en-US" sz="2200" dirty="0" smtClean="0">
                <a:latin typeface="+mn-lt"/>
              </a:rPr>
              <a:t>systems are widespread, especially for large buildings, keeping energy dollars in the region.</a:t>
            </a:r>
          </a:p>
          <a:p>
            <a:pPr marL="285750" lvl="0" indent="-285750">
              <a:buFont typeface="Arial" pitchFamily="34" charset="0"/>
              <a:buChar char="•"/>
            </a:pPr>
            <a:r>
              <a:rPr lang="en-US" sz="2200" dirty="0">
                <a:latin typeface="+mn-lt"/>
              </a:rPr>
              <a:t>Many </a:t>
            </a:r>
            <a:r>
              <a:rPr lang="en-US" sz="2200" dirty="0">
                <a:solidFill>
                  <a:srgbClr val="FF0000"/>
                </a:solidFill>
                <a:latin typeface="+mn-lt"/>
              </a:rPr>
              <a:t>renewable energy </a:t>
            </a:r>
            <a:r>
              <a:rPr lang="en-US" sz="2200" dirty="0">
                <a:latin typeface="+mn-lt"/>
              </a:rPr>
              <a:t>sources: community solar farms, retrofitted old dams, home-scale wind, and private solar</a:t>
            </a:r>
          </a:p>
          <a:p>
            <a:pPr marL="285750" lvl="0" indent="-285750">
              <a:buFont typeface="Arial" pitchFamily="34" charset="0"/>
              <a:buChar char="•"/>
            </a:pPr>
            <a:r>
              <a:rPr lang="en-US" sz="2200" dirty="0">
                <a:latin typeface="+mn-lt"/>
              </a:rPr>
              <a:t>The </a:t>
            </a:r>
            <a:r>
              <a:rPr lang="en-US" sz="2200" dirty="0">
                <a:solidFill>
                  <a:srgbClr val="FF0000"/>
                </a:solidFill>
                <a:latin typeface="+mn-lt"/>
              </a:rPr>
              <a:t>local food industry </a:t>
            </a:r>
            <a:r>
              <a:rPr lang="en-US" sz="2200" dirty="0" smtClean="0">
                <a:latin typeface="+mn-lt"/>
              </a:rPr>
              <a:t>has </a:t>
            </a:r>
            <a:r>
              <a:rPr lang="en-US" sz="2200" dirty="0">
                <a:latin typeface="+mn-lt"/>
              </a:rPr>
              <a:t>scaled up and regional coops are in place for meat processing, marketing and distribution.</a:t>
            </a:r>
          </a:p>
          <a:p>
            <a:pPr marL="285750" lvl="0" indent="-285750">
              <a:buFont typeface="Arial" pitchFamily="34" charset="0"/>
              <a:buChar char="•"/>
            </a:pPr>
            <a:r>
              <a:rPr lang="en-US" sz="2200" dirty="0">
                <a:latin typeface="+mn-lt"/>
              </a:rPr>
              <a:t>Land use </a:t>
            </a:r>
            <a:r>
              <a:rPr lang="en-US" sz="2200" dirty="0" err="1">
                <a:latin typeface="+mn-lt"/>
              </a:rPr>
              <a:t>regs</a:t>
            </a:r>
            <a:r>
              <a:rPr lang="en-US" sz="2200" dirty="0">
                <a:latin typeface="+mn-lt"/>
              </a:rPr>
              <a:t> encourage clustering in hamlets and permit </a:t>
            </a:r>
            <a:r>
              <a:rPr lang="en-US" sz="2200" dirty="0" smtClean="0">
                <a:latin typeface="+mn-lt"/>
              </a:rPr>
              <a:t>community-scale renewable </a:t>
            </a:r>
            <a:r>
              <a:rPr lang="en-US" sz="2200" dirty="0">
                <a:latin typeface="+mn-lt"/>
              </a:rPr>
              <a:t>energy </a:t>
            </a:r>
            <a:r>
              <a:rPr lang="en-US" sz="2200" dirty="0" smtClean="0">
                <a:latin typeface="+mn-lt"/>
              </a:rPr>
              <a:t>solutions.</a:t>
            </a:r>
            <a:endParaRPr lang="en-US" sz="2200" dirty="0">
              <a:latin typeface="+mn-lt"/>
            </a:endParaRPr>
          </a:p>
          <a:p>
            <a:pPr marL="285750" lvl="0" indent="-285750">
              <a:buFont typeface="Arial" pitchFamily="34" charset="0"/>
              <a:buChar char="•"/>
            </a:pPr>
            <a:r>
              <a:rPr lang="en-US" sz="2200" dirty="0" smtClean="0">
                <a:solidFill>
                  <a:srgbClr val="FF0000"/>
                </a:solidFill>
                <a:latin typeface="+mn-lt"/>
              </a:rPr>
              <a:t>Science based management</a:t>
            </a:r>
            <a:r>
              <a:rPr lang="en-US" sz="2200" dirty="0" smtClean="0">
                <a:latin typeface="+mn-lt"/>
              </a:rPr>
              <a:t> </a:t>
            </a:r>
            <a:r>
              <a:rPr lang="en-US" sz="2200" dirty="0">
                <a:latin typeface="+mn-lt"/>
              </a:rPr>
              <a:t>of the forest, even the Forest Preserve, helps it to adapt to climate change and invasive species </a:t>
            </a:r>
            <a:r>
              <a:rPr lang="en-US" sz="2200" dirty="0" smtClean="0">
                <a:latin typeface="+mn-lt"/>
              </a:rPr>
              <a:t>threats</a:t>
            </a:r>
            <a:endParaRPr lang="en-US" sz="2200" dirty="0">
              <a:latin typeface="+mn-lt"/>
            </a:endParaRPr>
          </a:p>
        </p:txBody>
      </p:sp>
      <p:sp>
        <p:nvSpPr>
          <p:cNvPr id="6" name="Footer Placeholder 5"/>
          <p:cNvSpPr>
            <a:spLocks noGrp="1"/>
          </p:cNvSpPr>
          <p:nvPr>
            <p:ph type="ftr" sz="quarter" idx="11"/>
          </p:nvPr>
        </p:nvSpPr>
        <p:spPr/>
        <p:txBody>
          <a:bodyPr/>
          <a:lstStyle/>
          <a:p>
            <a:pPr>
              <a:defRPr/>
            </a:pPr>
            <a:r>
              <a:rPr lang="en-US" smtClean="0"/>
              <a:t>www.ADKfutures.org</a:t>
            </a:r>
            <a:endParaRPr lang="en-US"/>
          </a:p>
        </p:txBody>
      </p:sp>
      <p:sp>
        <p:nvSpPr>
          <p:cNvPr id="5" name="Date Placeholder 4"/>
          <p:cNvSpPr>
            <a:spLocks noGrp="1"/>
          </p:cNvSpPr>
          <p:nvPr>
            <p:ph type="dt" sz="half" idx="10"/>
          </p:nvPr>
        </p:nvSpPr>
        <p:spPr/>
        <p:txBody>
          <a:bodyPr/>
          <a:lstStyle/>
          <a:p>
            <a:pPr>
              <a:defRPr/>
            </a:pPr>
            <a:r>
              <a:rPr lang="en-US" smtClean="0"/>
              <a:t>August 16, 2012</a:t>
            </a:r>
            <a:endParaRPr lang="en-US"/>
          </a:p>
        </p:txBody>
      </p:sp>
    </p:spTree>
    <p:extLst>
      <p:ext uri="{BB962C8B-B14F-4D97-AF65-F5344CB8AC3E}">
        <p14:creationId xmlns:p14="http://schemas.microsoft.com/office/powerpoint/2010/main" val="257850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We’ve Learned about</a:t>
            </a:r>
            <a:r>
              <a:rPr lang="en-US" dirty="0"/>
              <a:t> </a:t>
            </a:r>
            <a:r>
              <a:rPr lang="en-US" dirty="0" smtClean="0"/>
              <a:t>C</a:t>
            </a:r>
            <a:endParaRPr lang="en-US" dirty="0"/>
          </a:p>
        </p:txBody>
      </p:sp>
      <p:sp>
        <p:nvSpPr>
          <p:cNvPr id="3" name="Content Placeholder 2"/>
          <p:cNvSpPr>
            <a:spLocks noGrp="1"/>
          </p:cNvSpPr>
          <p:nvPr>
            <p:ph idx="1"/>
          </p:nvPr>
        </p:nvSpPr>
        <p:spPr/>
        <p:txBody>
          <a:bodyPr>
            <a:normAutofit fontScale="70000" lnSpcReduction="20000"/>
          </a:bodyPr>
          <a:lstStyle/>
          <a:p>
            <a:r>
              <a:rPr lang="en-US" dirty="0"/>
              <a:t>H</a:t>
            </a:r>
            <a:r>
              <a:rPr lang="en-US" dirty="0" smtClean="0"/>
              <a:t>as wide support and particularly appeals to young people</a:t>
            </a:r>
          </a:p>
          <a:p>
            <a:r>
              <a:rPr lang="en-US" dirty="0" smtClean="0"/>
              <a:t>C responds to climate change, aligning us with the State’s goal to make renewable energy 30% of the State’s energy supply by 2015</a:t>
            </a:r>
          </a:p>
          <a:p>
            <a:r>
              <a:rPr lang="en-US" dirty="0" smtClean="0"/>
              <a:t>Localization of the energy and food sectors adds local jobs w/o growing the whole economy much</a:t>
            </a:r>
          </a:p>
          <a:p>
            <a:r>
              <a:rPr lang="en-US" dirty="0" smtClean="0"/>
              <a:t>It links to the old self-reliant culture and traditional sectors such as agriculture, forest products and guiding, caretaking</a:t>
            </a:r>
          </a:p>
          <a:p>
            <a:pPr lvl="1"/>
            <a:r>
              <a:rPr lang="en-US" dirty="0" smtClean="0"/>
              <a:t>But updated to be more sustainable and diverse</a:t>
            </a:r>
          </a:p>
          <a:p>
            <a:r>
              <a:rPr lang="en-US" dirty="0" smtClean="0"/>
              <a:t>But it is also welcoming of new people and technology</a:t>
            </a:r>
          </a:p>
          <a:p>
            <a:pPr lvl="1"/>
            <a:r>
              <a:rPr lang="en-US" dirty="0" smtClean="0"/>
              <a:t>Net-based jobs, knowledge economy entrepreneurs</a:t>
            </a:r>
          </a:p>
          <a:p>
            <a:pPr lvl="1"/>
            <a:r>
              <a:rPr lang="en-US" dirty="0" smtClean="0"/>
              <a:t>The Capitol region is becoming a major new high-tech center and the Park can ride its coat tails</a:t>
            </a:r>
          </a:p>
          <a:p>
            <a:r>
              <a:rPr lang="en-US" dirty="0" smtClean="0"/>
              <a:t>A diverse economy, </a:t>
            </a:r>
            <a:r>
              <a:rPr lang="en-US" dirty="0"/>
              <a:t>primarily based on </a:t>
            </a:r>
            <a:r>
              <a:rPr lang="en-US" dirty="0" smtClean="0"/>
              <a:t>smaller businesses, that tries to avoid a few large employers </a:t>
            </a:r>
            <a:endParaRPr lang="en-US" dirty="0"/>
          </a:p>
          <a:p>
            <a:endParaRPr lang="en-US" dirty="0" smtClean="0"/>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21</a:t>
            </a:fld>
            <a:endParaRPr lang="en-US" dirty="0"/>
          </a:p>
        </p:txBody>
      </p:sp>
    </p:spTree>
    <p:extLst>
      <p:ext uri="{BB962C8B-B14F-4D97-AF65-F5344CB8AC3E}">
        <p14:creationId xmlns:p14="http://schemas.microsoft.com/office/powerpoint/2010/main" val="24926567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smtClean="0"/>
              <a:t>Rank The Endstates</a:t>
            </a:r>
          </a:p>
        </p:txBody>
      </p:sp>
      <p:sp>
        <p:nvSpPr>
          <p:cNvPr id="10243" name="Content Placeholder 6"/>
          <p:cNvSpPr>
            <a:spLocks noGrp="1"/>
          </p:cNvSpPr>
          <p:nvPr>
            <p:ph sz="half" idx="1"/>
          </p:nvPr>
        </p:nvSpPr>
        <p:spPr>
          <a:xfrm>
            <a:off x="820737" y="1143000"/>
            <a:ext cx="4056063" cy="3200400"/>
          </a:xfrm>
        </p:spPr>
        <p:txBody>
          <a:bodyPr/>
          <a:lstStyle/>
          <a:p>
            <a:pPr marL="0" indent="0">
              <a:buFontTx/>
              <a:buNone/>
            </a:pPr>
            <a:r>
              <a:rPr lang="en-US" sz="1600" dirty="0" smtClean="0"/>
              <a:t>Rank order endstates A thru F from most desirable(= position 1) to least(=6)</a:t>
            </a:r>
          </a:p>
          <a:p>
            <a:pPr marL="0" indent="0">
              <a:buFontTx/>
              <a:buNone/>
            </a:pPr>
            <a:endParaRPr lang="en-US" sz="1600" dirty="0" smtClean="0"/>
          </a:p>
          <a:p>
            <a:pPr marL="0" indent="0">
              <a:buFontTx/>
              <a:buNone/>
            </a:pPr>
            <a:endParaRPr lang="en-US" sz="1600" dirty="0" smtClean="0"/>
          </a:p>
        </p:txBody>
      </p:sp>
      <p:graphicFrame>
        <p:nvGraphicFramePr>
          <p:cNvPr id="16" name="Content Placeholder 15"/>
          <p:cNvGraphicFramePr>
            <a:graphicFrameLocks noGrp="1"/>
          </p:cNvGraphicFramePr>
          <p:nvPr>
            <p:ph sz="half" idx="2"/>
          </p:nvPr>
        </p:nvGraphicFramePr>
        <p:xfrm>
          <a:off x="4935538" y="1828800"/>
          <a:ext cx="3294062" cy="3352797"/>
        </p:xfrm>
        <a:graphic>
          <a:graphicData uri="http://schemas.openxmlformats.org/drawingml/2006/table">
            <a:tbl>
              <a:tblPr firstRow="1" bandRow="1">
                <a:tableStyleId>{616DA210-FB5B-4158-B5E0-FEB733F419BA}</a:tableStyleId>
              </a:tblPr>
              <a:tblGrid>
                <a:gridCol w="621521"/>
                <a:gridCol w="2672541"/>
              </a:tblGrid>
              <a:tr h="478971">
                <a:tc>
                  <a:txBody>
                    <a:bodyPr/>
                    <a:lstStyle/>
                    <a:p>
                      <a:endParaRPr lang="en-US" dirty="0"/>
                    </a:p>
                  </a:txBody>
                  <a:tcPr marL="91835" marR="91835"/>
                </a:tc>
                <a:tc>
                  <a:txBody>
                    <a:bodyPr/>
                    <a:lstStyle/>
                    <a:p>
                      <a:pPr algn="ctr"/>
                      <a:r>
                        <a:rPr lang="en-US" sz="2400" dirty="0" smtClean="0"/>
                        <a:t>Attainability</a:t>
                      </a:r>
                      <a:endParaRPr lang="en-US" dirty="0"/>
                    </a:p>
                  </a:txBody>
                  <a:tcPr marL="91835" marR="91835"/>
                </a:tc>
              </a:tr>
              <a:tr h="478971">
                <a:tc>
                  <a:txBody>
                    <a:bodyPr/>
                    <a:lstStyle/>
                    <a:p>
                      <a:pPr algn="ctr"/>
                      <a:r>
                        <a:rPr lang="en-US" sz="2400" dirty="0" smtClean="0"/>
                        <a:t>1</a:t>
                      </a:r>
                      <a:endParaRPr lang="en-US" sz="2400" dirty="0"/>
                    </a:p>
                  </a:txBody>
                  <a:tcPr marL="91835" marR="91835"/>
                </a:tc>
                <a:tc>
                  <a:txBody>
                    <a:bodyPr/>
                    <a:lstStyle/>
                    <a:p>
                      <a:endParaRPr lang="en-US" dirty="0"/>
                    </a:p>
                  </a:txBody>
                  <a:tcPr marL="91835" marR="91835"/>
                </a:tc>
              </a:tr>
              <a:tr h="478971">
                <a:tc>
                  <a:txBody>
                    <a:bodyPr/>
                    <a:lstStyle/>
                    <a:p>
                      <a:pPr algn="ctr"/>
                      <a:r>
                        <a:rPr lang="en-US" sz="2400" dirty="0" smtClean="0"/>
                        <a:t>2</a:t>
                      </a:r>
                      <a:endParaRPr lang="en-US" sz="2400" dirty="0"/>
                    </a:p>
                  </a:txBody>
                  <a:tcPr marL="91835" marR="91835"/>
                </a:tc>
                <a:tc>
                  <a:txBody>
                    <a:bodyPr/>
                    <a:lstStyle/>
                    <a:p>
                      <a:endParaRPr lang="en-US" dirty="0"/>
                    </a:p>
                  </a:txBody>
                  <a:tcPr marL="91835" marR="91835"/>
                </a:tc>
              </a:tr>
              <a:tr h="478971">
                <a:tc>
                  <a:txBody>
                    <a:bodyPr/>
                    <a:lstStyle/>
                    <a:p>
                      <a:pPr algn="ctr"/>
                      <a:r>
                        <a:rPr lang="en-US" sz="2400" dirty="0" smtClean="0"/>
                        <a:t>3</a:t>
                      </a:r>
                      <a:endParaRPr lang="en-US" sz="2400" dirty="0"/>
                    </a:p>
                  </a:txBody>
                  <a:tcPr marL="91835" marR="91835"/>
                </a:tc>
                <a:tc>
                  <a:txBody>
                    <a:bodyPr/>
                    <a:lstStyle/>
                    <a:p>
                      <a:endParaRPr lang="en-US" dirty="0"/>
                    </a:p>
                  </a:txBody>
                  <a:tcPr marL="91835" marR="91835"/>
                </a:tc>
              </a:tr>
              <a:tr h="478971">
                <a:tc>
                  <a:txBody>
                    <a:bodyPr/>
                    <a:lstStyle/>
                    <a:p>
                      <a:pPr algn="ctr"/>
                      <a:r>
                        <a:rPr lang="en-US" sz="2400" dirty="0" smtClean="0"/>
                        <a:t>4</a:t>
                      </a:r>
                      <a:endParaRPr lang="en-US" sz="2400" dirty="0"/>
                    </a:p>
                  </a:txBody>
                  <a:tcPr marL="91835" marR="91835"/>
                </a:tc>
                <a:tc>
                  <a:txBody>
                    <a:bodyPr/>
                    <a:lstStyle/>
                    <a:p>
                      <a:endParaRPr lang="en-US" dirty="0"/>
                    </a:p>
                  </a:txBody>
                  <a:tcPr marL="91835" marR="91835"/>
                </a:tc>
              </a:tr>
              <a:tr h="478971">
                <a:tc>
                  <a:txBody>
                    <a:bodyPr/>
                    <a:lstStyle/>
                    <a:p>
                      <a:pPr algn="ctr"/>
                      <a:r>
                        <a:rPr lang="en-US" sz="2400" dirty="0" smtClean="0"/>
                        <a:t>5</a:t>
                      </a:r>
                      <a:endParaRPr lang="en-US" sz="2400" dirty="0"/>
                    </a:p>
                  </a:txBody>
                  <a:tcPr marL="91835" marR="91835"/>
                </a:tc>
                <a:tc>
                  <a:txBody>
                    <a:bodyPr/>
                    <a:lstStyle/>
                    <a:p>
                      <a:endParaRPr lang="en-US" dirty="0"/>
                    </a:p>
                  </a:txBody>
                  <a:tcPr marL="91835" marR="91835"/>
                </a:tc>
              </a:tr>
              <a:tr h="478971">
                <a:tc>
                  <a:txBody>
                    <a:bodyPr/>
                    <a:lstStyle/>
                    <a:p>
                      <a:pPr algn="ctr"/>
                      <a:r>
                        <a:rPr lang="en-US" sz="2400" dirty="0" smtClean="0"/>
                        <a:t>6</a:t>
                      </a:r>
                      <a:endParaRPr lang="en-US" sz="2400" dirty="0"/>
                    </a:p>
                  </a:txBody>
                  <a:tcPr marL="91835" marR="91835"/>
                </a:tc>
                <a:tc>
                  <a:txBody>
                    <a:bodyPr/>
                    <a:lstStyle/>
                    <a:p>
                      <a:endParaRPr lang="en-US" dirty="0"/>
                    </a:p>
                  </a:txBody>
                  <a:tcPr marL="91835" marR="91835"/>
                </a:tc>
              </a:tr>
            </a:tbl>
          </a:graphicData>
        </a:graphic>
      </p:graphicFrame>
      <p:sp>
        <p:nvSpPr>
          <p:cNvPr id="10272" name="Slide Number Placeholder 5"/>
          <p:cNvSpPr>
            <a:spLocks noGrp="1"/>
          </p:cNvSpPr>
          <p:nvPr>
            <p:ph type="sldNum" sz="quarter" idx="12"/>
          </p:nvPr>
        </p:nvSpPr>
        <p:spPr>
          <a:noFill/>
        </p:spPr>
        <p:txBody>
          <a:bodyPr/>
          <a:lstStyle/>
          <a:p>
            <a:fld id="{CDE2B040-B8E1-4F31-846C-6F50C873CB8E}" type="slidenum">
              <a:rPr lang="en-US" smtClean="0"/>
              <a:pPr/>
              <a:t>22</a:t>
            </a:fld>
            <a:endParaRPr lang="en-US" dirty="0" smtClean="0"/>
          </a:p>
        </p:txBody>
      </p:sp>
      <p:graphicFrame>
        <p:nvGraphicFramePr>
          <p:cNvPr id="17" name="Content Placeholder 15"/>
          <p:cNvGraphicFramePr>
            <a:graphicFrameLocks noGrp="1"/>
          </p:cNvGraphicFramePr>
          <p:nvPr>
            <p:ph sz="half" idx="4294967295"/>
            <p:extLst>
              <p:ext uri="{D42A27DB-BD31-4B8C-83A1-F6EECF244321}">
                <p14:modId xmlns:p14="http://schemas.microsoft.com/office/powerpoint/2010/main" val="4281509906"/>
              </p:ext>
            </p:extLst>
          </p:nvPr>
        </p:nvGraphicFramePr>
        <p:xfrm>
          <a:off x="914400" y="1828800"/>
          <a:ext cx="3352800" cy="3352797"/>
        </p:xfrm>
        <a:graphic>
          <a:graphicData uri="http://schemas.openxmlformats.org/drawingml/2006/table">
            <a:tbl>
              <a:tblPr firstRow="1" bandRow="1">
                <a:tableStyleId>{616DA210-FB5B-4158-B5E0-FEB733F419BA}</a:tableStyleId>
              </a:tblPr>
              <a:tblGrid>
                <a:gridCol w="675736"/>
                <a:gridCol w="2677064"/>
              </a:tblGrid>
              <a:tr h="478971">
                <a:tc>
                  <a:txBody>
                    <a:bodyPr/>
                    <a:lstStyle/>
                    <a:p>
                      <a:endParaRPr lang="en-US" dirty="0"/>
                    </a:p>
                  </a:txBody>
                  <a:tcPr/>
                </a:tc>
                <a:tc>
                  <a:txBody>
                    <a:bodyPr/>
                    <a:lstStyle/>
                    <a:p>
                      <a:pPr algn="ctr"/>
                      <a:r>
                        <a:rPr lang="en-US" sz="2400" dirty="0" smtClean="0"/>
                        <a:t>Desirability</a:t>
                      </a:r>
                      <a:endParaRPr lang="en-US" dirty="0"/>
                    </a:p>
                  </a:txBody>
                  <a:tcPr/>
                </a:tc>
              </a:tr>
              <a:tr h="478971">
                <a:tc>
                  <a:txBody>
                    <a:bodyPr/>
                    <a:lstStyle/>
                    <a:p>
                      <a:pPr algn="ctr"/>
                      <a:r>
                        <a:rPr lang="en-US" sz="2400" dirty="0" smtClean="0"/>
                        <a:t>1</a:t>
                      </a:r>
                      <a:endParaRPr lang="en-US" sz="2400" dirty="0"/>
                    </a:p>
                  </a:txBody>
                  <a:tcPr/>
                </a:tc>
                <a:tc>
                  <a:txBody>
                    <a:bodyPr/>
                    <a:lstStyle/>
                    <a:p>
                      <a:endParaRPr lang="en-US" dirty="0"/>
                    </a:p>
                  </a:txBody>
                  <a:tcPr/>
                </a:tc>
              </a:tr>
              <a:tr h="478971">
                <a:tc>
                  <a:txBody>
                    <a:bodyPr/>
                    <a:lstStyle/>
                    <a:p>
                      <a:pPr algn="ctr"/>
                      <a:r>
                        <a:rPr lang="en-US" sz="2400" dirty="0" smtClean="0"/>
                        <a:t>2</a:t>
                      </a:r>
                      <a:endParaRPr lang="en-US" sz="2400" dirty="0"/>
                    </a:p>
                  </a:txBody>
                  <a:tcPr/>
                </a:tc>
                <a:tc>
                  <a:txBody>
                    <a:bodyPr/>
                    <a:lstStyle/>
                    <a:p>
                      <a:endParaRPr lang="en-US" dirty="0"/>
                    </a:p>
                  </a:txBody>
                  <a:tcPr/>
                </a:tc>
              </a:tr>
              <a:tr h="478971">
                <a:tc>
                  <a:txBody>
                    <a:bodyPr/>
                    <a:lstStyle/>
                    <a:p>
                      <a:pPr algn="ctr"/>
                      <a:r>
                        <a:rPr lang="en-US" sz="2400" dirty="0" smtClean="0"/>
                        <a:t>3</a:t>
                      </a:r>
                      <a:endParaRPr lang="en-US" sz="2400" dirty="0"/>
                    </a:p>
                  </a:txBody>
                  <a:tcPr/>
                </a:tc>
                <a:tc>
                  <a:txBody>
                    <a:bodyPr/>
                    <a:lstStyle/>
                    <a:p>
                      <a:endParaRPr lang="en-US" dirty="0"/>
                    </a:p>
                  </a:txBody>
                  <a:tcPr/>
                </a:tc>
              </a:tr>
              <a:tr h="478971">
                <a:tc>
                  <a:txBody>
                    <a:bodyPr/>
                    <a:lstStyle/>
                    <a:p>
                      <a:pPr algn="ctr"/>
                      <a:r>
                        <a:rPr lang="en-US" sz="2400" dirty="0" smtClean="0"/>
                        <a:t>4</a:t>
                      </a:r>
                      <a:endParaRPr lang="en-US" sz="2400" dirty="0"/>
                    </a:p>
                  </a:txBody>
                  <a:tcPr/>
                </a:tc>
                <a:tc>
                  <a:txBody>
                    <a:bodyPr/>
                    <a:lstStyle/>
                    <a:p>
                      <a:endParaRPr lang="en-US" dirty="0"/>
                    </a:p>
                  </a:txBody>
                  <a:tcPr/>
                </a:tc>
              </a:tr>
              <a:tr h="478971">
                <a:tc>
                  <a:txBody>
                    <a:bodyPr/>
                    <a:lstStyle/>
                    <a:p>
                      <a:pPr algn="ctr"/>
                      <a:r>
                        <a:rPr lang="en-US" sz="2400" dirty="0" smtClean="0"/>
                        <a:t>5</a:t>
                      </a:r>
                      <a:endParaRPr lang="en-US" sz="2400" dirty="0"/>
                    </a:p>
                  </a:txBody>
                  <a:tcPr/>
                </a:tc>
                <a:tc>
                  <a:txBody>
                    <a:bodyPr/>
                    <a:lstStyle/>
                    <a:p>
                      <a:endParaRPr lang="en-US" dirty="0"/>
                    </a:p>
                  </a:txBody>
                  <a:tcPr/>
                </a:tc>
              </a:tr>
              <a:tr h="478971">
                <a:tc>
                  <a:txBody>
                    <a:bodyPr/>
                    <a:lstStyle/>
                    <a:p>
                      <a:pPr algn="ctr"/>
                      <a:r>
                        <a:rPr lang="en-US" sz="2400" dirty="0" smtClean="0"/>
                        <a:t>6</a:t>
                      </a:r>
                      <a:endParaRPr lang="en-US" sz="2400" dirty="0"/>
                    </a:p>
                  </a:txBody>
                  <a:tcPr/>
                </a:tc>
                <a:tc>
                  <a:txBody>
                    <a:bodyPr/>
                    <a:lstStyle/>
                    <a:p>
                      <a:endParaRPr lang="en-US" dirty="0"/>
                    </a:p>
                  </a:txBody>
                  <a:tcPr/>
                </a:tc>
              </a:tr>
            </a:tbl>
          </a:graphicData>
        </a:graphic>
      </p:graphicFrame>
      <p:sp>
        <p:nvSpPr>
          <p:cNvPr id="10299" name="TextBox 17"/>
          <p:cNvSpPr txBox="1">
            <a:spLocks noChangeArrowheads="1"/>
          </p:cNvSpPr>
          <p:nvPr/>
        </p:nvSpPr>
        <p:spPr bwMode="auto">
          <a:xfrm>
            <a:off x="990600" y="2551113"/>
            <a:ext cx="533400" cy="261937"/>
          </a:xfrm>
          <a:prstGeom prst="rect">
            <a:avLst/>
          </a:prstGeom>
          <a:noFill/>
          <a:ln w="9525">
            <a:noFill/>
            <a:miter lim="800000"/>
            <a:headEnd/>
            <a:tailEnd/>
          </a:ln>
        </p:spPr>
        <p:txBody>
          <a:bodyPr>
            <a:spAutoFit/>
          </a:bodyPr>
          <a:lstStyle/>
          <a:p>
            <a:r>
              <a:rPr lang="en-US" sz="1100" dirty="0"/>
              <a:t>Most</a:t>
            </a:r>
          </a:p>
        </p:txBody>
      </p:sp>
      <p:sp>
        <p:nvSpPr>
          <p:cNvPr id="10300" name="TextBox 18"/>
          <p:cNvSpPr txBox="1">
            <a:spLocks noChangeArrowheads="1"/>
          </p:cNvSpPr>
          <p:nvPr/>
        </p:nvSpPr>
        <p:spPr bwMode="auto">
          <a:xfrm>
            <a:off x="5002213" y="2551113"/>
            <a:ext cx="533400" cy="261937"/>
          </a:xfrm>
          <a:prstGeom prst="rect">
            <a:avLst/>
          </a:prstGeom>
          <a:noFill/>
          <a:ln w="9525">
            <a:noFill/>
            <a:miter lim="800000"/>
            <a:headEnd/>
            <a:tailEnd/>
          </a:ln>
        </p:spPr>
        <p:txBody>
          <a:bodyPr>
            <a:spAutoFit/>
          </a:bodyPr>
          <a:lstStyle/>
          <a:p>
            <a:r>
              <a:rPr lang="en-US" sz="1100" dirty="0"/>
              <a:t>Most</a:t>
            </a:r>
          </a:p>
        </p:txBody>
      </p:sp>
      <p:sp>
        <p:nvSpPr>
          <p:cNvPr id="10301" name="TextBox 19"/>
          <p:cNvSpPr txBox="1">
            <a:spLocks noChangeArrowheads="1"/>
          </p:cNvSpPr>
          <p:nvPr/>
        </p:nvSpPr>
        <p:spPr bwMode="auto">
          <a:xfrm>
            <a:off x="990600" y="4938713"/>
            <a:ext cx="533400" cy="261937"/>
          </a:xfrm>
          <a:prstGeom prst="rect">
            <a:avLst/>
          </a:prstGeom>
          <a:noFill/>
          <a:ln w="9525">
            <a:noFill/>
            <a:miter lim="800000"/>
            <a:headEnd/>
            <a:tailEnd/>
          </a:ln>
        </p:spPr>
        <p:txBody>
          <a:bodyPr>
            <a:spAutoFit/>
          </a:bodyPr>
          <a:lstStyle/>
          <a:p>
            <a:r>
              <a:rPr lang="en-US" sz="1100" dirty="0"/>
              <a:t>Least</a:t>
            </a:r>
          </a:p>
        </p:txBody>
      </p:sp>
      <p:sp>
        <p:nvSpPr>
          <p:cNvPr id="10302" name="TextBox 20"/>
          <p:cNvSpPr txBox="1">
            <a:spLocks noChangeArrowheads="1"/>
          </p:cNvSpPr>
          <p:nvPr/>
        </p:nvSpPr>
        <p:spPr bwMode="auto">
          <a:xfrm>
            <a:off x="5002213" y="4970463"/>
            <a:ext cx="533400" cy="261937"/>
          </a:xfrm>
          <a:prstGeom prst="rect">
            <a:avLst/>
          </a:prstGeom>
          <a:noFill/>
          <a:ln w="9525">
            <a:noFill/>
            <a:miter lim="800000"/>
            <a:headEnd/>
            <a:tailEnd/>
          </a:ln>
        </p:spPr>
        <p:txBody>
          <a:bodyPr>
            <a:spAutoFit/>
          </a:bodyPr>
          <a:lstStyle/>
          <a:p>
            <a:r>
              <a:rPr lang="en-US" sz="1100" dirty="0"/>
              <a:t>Least</a:t>
            </a:r>
          </a:p>
        </p:txBody>
      </p:sp>
      <p:sp>
        <p:nvSpPr>
          <p:cNvPr id="10303" name="Content Placeholder 6"/>
          <p:cNvSpPr txBox="1">
            <a:spLocks/>
          </p:cNvSpPr>
          <p:nvPr/>
        </p:nvSpPr>
        <p:spPr bwMode="auto">
          <a:xfrm>
            <a:off x="4660900" y="1143000"/>
            <a:ext cx="4178300" cy="2373313"/>
          </a:xfrm>
          <a:prstGeom prst="rect">
            <a:avLst/>
          </a:prstGeom>
          <a:noFill/>
          <a:ln w="9525">
            <a:noFill/>
            <a:miter lim="800000"/>
            <a:headEnd/>
            <a:tailEnd/>
          </a:ln>
        </p:spPr>
        <p:txBody>
          <a:bodyPr lIns="91424" tIns="45712" rIns="91424" bIns="45712"/>
          <a:lstStyle/>
          <a:p>
            <a:pPr defTabSz="912813" eaLnBrk="0" hangingPunct="0">
              <a:spcBef>
                <a:spcPct val="20000"/>
              </a:spcBef>
            </a:pPr>
            <a:r>
              <a:rPr lang="en-US" sz="1600" dirty="0">
                <a:latin typeface="Calibri" pitchFamily="34" charset="0"/>
                <a:cs typeface="Calibri" pitchFamily="34" charset="0"/>
              </a:rPr>
              <a:t>Rank order endstates A thru F from most </a:t>
            </a:r>
            <a:r>
              <a:rPr lang="en-US" sz="1600" dirty="0" smtClean="0">
                <a:latin typeface="Calibri" pitchFamily="34" charset="0"/>
                <a:cs typeface="Calibri" pitchFamily="34" charset="0"/>
              </a:rPr>
              <a:t>attainable (= </a:t>
            </a:r>
            <a:r>
              <a:rPr lang="en-US" sz="1600" dirty="0">
                <a:latin typeface="Calibri" pitchFamily="34" charset="0"/>
                <a:cs typeface="Calibri" pitchFamily="34" charset="0"/>
              </a:rPr>
              <a:t>position 1) to least(=6)</a:t>
            </a:r>
          </a:p>
          <a:p>
            <a:pPr defTabSz="912813" eaLnBrk="0" hangingPunct="0">
              <a:spcBef>
                <a:spcPct val="20000"/>
              </a:spcBef>
            </a:pPr>
            <a:endParaRPr lang="en-US" sz="1600" dirty="0">
              <a:latin typeface="Comic Sans MS" pitchFamily="66" charset="0"/>
            </a:endParaRPr>
          </a:p>
          <a:p>
            <a:pPr defTabSz="912813" eaLnBrk="0" hangingPunct="0">
              <a:spcBef>
                <a:spcPct val="20000"/>
              </a:spcBef>
            </a:pPr>
            <a:endParaRPr lang="en-US" sz="1600" dirty="0">
              <a:latin typeface="Comic Sans MS" pitchFamily="66" charset="0"/>
            </a:endParaRPr>
          </a:p>
          <a:p>
            <a:pPr defTabSz="912813" eaLnBrk="0" hangingPunct="0">
              <a:spcBef>
                <a:spcPct val="20000"/>
              </a:spcBef>
            </a:pPr>
            <a:endParaRPr lang="en-US" sz="1600" dirty="0">
              <a:latin typeface="Comic Sans MS" pitchFamily="66" charset="0"/>
            </a:endParaRPr>
          </a:p>
        </p:txBody>
      </p:sp>
      <p:sp>
        <p:nvSpPr>
          <p:cNvPr id="10304" name="TextBox 22"/>
          <p:cNvSpPr txBox="1">
            <a:spLocks noChangeArrowheads="1"/>
          </p:cNvSpPr>
          <p:nvPr/>
        </p:nvSpPr>
        <p:spPr bwMode="auto">
          <a:xfrm>
            <a:off x="457200" y="5248275"/>
            <a:ext cx="8077200" cy="1200329"/>
          </a:xfrm>
          <a:prstGeom prst="rect">
            <a:avLst/>
          </a:prstGeom>
          <a:noFill/>
          <a:ln w="9525">
            <a:solidFill>
              <a:srgbClr val="000000"/>
            </a:solidFill>
            <a:miter lim="800000"/>
            <a:headEnd/>
            <a:tailEnd/>
          </a:ln>
        </p:spPr>
        <p:txBody>
          <a:bodyPr>
            <a:spAutoFit/>
          </a:bodyPr>
          <a:lstStyle/>
          <a:p>
            <a:pPr marL="285750" indent="-285750">
              <a:buFont typeface="Arial" pitchFamily="34" charset="0"/>
              <a:buChar char="•"/>
            </a:pPr>
            <a:r>
              <a:rPr lang="en-US" dirty="0"/>
              <a:t>Use each endstate letter once in one of the six boxes in the column</a:t>
            </a:r>
          </a:p>
          <a:p>
            <a:pPr marL="285750" indent="-285750">
              <a:buFont typeface="Arial" pitchFamily="34" charset="0"/>
              <a:buChar char="•"/>
            </a:pPr>
            <a:r>
              <a:rPr lang="en-US" dirty="0"/>
              <a:t>Fill in every box with a letter; start with the one you find most desirable, then </a:t>
            </a:r>
            <a:r>
              <a:rPr lang="en-US" dirty="0" smtClean="0"/>
              <a:t>the </a:t>
            </a:r>
            <a:r>
              <a:rPr lang="en-US" dirty="0"/>
              <a:t>least and then fill in the middle; repeat for </a:t>
            </a:r>
            <a:r>
              <a:rPr lang="en-US" dirty="0" smtClean="0"/>
              <a:t>attainability</a:t>
            </a:r>
          </a:p>
          <a:p>
            <a:pPr marL="285750" indent="-285750">
              <a:buFont typeface="Arial" pitchFamily="34" charset="0"/>
              <a:buChar char="•"/>
            </a:pPr>
            <a:r>
              <a:rPr lang="en-US" dirty="0" smtClean="0"/>
              <a:t>Do this now, individually, and give it to us before the break</a:t>
            </a:r>
            <a:endParaRPr lang="en-US" dirty="0"/>
          </a:p>
        </p:txBody>
      </p:sp>
      <p:sp>
        <p:nvSpPr>
          <p:cNvPr id="2" name="Date Placeholder 1"/>
          <p:cNvSpPr>
            <a:spLocks noGrp="1"/>
          </p:cNvSpPr>
          <p:nvPr>
            <p:ph type="dt" sz="half" idx="10"/>
          </p:nvPr>
        </p:nvSpPr>
        <p:spPr/>
        <p:txBody>
          <a:bodyPr/>
          <a:lstStyle/>
          <a:p>
            <a:pPr>
              <a:defRPr/>
            </a:pPr>
            <a:r>
              <a:rPr lang="en-US" smtClean="0"/>
              <a:t>August 16, 2012</a:t>
            </a:r>
            <a:endParaRPr lang="en-US" dirty="0"/>
          </a:p>
        </p:txBody>
      </p:sp>
      <p:sp>
        <p:nvSpPr>
          <p:cNvPr id="3" name="Footer Placeholder 2"/>
          <p:cNvSpPr>
            <a:spLocks noGrp="1"/>
          </p:cNvSpPr>
          <p:nvPr>
            <p:ph type="ftr" sz="quarter" idx="11"/>
          </p:nvPr>
        </p:nvSpPr>
        <p:spPr/>
        <p:txBody>
          <a:bodyPr/>
          <a:lstStyle/>
          <a:p>
            <a:pPr>
              <a:defRPr/>
            </a:pPr>
            <a:r>
              <a:rPr lang="en-US" dirty="0" smtClean="0"/>
              <a:t>www.ADKfutures.org</a:t>
            </a:r>
            <a:endParaRPr lang="en-US" dirty="0"/>
          </a:p>
        </p:txBody>
      </p:sp>
    </p:spTree>
    <p:extLst>
      <p:ext uri="{BB962C8B-B14F-4D97-AF65-F5344CB8AC3E}">
        <p14:creationId xmlns:p14="http://schemas.microsoft.com/office/powerpoint/2010/main" val="21783148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smtClean="0"/>
              <a:t>EXAMPLE</a:t>
            </a:r>
          </a:p>
        </p:txBody>
      </p:sp>
      <p:sp>
        <p:nvSpPr>
          <p:cNvPr id="18435" name="Content Placeholder 6"/>
          <p:cNvSpPr>
            <a:spLocks noGrp="1"/>
          </p:cNvSpPr>
          <p:nvPr>
            <p:ph sz="half" idx="1"/>
          </p:nvPr>
        </p:nvSpPr>
        <p:spPr>
          <a:xfrm>
            <a:off x="457200" y="1143000"/>
            <a:ext cx="4056063" cy="3200400"/>
          </a:xfrm>
        </p:spPr>
        <p:txBody>
          <a:bodyPr/>
          <a:lstStyle/>
          <a:p>
            <a:pPr marL="0" indent="0">
              <a:buFontTx/>
              <a:buNone/>
            </a:pPr>
            <a:endParaRPr lang="en-US" sz="1600" dirty="0" smtClean="0"/>
          </a:p>
          <a:p>
            <a:pPr marL="0" indent="0">
              <a:buFontTx/>
              <a:buNone/>
            </a:pPr>
            <a:endParaRPr lang="en-US" sz="1600" dirty="0" smtClean="0"/>
          </a:p>
          <a:p>
            <a:pPr marL="0" indent="0">
              <a:buFontTx/>
              <a:buNone/>
            </a:pPr>
            <a:endParaRPr lang="en-US" sz="1600" dirty="0" smtClean="0"/>
          </a:p>
        </p:txBody>
      </p:sp>
      <p:graphicFrame>
        <p:nvGraphicFramePr>
          <p:cNvPr id="16" name="Content Placeholder 15"/>
          <p:cNvGraphicFramePr>
            <a:graphicFrameLocks noGrp="1"/>
          </p:cNvGraphicFramePr>
          <p:nvPr>
            <p:ph sz="half" idx="2"/>
          </p:nvPr>
        </p:nvGraphicFramePr>
        <p:xfrm>
          <a:off x="4935538" y="1524000"/>
          <a:ext cx="3294062" cy="3352797"/>
        </p:xfrm>
        <a:graphic>
          <a:graphicData uri="http://schemas.openxmlformats.org/drawingml/2006/table">
            <a:tbl>
              <a:tblPr firstRow="1" bandRow="1">
                <a:tableStyleId>{616DA210-FB5B-4158-B5E0-FEB733F419BA}</a:tableStyleId>
              </a:tblPr>
              <a:tblGrid>
                <a:gridCol w="621521"/>
                <a:gridCol w="2672541"/>
              </a:tblGrid>
              <a:tr h="478971">
                <a:tc>
                  <a:txBody>
                    <a:bodyPr/>
                    <a:lstStyle/>
                    <a:p>
                      <a:endParaRPr lang="en-US" dirty="0"/>
                    </a:p>
                  </a:txBody>
                  <a:tcPr marL="91835" marR="91835"/>
                </a:tc>
                <a:tc>
                  <a:txBody>
                    <a:bodyPr/>
                    <a:lstStyle/>
                    <a:p>
                      <a:pPr algn="ctr"/>
                      <a:r>
                        <a:rPr lang="en-US" sz="2400" dirty="0" smtClean="0"/>
                        <a:t>Attainable</a:t>
                      </a:r>
                      <a:endParaRPr lang="en-US" dirty="0"/>
                    </a:p>
                  </a:txBody>
                  <a:tcPr marL="91835" marR="91835"/>
                </a:tc>
              </a:tr>
              <a:tr h="478971">
                <a:tc>
                  <a:txBody>
                    <a:bodyPr/>
                    <a:lstStyle/>
                    <a:p>
                      <a:pPr algn="ctr"/>
                      <a:r>
                        <a:rPr lang="en-US" sz="2400" dirty="0" smtClean="0"/>
                        <a:t>1</a:t>
                      </a:r>
                      <a:endParaRPr lang="en-US" sz="2400" dirty="0"/>
                    </a:p>
                  </a:txBody>
                  <a:tcPr marL="91835" marR="91835"/>
                </a:tc>
                <a:tc>
                  <a:txBody>
                    <a:bodyPr/>
                    <a:lstStyle/>
                    <a:p>
                      <a:pPr algn="ctr"/>
                      <a:r>
                        <a:rPr lang="en-US" sz="2000" dirty="0" smtClean="0"/>
                        <a:t>F</a:t>
                      </a:r>
                      <a:endParaRPr lang="en-US" sz="2000" dirty="0"/>
                    </a:p>
                  </a:txBody>
                  <a:tcPr marL="91835" marR="91835"/>
                </a:tc>
              </a:tr>
              <a:tr h="478971">
                <a:tc>
                  <a:txBody>
                    <a:bodyPr/>
                    <a:lstStyle/>
                    <a:p>
                      <a:pPr algn="ctr"/>
                      <a:r>
                        <a:rPr lang="en-US" sz="2400" dirty="0" smtClean="0"/>
                        <a:t>2</a:t>
                      </a:r>
                      <a:endParaRPr lang="en-US" sz="2400" dirty="0"/>
                    </a:p>
                  </a:txBody>
                  <a:tcPr marL="91835" marR="91835"/>
                </a:tc>
                <a:tc>
                  <a:txBody>
                    <a:bodyPr/>
                    <a:lstStyle/>
                    <a:p>
                      <a:pPr algn="ctr"/>
                      <a:r>
                        <a:rPr lang="en-US" sz="2000" dirty="0" smtClean="0"/>
                        <a:t>E</a:t>
                      </a:r>
                      <a:endParaRPr lang="en-US" sz="2000" dirty="0"/>
                    </a:p>
                  </a:txBody>
                  <a:tcPr marL="91835" marR="91835"/>
                </a:tc>
              </a:tr>
              <a:tr h="478971">
                <a:tc>
                  <a:txBody>
                    <a:bodyPr/>
                    <a:lstStyle/>
                    <a:p>
                      <a:pPr algn="ctr"/>
                      <a:r>
                        <a:rPr lang="en-US" sz="2400" dirty="0" smtClean="0"/>
                        <a:t>3</a:t>
                      </a:r>
                      <a:endParaRPr lang="en-US" sz="2400" dirty="0"/>
                    </a:p>
                  </a:txBody>
                  <a:tcPr marL="91835" marR="91835"/>
                </a:tc>
                <a:tc>
                  <a:txBody>
                    <a:bodyPr/>
                    <a:lstStyle/>
                    <a:p>
                      <a:pPr algn="ctr"/>
                      <a:r>
                        <a:rPr lang="en-US" sz="2000" dirty="0" smtClean="0"/>
                        <a:t>D</a:t>
                      </a:r>
                      <a:endParaRPr lang="en-US" sz="2000" dirty="0"/>
                    </a:p>
                  </a:txBody>
                  <a:tcPr marL="91835" marR="91835"/>
                </a:tc>
              </a:tr>
              <a:tr h="478971">
                <a:tc>
                  <a:txBody>
                    <a:bodyPr/>
                    <a:lstStyle/>
                    <a:p>
                      <a:pPr algn="ctr"/>
                      <a:r>
                        <a:rPr lang="en-US" sz="2400" dirty="0" smtClean="0"/>
                        <a:t>4</a:t>
                      </a:r>
                      <a:endParaRPr lang="en-US" sz="2400" dirty="0"/>
                    </a:p>
                  </a:txBody>
                  <a:tcPr marL="91835" marR="91835"/>
                </a:tc>
                <a:tc>
                  <a:txBody>
                    <a:bodyPr/>
                    <a:lstStyle/>
                    <a:p>
                      <a:pPr algn="ctr"/>
                      <a:r>
                        <a:rPr lang="en-US" sz="2000" dirty="0" smtClean="0"/>
                        <a:t>C</a:t>
                      </a:r>
                      <a:endParaRPr lang="en-US" sz="2000" dirty="0"/>
                    </a:p>
                  </a:txBody>
                  <a:tcPr marL="91835" marR="91835"/>
                </a:tc>
              </a:tr>
              <a:tr h="478971">
                <a:tc>
                  <a:txBody>
                    <a:bodyPr/>
                    <a:lstStyle/>
                    <a:p>
                      <a:pPr algn="ctr"/>
                      <a:r>
                        <a:rPr lang="en-US" sz="2400" dirty="0" smtClean="0"/>
                        <a:t>5</a:t>
                      </a:r>
                      <a:endParaRPr lang="en-US" sz="2400" dirty="0"/>
                    </a:p>
                  </a:txBody>
                  <a:tcPr marL="91835" marR="91835"/>
                </a:tc>
                <a:tc>
                  <a:txBody>
                    <a:bodyPr/>
                    <a:lstStyle/>
                    <a:p>
                      <a:pPr algn="ctr"/>
                      <a:r>
                        <a:rPr lang="en-US" sz="2000" dirty="0" smtClean="0"/>
                        <a:t>B</a:t>
                      </a:r>
                      <a:endParaRPr lang="en-US" sz="2000" dirty="0"/>
                    </a:p>
                  </a:txBody>
                  <a:tcPr marL="91835" marR="91835"/>
                </a:tc>
              </a:tr>
              <a:tr h="478971">
                <a:tc>
                  <a:txBody>
                    <a:bodyPr/>
                    <a:lstStyle/>
                    <a:p>
                      <a:pPr algn="ctr"/>
                      <a:r>
                        <a:rPr lang="en-US" sz="2400" dirty="0" smtClean="0"/>
                        <a:t>6</a:t>
                      </a:r>
                      <a:endParaRPr lang="en-US" sz="2400" dirty="0"/>
                    </a:p>
                  </a:txBody>
                  <a:tcPr marL="91835" marR="91835"/>
                </a:tc>
                <a:tc>
                  <a:txBody>
                    <a:bodyPr/>
                    <a:lstStyle/>
                    <a:p>
                      <a:pPr algn="ctr"/>
                      <a:r>
                        <a:rPr lang="en-US" sz="2000" dirty="0" smtClean="0"/>
                        <a:t>A</a:t>
                      </a:r>
                      <a:endParaRPr lang="en-US" sz="2000" dirty="0"/>
                    </a:p>
                  </a:txBody>
                  <a:tcPr marL="91835" marR="91835"/>
                </a:tc>
              </a:tr>
            </a:tbl>
          </a:graphicData>
        </a:graphic>
      </p:graphicFrame>
      <p:sp>
        <p:nvSpPr>
          <p:cNvPr id="18464" name="Slide Number Placeholder 5"/>
          <p:cNvSpPr>
            <a:spLocks noGrp="1"/>
          </p:cNvSpPr>
          <p:nvPr>
            <p:ph type="sldNum" sz="quarter" idx="12"/>
          </p:nvPr>
        </p:nvSpPr>
        <p:spPr>
          <a:noFill/>
        </p:spPr>
        <p:txBody>
          <a:bodyPr/>
          <a:lstStyle/>
          <a:p>
            <a:fld id="{24383DB8-DE05-4F1F-9C40-194053ADFC64}" type="slidenum">
              <a:rPr lang="en-US" smtClean="0"/>
              <a:pPr/>
              <a:t>23</a:t>
            </a:fld>
            <a:endParaRPr lang="en-US" dirty="0" smtClean="0"/>
          </a:p>
        </p:txBody>
      </p:sp>
      <p:graphicFrame>
        <p:nvGraphicFramePr>
          <p:cNvPr id="17" name="Content Placeholder 15"/>
          <p:cNvGraphicFramePr>
            <a:graphicFrameLocks noGrp="1"/>
          </p:cNvGraphicFramePr>
          <p:nvPr>
            <p:ph sz="half" idx="4294967295"/>
            <p:extLst>
              <p:ext uri="{D42A27DB-BD31-4B8C-83A1-F6EECF244321}">
                <p14:modId xmlns:p14="http://schemas.microsoft.com/office/powerpoint/2010/main" val="1536230484"/>
              </p:ext>
            </p:extLst>
          </p:nvPr>
        </p:nvGraphicFramePr>
        <p:xfrm>
          <a:off x="762000" y="1524000"/>
          <a:ext cx="3352800" cy="3352797"/>
        </p:xfrm>
        <a:graphic>
          <a:graphicData uri="http://schemas.openxmlformats.org/drawingml/2006/table">
            <a:tbl>
              <a:tblPr firstRow="1" bandRow="1">
                <a:tableStyleId>{616DA210-FB5B-4158-B5E0-FEB733F419BA}</a:tableStyleId>
              </a:tblPr>
              <a:tblGrid>
                <a:gridCol w="675736"/>
                <a:gridCol w="2677064"/>
              </a:tblGrid>
              <a:tr h="478971">
                <a:tc>
                  <a:txBody>
                    <a:bodyPr/>
                    <a:lstStyle/>
                    <a:p>
                      <a:endParaRPr lang="en-US" dirty="0"/>
                    </a:p>
                  </a:txBody>
                  <a:tcPr/>
                </a:tc>
                <a:tc>
                  <a:txBody>
                    <a:bodyPr/>
                    <a:lstStyle/>
                    <a:p>
                      <a:pPr algn="ctr"/>
                      <a:r>
                        <a:rPr lang="en-US" sz="2400" dirty="0" smtClean="0"/>
                        <a:t>Desirability</a:t>
                      </a:r>
                      <a:endParaRPr lang="en-US" dirty="0"/>
                    </a:p>
                  </a:txBody>
                  <a:tcPr/>
                </a:tc>
              </a:tr>
              <a:tr h="478971">
                <a:tc>
                  <a:txBody>
                    <a:bodyPr/>
                    <a:lstStyle/>
                    <a:p>
                      <a:pPr algn="ctr"/>
                      <a:r>
                        <a:rPr lang="en-US" sz="2400" dirty="0" smtClean="0"/>
                        <a:t>1</a:t>
                      </a:r>
                      <a:endParaRPr lang="en-US" sz="2400" dirty="0"/>
                    </a:p>
                  </a:txBody>
                  <a:tcPr/>
                </a:tc>
                <a:tc>
                  <a:txBody>
                    <a:bodyPr/>
                    <a:lstStyle/>
                    <a:p>
                      <a:pPr algn="ctr"/>
                      <a:r>
                        <a:rPr lang="en-US" sz="2000" dirty="0" smtClean="0"/>
                        <a:t>A</a:t>
                      </a:r>
                      <a:endParaRPr lang="en-US" sz="2000" dirty="0"/>
                    </a:p>
                  </a:txBody>
                  <a:tcPr/>
                </a:tc>
              </a:tr>
              <a:tr h="478971">
                <a:tc>
                  <a:txBody>
                    <a:bodyPr/>
                    <a:lstStyle/>
                    <a:p>
                      <a:pPr algn="ctr"/>
                      <a:r>
                        <a:rPr lang="en-US" sz="2400" dirty="0" smtClean="0"/>
                        <a:t>2</a:t>
                      </a:r>
                      <a:endParaRPr lang="en-US" sz="2400" dirty="0"/>
                    </a:p>
                  </a:txBody>
                  <a:tcPr/>
                </a:tc>
                <a:tc>
                  <a:txBody>
                    <a:bodyPr/>
                    <a:lstStyle/>
                    <a:p>
                      <a:pPr algn="ctr"/>
                      <a:r>
                        <a:rPr lang="en-US" sz="2000" dirty="0" smtClean="0"/>
                        <a:t>B</a:t>
                      </a:r>
                      <a:endParaRPr lang="en-US" sz="2000" dirty="0"/>
                    </a:p>
                  </a:txBody>
                  <a:tcPr/>
                </a:tc>
              </a:tr>
              <a:tr h="478971">
                <a:tc>
                  <a:txBody>
                    <a:bodyPr/>
                    <a:lstStyle/>
                    <a:p>
                      <a:pPr algn="ctr"/>
                      <a:r>
                        <a:rPr lang="en-US" sz="2400" dirty="0" smtClean="0"/>
                        <a:t>3</a:t>
                      </a:r>
                      <a:endParaRPr lang="en-US" sz="2400" dirty="0"/>
                    </a:p>
                  </a:txBody>
                  <a:tcPr/>
                </a:tc>
                <a:tc>
                  <a:txBody>
                    <a:bodyPr/>
                    <a:lstStyle/>
                    <a:p>
                      <a:pPr algn="ctr"/>
                      <a:r>
                        <a:rPr lang="en-US" sz="2000" dirty="0" smtClean="0"/>
                        <a:t>C</a:t>
                      </a:r>
                      <a:endParaRPr lang="en-US" sz="2000" dirty="0"/>
                    </a:p>
                  </a:txBody>
                  <a:tcPr/>
                </a:tc>
              </a:tr>
              <a:tr h="478971">
                <a:tc>
                  <a:txBody>
                    <a:bodyPr/>
                    <a:lstStyle/>
                    <a:p>
                      <a:pPr algn="ctr"/>
                      <a:r>
                        <a:rPr lang="en-US" sz="2400" dirty="0" smtClean="0"/>
                        <a:t>4</a:t>
                      </a:r>
                      <a:endParaRPr lang="en-US" sz="2400" dirty="0"/>
                    </a:p>
                  </a:txBody>
                  <a:tcPr/>
                </a:tc>
                <a:tc>
                  <a:txBody>
                    <a:bodyPr/>
                    <a:lstStyle/>
                    <a:p>
                      <a:pPr algn="ctr"/>
                      <a:r>
                        <a:rPr lang="en-US" sz="2000" dirty="0" smtClean="0"/>
                        <a:t>D</a:t>
                      </a:r>
                      <a:endParaRPr lang="en-US" sz="2000" dirty="0"/>
                    </a:p>
                  </a:txBody>
                  <a:tcPr/>
                </a:tc>
              </a:tr>
              <a:tr h="478971">
                <a:tc>
                  <a:txBody>
                    <a:bodyPr/>
                    <a:lstStyle/>
                    <a:p>
                      <a:pPr algn="ctr"/>
                      <a:r>
                        <a:rPr lang="en-US" sz="2400" dirty="0" smtClean="0"/>
                        <a:t>5</a:t>
                      </a:r>
                      <a:endParaRPr lang="en-US" sz="2400" dirty="0"/>
                    </a:p>
                  </a:txBody>
                  <a:tcPr/>
                </a:tc>
                <a:tc>
                  <a:txBody>
                    <a:bodyPr/>
                    <a:lstStyle/>
                    <a:p>
                      <a:pPr algn="ctr"/>
                      <a:r>
                        <a:rPr lang="en-US" sz="2000" dirty="0" smtClean="0"/>
                        <a:t>E</a:t>
                      </a:r>
                      <a:endParaRPr lang="en-US" sz="2000" dirty="0"/>
                    </a:p>
                  </a:txBody>
                  <a:tcPr/>
                </a:tc>
              </a:tr>
              <a:tr h="478971">
                <a:tc>
                  <a:txBody>
                    <a:bodyPr/>
                    <a:lstStyle/>
                    <a:p>
                      <a:pPr algn="ctr"/>
                      <a:r>
                        <a:rPr lang="en-US" sz="2400" dirty="0" smtClean="0"/>
                        <a:t>6</a:t>
                      </a:r>
                      <a:endParaRPr lang="en-US" sz="2400" dirty="0"/>
                    </a:p>
                  </a:txBody>
                  <a:tcPr/>
                </a:tc>
                <a:tc>
                  <a:txBody>
                    <a:bodyPr/>
                    <a:lstStyle/>
                    <a:p>
                      <a:pPr algn="ctr"/>
                      <a:r>
                        <a:rPr lang="en-US" sz="2000" dirty="0" smtClean="0"/>
                        <a:t>F</a:t>
                      </a:r>
                      <a:endParaRPr lang="en-US" sz="2000" dirty="0"/>
                    </a:p>
                  </a:txBody>
                  <a:tcPr/>
                </a:tc>
              </a:tr>
            </a:tbl>
          </a:graphicData>
        </a:graphic>
      </p:graphicFrame>
      <p:sp>
        <p:nvSpPr>
          <p:cNvPr id="18491" name="TextBox 17"/>
          <p:cNvSpPr txBox="1">
            <a:spLocks noChangeArrowheads="1"/>
          </p:cNvSpPr>
          <p:nvPr/>
        </p:nvSpPr>
        <p:spPr bwMode="auto">
          <a:xfrm>
            <a:off x="762000" y="1219200"/>
            <a:ext cx="533400" cy="261938"/>
          </a:xfrm>
          <a:prstGeom prst="rect">
            <a:avLst/>
          </a:prstGeom>
          <a:noFill/>
          <a:ln w="9525">
            <a:noFill/>
            <a:miter lim="800000"/>
            <a:headEnd/>
            <a:tailEnd/>
          </a:ln>
        </p:spPr>
        <p:txBody>
          <a:bodyPr>
            <a:spAutoFit/>
          </a:bodyPr>
          <a:lstStyle/>
          <a:p>
            <a:r>
              <a:rPr lang="en-US" sz="1100" dirty="0"/>
              <a:t>Most</a:t>
            </a:r>
          </a:p>
        </p:txBody>
      </p:sp>
      <p:sp>
        <p:nvSpPr>
          <p:cNvPr id="18492" name="TextBox 18"/>
          <p:cNvSpPr txBox="1">
            <a:spLocks noChangeArrowheads="1"/>
          </p:cNvSpPr>
          <p:nvPr/>
        </p:nvSpPr>
        <p:spPr bwMode="auto">
          <a:xfrm>
            <a:off x="5002213" y="1219200"/>
            <a:ext cx="533400" cy="261938"/>
          </a:xfrm>
          <a:prstGeom prst="rect">
            <a:avLst/>
          </a:prstGeom>
          <a:noFill/>
          <a:ln w="9525">
            <a:noFill/>
            <a:miter lim="800000"/>
            <a:headEnd/>
            <a:tailEnd/>
          </a:ln>
        </p:spPr>
        <p:txBody>
          <a:bodyPr>
            <a:spAutoFit/>
          </a:bodyPr>
          <a:lstStyle/>
          <a:p>
            <a:r>
              <a:rPr lang="en-US" sz="1100" dirty="0"/>
              <a:t>Most</a:t>
            </a:r>
          </a:p>
        </p:txBody>
      </p:sp>
      <p:sp>
        <p:nvSpPr>
          <p:cNvPr id="18493" name="TextBox 19"/>
          <p:cNvSpPr txBox="1">
            <a:spLocks noChangeArrowheads="1"/>
          </p:cNvSpPr>
          <p:nvPr/>
        </p:nvSpPr>
        <p:spPr bwMode="auto">
          <a:xfrm>
            <a:off x="762000" y="4938713"/>
            <a:ext cx="533400" cy="261937"/>
          </a:xfrm>
          <a:prstGeom prst="rect">
            <a:avLst/>
          </a:prstGeom>
          <a:noFill/>
          <a:ln w="9525">
            <a:noFill/>
            <a:miter lim="800000"/>
            <a:headEnd/>
            <a:tailEnd/>
          </a:ln>
        </p:spPr>
        <p:txBody>
          <a:bodyPr>
            <a:spAutoFit/>
          </a:bodyPr>
          <a:lstStyle/>
          <a:p>
            <a:r>
              <a:rPr lang="en-US" sz="1100" dirty="0"/>
              <a:t>Least</a:t>
            </a:r>
          </a:p>
        </p:txBody>
      </p:sp>
      <p:sp>
        <p:nvSpPr>
          <p:cNvPr id="18494" name="TextBox 20"/>
          <p:cNvSpPr txBox="1">
            <a:spLocks noChangeArrowheads="1"/>
          </p:cNvSpPr>
          <p:nvPr/>
        </p:nvSpPr>
        <p:spPr bwMode="auto">
          <a:xfrm>
            <a:off x="5002213" y="4970463"/>
            <a:ext cx="533400" cy="261937"/>
          </a:xfrm>
          <a:prstGeom prst="rect">
            <a:avLst/>
          </a:prstGeom>
          <a:noFill/>
          <a:ln w="9525">
            <a:noFill/>
            <a:miter lim="800000"/>
            <a:headEnd/>
            <a:tailEnd/>
          </a:ln>
        </p:spPr>
        <p:txBody>
          <a:bodyPr>
            <a:spAutoFit/>
          </a:bodyPr>
          <a:lstStyle/>
          <a:p>
            <a:r>
              <a:rPr lang="en-US" sz="1100" dirty="0"/>
              <a:t>Least</a:t>
            </a:r>
          </a:p>
        </p:txBody>
      </p:sp>
      <p:sp>
        <p:nvSpPr>
          <p:cNvPr id="18495" name="Content Placeholder 6"/>
          <p:cNvSpPr txBox="1">
            <a:spLocks/>
          </p:cNvSpPr>
          <p:nvPr/>
        </p:nvSpPr>
        <p:spPr bwMode="auto">
          <a:xfrm>
            <a:off x="4660900" y="1143000"/>
            <a:ext cx="4178300" cy="2373313"/>
          </a:xfrm>
          <a:prstGeom prst="rect">
            <a:avLst/>
          </a:prstGeom>
          <a:noFill/>
          <a:ln w="9525">
            <a:noFill/>
            <a:miter lim="800000"/>
            <a:headEnd/>
            <a:tailEnd/>
          </a:ln>
        </p:spPr>
        <p:txBody>
          <a:bodyPr lIns="91424" tIns="45712" rIns="91424" bIns="45712"/>
          <a:lstStyle/>
          <a:p>
            <a:pPr defTabSz="912813" eaLnBrk="0" hangingPunct="0">
              <a:spcBef>
                <a:spcPct val="20000"/>
              </a:spcBef>
            </a:pPr>
            <a:endParaRPr lang="en-US" sz="1600" dirty="0">
              <a:latin typeface="Comic Sans MS" pitchFamily="66" charset="0"/>
            </a:endParaRPr>
          </a:p>
          <a:p>
            <a:pPr defTabSz="912813" eaLnBrk="0" hangingPunct="0">
              <a:spcBef>
                <a:spcPct val="20000"/>
              </a:spcBef>
            </a:pPr>
            <a:endParaRPr lang="en-US" sz="1600" dirty="0">
              <a:latin typeface="Comic Sans MS" pitchFamily="66" charset="0"/>
            </a:endParaRPr>
          </a:p>
          <a:p>
            <a:pPr defTabSz="912813" eaLnBrk="0" hangingPunct="0">
              <a:spcBef>
                <a:spcPct val="20000"/>
              </a:spcBef>
            </a:pPr>
            <a:endParaRPr lang="en-US" sz="1600" dirty="0">
              <a:latin typeface="Comic Sans MS" pitchFamily="66" charset="0"/>
            </a:endParaRPr>
          </a:p>
        </p:txBody>
      </p:sp>
      <p:sp>
        <p:nvSpPr>
          <p:cNvPr id="2" name="TextBox 1"/>
          <p:cNvSpPr txBox="1"/>
          <p:nvPr/>
        </p:nvSpPr>
        <p:spPr>
          <a:xfrm>
            <a:off x="762000" y="5410200"/>
            <a:ext cx="7162800" cy="461665"/>
          </a:xfrm>
          <a:prstGeom prst="rect">
            <a:avLst/>
          </a:prstGeom>
          <a:noFill/>
        </p:spPr>
        <p:txBody>
          <a:bodyPr wrap="square" rtlCol="0">
            <a:spAutoFit/>
          </a:bodyPr>
          <a:lstStyle/>
          <a:p>
            <a:r>
              <a:rPr lang="en-US" sz="2400" dirty="0" smtClean="0"/>
              <a:t>No ties, no endstates should be left out</a:t>
            </a:r>
            <a:endParaRPr lang="en-US" sz="2400" dirty="0"/>
          </a:p>
        </p:txBody>
      </p:sp>
      <p:sp>
        <p:nvSpPr>
          <p:cNvPr id="3" name="Date Placeholder 2"/>
          <p:cNvSpPr>
            <a:spLocks noGrp="1"/>
          </p:cNvSpPr>
          <p:nvPr>
            <p:ph type="dt" sz="half" idx="10"/>
          </p:nvPr>
        </p:nvSpPr>
        <p:spPr/>
        <p:txBody>
          <a:bodyPr/>
          <a:lstStyle/>
          <a:p>
            <a:pPr>
              <a:defRPr/>
            </a:pPr>
            <a:r>
              <a:rPr lang="en-US" smtClean="0"/>
              <a:t>August 16, 2012</a:t>
            </a:r>
            <a:endParaRPr lang="en-US" dirty="0"/>
          </a:p>
        </p:txBody>
      </p:sp>
      <p:sp>
        <p:nvSpPr>
          <p:cNvPr id="4" name="Footer Placeholder 3"/>
          <p:cNvSpPr>
            <a:spLocks noGrp="1"/>
          </p:cNvSpPr>
          <p:nvPr>
            <p:ph type="ftr" sz="quarter" idx="11"/>
          </p:nvPr>
        </p:nvSpPr>
        <p:spPr/>
        <p:txBody>
          <a:bodyPr/>
          <a:lstStyle/>
          <a:p>
            <a:pPr>
              <a:defRPr/>
            </a:pPr>
            <a:r>
              <a:rPr lang="en-US" dirty="0" smtClean="0"/>
              <a:t>www.ADKfutures.org</a:t>
            </a:r>
            <a:endParaRPr lang="en-US" dirty="0"/>
          </a:p>
        </p:txBody>
      </p:sp>
    </p:spTree>
    <p:extLst>
      <p:ext uri="{BB962C8B-B14F-4D97-AF65-F5344CB8AC3E}">
        <p14:creationId xmlns:p14="http://schemas.microsoft.com/office/powerpoint/2010/main" val="265617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All Workshops Ranking Results</a:t>
            </a:r>
            <a:endParaRPr lang="en-US" dirty="0"/>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24</a:t>
            </a:fld>
            <a:endParaRPr lang="en-US"/>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535" y="1143000"/>
            <a:ext cx="8771865" cy="516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1289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From Here to There</a:t>
            </a:r>
            <a:endParaRPr lang="en-US" dirty="0"/>
          </a:p>
        </p:txBody>
      </p:sp>
      <p:sp>
        <p:nvSpPr>
          <p:cNvPr id="3" name="Content Placeholder 2"/>
          <p:cNvSpPr>
            <a:spLocks noGrp="1"/>
          </p:cNvSpPr>
          <p:nvPr>
            <p:ph idx="1"/>
          </p:nvPr>
        </p:nvSpPr>
        <p:spPr>
          <a:xfrm>
            <a:off x="457200" y="1524000"/>
            <a:ext cx="8229600" cy="4525963"/>
          </a:xfrm>
        </p:spPr>
        <p:txBody>
          <a:bodyPr>
            <a:normAutofit fontScale="77500" lnSpcReduction="20000"/>
          </a:bodyPr>
          <a:lstStyle/>
          <a:p>
            <a:r>
              <a:rPr lang="en-US" dirty="0" smtClean="0"/>
              <a:t>The events selected most often in the workshops provide a good outline of a plan</a:t>
            </a:r>
          </a:p>
          <a:p>
            <a:r>
              <a:rPr lang="en-US" dirty="0" smtClean="0"/>
              <a:t>Additional work was done at the CGA Forum on July 18 to develop next steps on:</a:t>
            </a:r>
          </a:p>
          <a:p>
            <a:pPr lvl="1"/>
            <a:r>
              <a:rPr lang="en-US" dirty="0" smtClean="0"/>
              <a:t>Local Food</a:t>
            </a:r>
          </a:p>
          <a:p>
            <a:pPr lvl="1"/>
            <a:r>
              <a:rPr lang="en-US" dirty="0" smtClean="0"/>
              <a:t>Shared Transportation</a:t>
            </a:r>
          </a:p>
          <a:p>
            <a:pPr lvl="1"/>
            <a:r>
              <a:rPr lang="en-US" dirty="0" smtClean="0"/>
              <a:t>Attracting Retirees</a:t>
            </a:r>
          </a:p>
          <a:p>
            <a:pPr lvl="1"/>
            <a:r>
              <a:rPr lang="en-US" dirty="0" smtClean="0"/>
              <a:t>Small Business Generation</a:t>
            </a:r>
          </a:p>
          <a:p>
            <a:pPr lvl="1"/>
            <a:r>
              <a:rPr lang="en-US" dirty="0" smtClean="0"/>
              <a:t>Branding and Promotion</a:t>
            </a:r>
          </a:p>
          <a:p>
            <a:pPr lvl="1"/>
            <a:r>
              <a:rPr lang="en-US" dirty="0" smtClean="0"/>
              <a:t>Government Services Consolidation</a:t>
            </a:r>
          </a:p>
          <a:p>
            <a:pPr lvl="1"/>
            <a:r>
              <a:rPr lang="en-US" dirty="0" smtClean="0"/>
              <a:t>Water Quality Protection</a:t>
            </a:r>
          </a:p>
          <a:p>
            <a:pPr lvl="1"/>
            <a:r>
              <a:rPr lang="en-US" dirty="0" smtClean="0"/>
              <a:t>Constitutional Amendments</a:t>
            </a:r>
          </a:p>
          <a:p>
            <a:pPr lvl="1"/>
            <a:r>
              <a:rPr lang="en-US" dirty="0" smtClean="0"/>
              <a:t>Education</a:t>
            </a:r>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25</a:t>
            </a:fld>
            <a:endParaRPr lang="en-US"/>
          </a:p>
        </p:txBody>
      </p:sp>
    </p:spTree>
    <p:extLst>
      <p:ext uri="{BB962C8B-B14F-4D97-AF65-F5344CB8AC3E}">
        <p14:creationId xmlns:p14="http://schemas.microsoft.com/office/powerpoint/2010/main" val="7009674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627" y="1143000"/>
            <a:ext cx="8942173" cy="4460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Positive Common Events</a:t>
            </a:r>
            <a:endParaRPr lang="en-US" dirty="0"/>
          </a:p>
        </p:txBody>
      </p:sp>
      <p:sp>
        <p:nvSpPr>
          <p:cNvPr id="4" name="Footer Placeholder 3"/>
          <p:cNvSpPr>
            <a:spLocks noGrp="1"/>
          </p:cNvSpPr>
          <p:nvPr>
            <p:ph type="ftr" sz="quarter" idx="11"/>
          </p:nvPr>
        </p:nvSpPr>
        <p:spPr/>
        <p:txBody>
          <a:bodyPr/>
          <a:lstStyle/>
          <a:p>
            <a:r>
              <a:rPr lang="en-US" dirty="0" smtClean="0"/>
              <a:t>www.ADKfutures.org</a:t>
            </a:r>
            <a:endParaRPr lang="en-US" dirty="0"/>
          </a:p>
        </p:txBody>
      </p:sp>
      <p:sp>
        <p:nvSpPr>
          <p:cNvPr id="5" name="Slide Number Placeholder 4"/>
          <p:cNvSpPr>
            <a:spLocks noGrp="1"/>
          </p:cNvSpPr>
          <p:nvPr>
            <p:ph type="sldNum" sz="quarter" idx="12"/>
          </p:nvPr>
        </p:nvSpPr>
        <p:spPr/>
        <p:txBody>
          <a:bodyPr/>
          <a:lstStyle/>
          <a:p>
            <a:fld id="{11322AD3-93DD-4846-B95C-7AA5B47419C6}" type="slidenum">
              <a:rPr lang="en-US" smtClean="0"/>
              <a:t>26</a:t>
            </a:fld>
            <a:endParaRPr lang="en-US"/>
          </a:p>
        </p:txBody>
      </p:sp>
      <p:sp>
        <p:nvSpPr>
          <p:cNvPr id="28" name="5-Point Star 27"/>
          <p:cNvSpPr/>
          <p:nvPr/>
        </p:nvSpPr>
        <p:spPr>
          <a:xfrm>
            <a:off x="7620000" y="1793491"/>
            <a:ext cx="1143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5-Point Star 28"/>
          <p:cNvSpPr/>
          <p:nvPr/>
        </p:nvSpPr>
        <p:spPr>
          <a:xfrm>
            <a:off x="8801100" y="3088891"/>
            <a:ext cx="1143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5-Point Star 29"/>
          <p:cNvSpPr/>
          <p:nvPr/>
        </p:nvSpPr>
        <p:spPr>
          <a:xfrm>
            <a:off x="6069775" y="2884041"/>
            <a:ext cx="1143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5-Point Star 30"/>
          <p:cNvSpPr/>
          <p:nvPr/>
        </p:nvSpPr>
        <p:spPr>
          <a:xfrm>
            <a:off x="6858000" y="4155691"/>
            <a:ext cx="1143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114800" y="76200"/>
            <a:ext cx="19050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Government</a:t>
            </a:r>
            <a:endParaRPr lang="en-US" dirty="0">
              <a:solidFill>
                <a:schemeClr val="tx1"/>
              </a:solidFill>
            </a:endParaRPr>
          </a:p>
        </p:txBody>
      </p:sp>
      <p:sp>
        <p:nvSpPr>
          <p:cNvPr id="36" name="5-Point Star 35"/>
          <p:cNvSpPr/>
          <p:nvPr/>
        </p:nvSpPr>
        <p:spPr>
          <a:xfrm>
            <a:off x="4267200" y="201304"/>
            <a:ext cx="1143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p:cNvCxnSpPr/>
          <p:nvPr/>
        </p:nvCxnSpPr>
        <p:spPr>
          <a:xfrm>
            <a:off x="3657600" y="5158166"/>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28600" y="76200"/>
            <a:ext cx="2438400" cy="338554"/>
          </a:xfrm>
          <a:prstGeom prst="rect">
            <a:avLst/>
          </a:prstGeom>
          <a:noFill/>
          <a:ln w="38100">
            <a:solidFill>
              <a:srgbClr val="92D050"/>
            </a:solidFill>
          </a:ln>
        </p:spPr>
        <p:txBody>
          <a:bodyPr wrap="square" rtlCol="0">
            <a:spAutoFit/>
          </a:bodyPr>
          <a:lstStyle/>
          <a:p>
            <a:r>
              <a:rPr lang="en-US" sz="1600" dirty="0" smtClean="0"/>
              <a:t>Economic Development</a:t>
            </a:r>
            <a:endParaRPr lang="en-US" sz="1600" dirty="0"/>
          </a:p>
        </p:txBody>
      </p:sp>
      <p:cxnSp>
        <p:nvCxnSpPr>
          <p:cNvPr id="44" name="Straight Connector 43"/>
          <p:cNvCxnSpPr/>
          <p:nvPr/>
        </p:nvCxnSpPr>
        <p:spPr>
          <a:xfrm>
            <a:off x="3657600" y="1793491"/>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657600" y="2426841"/>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657600" y="3705416"/>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657600" y="5574791"/>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657600" y="4558870"/>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971800" y="76200"/>
            <a:ext cx="990600" cy="338554"/>
          </a:xfrm>
          <a:prstGeom prst="rect">
            <a:avLst/>
          </a:prstGeom>
          <a:noFill/>
          <a:ln w="28575">
            <a:solidFill>
              <a:srgbClr val="00B0F0"/>
            </a:solidFill>
          </a:ln>
        </p:spPr>
        <p:txBody>
          <a:bodyPr wrap="square" rtlCol="0">
            <a:spAutoFit/>
          </a:bodyPr>
          <a:lstStyle/>
          <a:p>
            <a:r>
              <a:rPr lang="en-US" sz="1600" dirty="0" smtClean="0"/>
              <a:t>Retirees</a:t>
            </a:r>
            <a:endParaRPr lang="en-US" dirty="0"/>
          </a:p>
        </p:txBody>
      </p:sp>
      <p:cxnSp>
        <p:nvCxnSpPr>
          <p:cNvPr id="18" name="Straight Connector 17"/>
          <p:cNvCxnSpPr/>
          <p:nvPr/>
        </p:nvCxnSpPr>
        <p:spPr>
          <a:xfrm>
            <a:off x="3657600" y="3469891"/>
            <a:ext cx="54102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657600" y="4765291"/>
            <a:ext cx="54102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7924800" y="76200"/>
            <a:ext cx="990600" cy="369332"/>
          </a:xfrm>
          <a:prstGeom prst="rect">
            <a:avLst/>
          </a:prstGeom>
          <a:noFill/>
          <a:ln w="38100">
            <a:solidFill>
              <a:srgbClr val="FFFF00"/>
            </a:solidFill>
          </a:ln>
        </p:spPr>
        <p:txBody>
          <a:bodyPr wrap="square" rtlCol="0">
            <a:spAutoFit/>
          </a:bodyPr>
          <a:lstStyle/>
          <a:p>
            <a:r>
              <a:rPr lang="en-US" dirty="0" smtClean="0"/>
              <a:t>Tourism</a:t>
            </a:r>
            <a:endParaRPr lang="en-US" dirty="0"/>
          </a:p>
        </p:txBody>
      </p:sp>
      <p:cxnSp>
        <p:nvCxnSpPr>
          <p:cNvPr id="54" name="Straight Connector 53"/>
          <p:cNvCxnSpPr/>
          <p:nvPr/>
        </p:nvCxnSpPr>
        <p:spPr>
          <a:xfrm>
            <a:off x="3657600" y="1612391"/>
            <a:ext cx="5410200"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3657600" y="3903341"/>
            <a:ext cx="5410200"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3657600" y="5374891"/>
            <a:ext cx="5410200"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657600" y="2198241"/>
            <a:ext cx="5410200" cy="0"/>
          </a:xfrm>
          <a:prstGeom prst="line">
            <a:avLst/>
          </a:prstGeom>
          <a:ln w="28575">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657600" y="2631691"/>
            <a:ext cx="5410200" cy="0"/>
          </a:xfrm>
          <a:prstGeom prst="line">
            <a:avLst/>
          </a:prstGeom>
          <a:ln w="28575">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657600" y="4941441"/>
            <a:ext cx="5410200" cy="0"/>
          </a:xfrm>
          <a:prstGeom prst="line">
            <a:avLst/>
          </a:prstGeom>
          <a:ln w="28575">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199908" y="76200"/>
            <a:ext cx="1191492" cy="338554"/>
          </a:xfrm>
          <a:prstGeom prst="rect">
            <a:avLst/>
          </a:prstGeom>
          <a:noFill/>
          <a:ln w="28575">
            <a:solidFill>
              <a:schemeClr val="accent4">
                <a:lumMod val="40000"/>
                <a:lumOff val="60000"/>
              </a:schemeClr>
            </a:solidFill>
          </a:ln>
        </p:spPr>
        <p:txBody>
          <a:bodyPr wrap="square" rtlCol="0">
            <a:spAutoFit/>
          </a:bodyPr>
          <a:lstStyle/>
          <a:p>
            <a:pPr algn="ctr"/>
            <a:r>
              <a:rPr lang="en-US" sz="1600" dirty="0" smtClean="0"/>
              <a:t>Regulation</a:t>
            </a:r>
            <a:endParaRPr lang="en-US" dirty="0"/>
          </a:p>
        </p:txBody>
      </p:sp>
      <p:sp>
        <p:nvSpPr>
          <p:cNvPr id="3" name="TextBox 2"/>
          <p:cNvSpPr txBox="1"/>
          <p:nvPr/>
        </p:nvSpPr>
        <p:spPr>
          <a:xfrm>
            <a:off x="228600" y="5791200"/>
            <a:ext cx="8839200" cy="369332"/>
          </a:xfrm>
          <a:prstGeom prst="rect">
            <a:avLst/>
          </a:prstGeom>
          <a:noFill/>
        </p:spPr>
        <p:txBody>
          <a:bodyPr wrap="square" rtlCol="0">
            <a:spAutoFit/>
          </a:bodyPr>
          <a:lstStyle/>
          <a:p>
            <a:pPr marL="285750" indent="-285750">
              <a:buFont typeface="Arial" pitchFamily="34" charset="0"/>
              <a:buChar char="•"/>
            </a:pPr>
            <a:r>
              <a:rPr lang="en-US" dirty="0" smtClean="0"/>
              <a:t>The events selected regularly in the scenarios: steps on the way to a better future</a:t>
            </a:r>
            <a:endParaRPr lang="en-US" dirty="0"/>
          </a:p>
        </p:txBody>
      </p:sp>
      <p:sp>
        <p:nvSpPr>
          <p:cNvPr id="7" name="Date Placeholder 6"/>
          <p:cNvSpPr>
            <a:spLocks noGrp="1"/>
          </p:cNvSpPr>
          <p:nvPr>
            <p:ph type="dt" sz="half" idx="10"/>
          </p:nvPr>
        </p:nvSpPr>
        <p:spPr/>
        <p:txBody>
          <a:bodyPr/>
          <a:lstStyle/>
          <a:p>
            <a:r>
              <a:rPr lang="en-US" smtClean="0"/>
              <a:t>August 16, 2012</a:t>
            </a:r>
            <a:endParaRPr lang="en-US"/>
          </a:p>
        </p:txBody>
      </p:sp>
    </p:spTree>
    <p:extLst>
      <p:ext uri="{BB962C8B-B14F-4D97-AF65-F5344CB8AC3E}">
        <p14:creationId xmlns:p14="http://schemas.microsoft.com/office/powerpoint/2010/main" val="2356584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Common Events</a:t>
            </a:r>
            <a:endParaRPr lang="en-US" dirty="0"/>
          </a:p>
        </p:txBody>
      </p:sp>
      <p:sp>
        <p:nvSpPr>
          <p:cNvPr id="5" name="Slide Number Placeholder 4"/>
          <p:cNvSpPr>
            <a:spLocks noGrp="1"/>
          </p:cNvSpPr>
          <p:nvPr>
            <p:ph type="sldNum" sz="quarter" idx="12"/>
          </p:nvPr>
        </p:nvSpPr>
        <p:spPr/>
        <p:txBody>
          <a:bodyPr/>
          <a:lstStyle/>
          <a:p>
            <a:fld id="{11322AD3-93DD-4846-B95C-7AA5B47419C6}" type="slidenum">
              <a:rPr lang="en-US" smtClean="0"/>
              <a:t>27</a:t>
            </a:fld>
            <a:endParaRPr lang="en-US"/>
          </a:p>
        </p:txBody>
      </p:sp>
      <p:sp>
        <p:nvSpPr>
          <p:cNvPr id="6" name="Rectangle 5"/>
          <p:cNvSpPr/>
          <p:nvPr/>
        </p:nvSpPr>
        <p:spPr>
          <a:xfrm>
            <a:off x="3633850" y="1434152"/>
            <a:ext cx="5334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633850" y="1652650"/>
            <a:ext cx="5334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633850" y="2736275"/>
            <a:ext cx="5334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91400" y="228600"/>
            <a:ext cx="1143000" cy="369332"/>
          </a:xfrm>
          <a:prstGeom prst="rect">
            <a:avLst/>
          </a:prstGeom>
          <a:noFill/>
          <a:ln w="28575">
            <a:solidFill>
              <a:srgbClr val="FF0000"/>
            </a:solidFill>
          </a:ln>
        </p:spPr>
        <p:txBody>
          <a:bodyPr wrap="square" rtlCol="0">
            <a:spAutoFit/>
          </a:bodyPr>
          <a:lstStyle/>
          <a:p>
            <a:pPr algn="ctr"/>
            <a:r>
              <a:rPr lang="en-US" dirty="0" smtClean="0"/>
              <a:t>Poverty</a:t>
            </a:r>
            <a:endParaRPr lang="en-US" dirty="0"/>
          </a:p>
        </p:txBody>
      </p:sp>
      <p:sp>
        <p:nvSpPr>
          <p:cNvPr id="12" name="Rectangle 11"/>
          <p:cNvSpPr/>
          <p:nvPr/>
        </p:nvSpPr>
        <p:spPr>
          <a:xfrm>
            <a:off x="3633850" y="2936175"/>
            <a:ext cx="5334000" cy="228600"/>
          </a:xfrm>
          <a:prstGeom prst="rect">
            <a:avLst/>
          </a:prstGeom>
          <a:noFill/>
          <a:ln w="28575">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633850" y="2302825"/>
            <a:ext cx="5334000" cy="228600"/>
          </a:xfrm>
          <a:prstGeom prst="rect">
            <a:avLst/>
          </a:prstGeom>
          <a:noFill/>
          <a:ln w="28575">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633850" y="1881250"/>
            <a:ext cx="5334000" cy="228600"/>
          </a:xfrm>
          <a:prstGeom prst="rect">
            <a:avLst/>
          </a:prstGeom>
          <a:noFill/>
          <a:ln w="28575">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633850" y="3164775"/>
            <a:ext cx="5334000" cy="228600"/>
          </a:xfrm>
          <a:prstGeom prst="rect">
            <a:avLst/>
          </a:prstGeom>
          <a:noFill/>
          <a:ln w="28575">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24051" y="191490"/>
            <a:ext cx="2209800" cy="338554"/>
          </a:xfrm>
          <a:prstGeom prst="rect">
            <a:avLst/>
          </a:prstGeom>
          <a:noFill/>
          <a:ln w="28575">
            <a:solidFill>
              <a:srgbClr val="FDDF03"/>
            </a:solidFill>
          </a:ln>
        </p:spPr>
        <p:txBody>
          <a:bodyPr wrap="square" rtlCol="0">
            <a:spAutoFit/>
          </a:bodyPr>
          <a:lstStyle/>
          <a:p>
            <a:r>
              <a:rPr lang="en-US" sz="1600" dirty="0" smtClean="0"/>
              <a:t>Environmental Stress</a:t>
            </a:r>
            <a:endParaRPr lang="en-US" sz="1600" dirty="0"/>
          </a:p>
        </p:txBody>
      </p:sp>
      <p:sp>
        <p:nvSpPr>
          <p:cNvPr id="20" name="Rectangle 19"/>
          <p:cNvSpPr/>
          <p:nvPr/>
        </p:nvSpPr>
        <p:spPr>
          <a:xfrm>
            <a:off x="3657600" y="3381500"/>
            <a:ext cx="5334000" cy="228600"/>
          </a:xfrm>
          <a:prstGeom prst="rect">
            <a:avLst/>
          </a:prstGeom>
          <a:noFill/>
          <a:ln w="28575">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219200"/>
            <a:ext cx="9130856" cy="239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en-US" smtClean="0"/>
              <a:t>www.ADKfutures.org</a:t>
            </a:r>
            <a:endParaRPr lang="en-US" dirty="0"/>
          </a:p>
        </p:txBody>
      </p:sp>
      <p:sp>
        <p:nvSpPr>
          <p:cNvPr id="18" name="TextBox 17"/>
          <p:cNvSpPr txBox="1"/>
          <p:nvPr/>
        </p:nvSpPr>
        <p:spPr>
          <a:xfrm>
            <a:off x="228600" y="4038600"/>
            <a:ext cx="8839200" cy="1477328"/>
          </a:xfrm>
          <a:prstGeom prst="rect">
            <a:avLst/>
          </a:prstGeom>
          <a:noFill/>
        </p:spPr>
        <p:txBody>
          <a:bodyPr wrap="square" rtlCol="0">
            <a:spAutoFit/>
          </a:bodyPr>
          <a:lstStyle/>
          <a:p>
            <a:pPr marL="285750" indent="-285750">
              <a:buFont typeface="Arial" pitchFamily="34" charset="0"/>
              <a:buChar char="•"/>
            </a:pPr>
            <a:r>
              <a:rPr lang="en-US" dirty="0" smtClean="0"/>
              <a:t>The events that we don’t want to have happen and that lead to the negative scenarios of E and F</a:t>
            </a:r>
          </a:p>
          <a:p>
            <a:pPr marL="285750" indent="-285750">
              <a:buFont typeface="Arial" pitchFamily="34" charset="0"/>
              <a:buChar char="•"/>
            </a:pPr>
            <a:r>
              <a:rPr lang="en-US" dirty="0" smtClean="0"/>
              <a:t>In some cases, we think they are going to happen to us (e.g., more severe weather) and we need to prepare better for them</a:t>
            </a:r>
          </a:p>
          <a:p>
            <a:pPr marL="285750" indent="-285750">
              <a:buFont typeface="Arial" pitchFamily="34" charset="0"/>
              <a:buChar char="•"/>
            </a:pPr>
            <a:endParaRPr lang="en-US" dirty="0"/>
          </a:p>
        </p:txBody>
      </p:sp>
      <p:sp>
        <p:nvSpPr>
          <p:cNvPr id="4" name="Date Placeholder 3"/>
          <p:cNvSpPr>
            <a:spLocks noGrp="1"/>
          </p:cNvSpPr>
          <p:nvPr>
            <p:ph type="dt" sz="half" idx="10"/>
          </p:nvPr>
        </p:nvSpPr>
        <p:spPr/>
        <p:txBody>
          <a:bodyPr/>
          <a:lstStyle/>
          <a:p>
            <a:r>
              <a:rPr lang="en-US" smtClean="0"/>
              <a:t>August 16, 2012</a:t>
            </a:r>
            <a:endParaRPr lang="en-US"/>
          </a:p>
        </p:txBody>
      </p:sp>
    </p:spTree>
    <p:extLst>
      <p:ext uri="{BB962C8B-B14F-4D97-AF65-F5344CB8AC3E}">
        <p14:creationId xmlns:p14="http://schemas.microsoft.com/office/powerpoint/2010/main" val="17473109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Mixed Common Events</a:t>
            </a:r>
            <a:endParaRPr lang="en-US" dirty="0"/>
          </a:p>
        </p:txBody>
      </p:sp>
      <p:sp>
        <p:nvSpPr>
          <p:cNvPr id="5" name="Slide Number Placeholder 4"/>
          <p:cNvSpPr>
            <a:spLocks noGrp="1"/>
          </p:cNvSpPr>
          <p:nvPr>
            <p:ph type="sldNum" sz="quarter" idx="12"/>
          </p:nvPr>
        </p:nvSpPr>
        <p:spPr/>
        <p:txBody>
          <a:bodyPr/>
          <a:lstStyle/>
          <a:p>
            <a:fld id="{11322AD3-93DD-4846-B95C-7AA5B47419C6}" type="slidenum">
              <a:rPr lang="en-US" smtClean="0"/>
              <a:t>28</a:t>
            </a:fld>
            <a:endParaRPr lang="en-US"/>
          </a:p>
        </p:txBody>
      </p:sp>
      <p:pic>
        <p:nvPicPr>
          <p:cNvPr id="3073"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r="9325"/>
          <a:stretch/>
        </p:blipFill>
        <p:spPr bwMode="auto">
          <a:xfrm>
            <a:off x="201123" y="2057400"/>
            <a:ext cx="8714277"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en-US" smtClean="0"/>
              <a:t>www.ADKfutures.org</a:t>
            </a:r>
            <a:endParaRPr lang="en-US" dirty="0"/>
          </a:p>
        </p:txBody>
      </p:sp>
      <p:sp>
        <p:nvSpPr>
          <p:cNvPr id="6" name="TextBox 5"/>
          <p:cNvSpPr txBox="1"/>
          <p:nvPr/>
        </p:nvSpPr>
        <p:spPr>
          <a:xfrm>
            <a:off x="228600" y="3581400"/>
            <a:ext cx="8839200" cy="646331"/>
          </a:xfrm>
          <a:prstGeom prst="rect">
            <a:avLst/>
          </a:prstGeom>
          <a:noFill/>
        </p:spPr>
        <p:txBody>
          <a:bodyPr wrap="square" rtlCol="0">
            <a:spAutoFit/>
          </a:bodyPr>
          <a:lstStyle/>
          <a:p>
            <a:pPr marL="285750" indent="-285750">
              <a:buFont typeface="Arial" pitchFamily="34" charset="0"/>
              <a:buChar char="•"/>
            </a:pPr>
            <a:r>
              <a:rPr lang="en-US" dirty="0" smtClean="0"/>
              <a:t>These events are more mixed in how scenario teams reacted and there is no consensus on them</a:t>
            </a:r>
          </a:p>
        </p:txBody>
      </p:sp>
      <p:sp>
        <p:nvSpPr>
          <p:cNvPr id="4" name="Date Placeholder 3"/>
          <p:cNvSpPr>
            <a:spLocks noGrp="1"/>
          </p:cNvSpPr>
          <p:nvPr>
            <p:ph type="dt" sz="half" idx="10"/>
          </p:nvPr>
        </p:nvSpPr>
        <p:spPr/>
        <p:txBody>
          <a:bodyPr/>
          <a:lstStyle/>
          <a:p>
            <a:r>
              <a:rPr lang="en-US" smtClean="0"/>
              <a:t>August 16, 2012</a:t>
            </a:r>
            <a:endParaRPr lang="en-US"/>
          </a:p>
        </p:txBody>
      </p:sp>
    </p:spTree>
    <p:extLst>
      <p:ext uri="{BB962C8B-B14F-4D97-AF65-F5344CB8AC3E}">
        <p14:creationId xmlns:p14="http://schemas.microsoft.com/office/powerpoint/2010/main" val="6793429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t>Emerging Strategy</a:t>
            </a:r>
          </a:p>
        </p:txBody>
      </p:sp>
      <p:sp>
        <p:nvSpPr>
          <p:cNvPr id="3" name="Content Placeholder 2"/>
          <p:cNvSpPr>
            <a:spLocks noGrp="1"/>
          </p:cNvSpPr>
          <p:nvPr>
            <p:ph idx="1"/>
          </p:nvPr>
        </p:nvSpPr>
        <p:spPr>
          <a:xfrm>
            <a:off x="457200" y="609600"/>
            <a:ext cx="8382000" cy="5791200"/>
          </a:xfrm>
        </p:spPr>
        <p:txBody>
          <a:bodyPr>
            <a:normAutofit fontScale="70000" lnSpcReduction="20000"/>
          </a:bodyPr>
          <a:lstStyle/>
          <a:p>
            <a:endParaRPr lang="en-US" dirty="0" smtClean="0"/>
          </a:p>
          <a:p>
            <a:r>
              <a:rPr lang="en-US" sz="3400" dirty="0" smtClean="0"/>
              <a:t>C+B: the core future of the Park.  Done properly, they are not in conflict; they are doable and underway</a:t>
            </a:r>
          </a:p>
          <a:p>
            <a:pPr lvl="1"/>
            <a:r>
              <a:rPr lang="en-US" dirty="0" smtClean="0"/>
              <a:t>These share many features: broadband, health care, transportation, </a:t>
            </a:r>
            <a:r>
              <a:rPr lang="en-US" dirty="0" err="1" smtClean="0"/>
              <a:t>etc</a:t>
            </a:r>
            <a:endParaRPr lang="en-US" dirty="0" smtClean="0"/>
          </a:p>
          <a:p>
            <a:pPr lvl="1"/>
            <a:r>
              <a:rPr lang="en-US" dirty="0" smtClean="0"/>
              <a:t>These work both locally and regionally</a:t>
            </a:r>
          </a:p>
          <a:p>
            <a:pPr lvl="1"/>
            <a:r>
              <a:rPr lang="en-US" dirty="0" smtClean="0"/>
              <a:t>Either C or B alone seems too fragile a bet on the future</a:t>
            </a:r>
            <a:endParaRPr lang="en-US" b="1" dirty="0" smtClean="0"/>
          </a:p>
          <a:p>
            <a:r>
              <a:rPr lang="en-US" sz="3400" dirty="0" smtClean="0"/>
              <a:t>A:  The Forest Preserve is the region’s foundation</a:t>
            </a:r>
          </a:p>
          <a:p>
            <a:pPr lvl="1"/>
            <a:r>
              <a:rPr lang="en-US" dirty="0"/>
              <a:t>R</a:t>
            </a:r>
            <a:r>
              <a:rPr lang="en-US" dirty="0" smtClean="0"/>
              <a:t>egulatory tweaks for the FP (e.g. Utility Land Bank, SLMP review)</a:t>
            </a:r>
          </a:p>
          <a:p>
            <a:pPr lvl="1"/>
            <a:r>
              <a:rPr lang="en-US" dirty="0" smtClean="0"/>
              <a:t>Time to consider a program of land swaps to make it more contiguous</a:t>
            </a:r>
          </a:p>
          <a:p>
            <a:pPr lvl="1"/>
            <a:r>
              <a:rPr lang="en-US" dirty="0" smtClean="0"/>
              <a:t>Science based forest management, not completely hands-off</a:t>
            </a:r>
          </a:p>
          <a:p>
            <a:r>
              <a:rPr lang="en-US" sz="3400" dirty="0"/>
              <a:t>D:  Many see value in a more coherent sense of a Park</a:t>
            </a:r>
          </a:p>
          <a:p>
            <a:pPr lvl="1"/>
            <a:r>
              <a:rPr lang="en-US" dirty="0" smtClean="0"/>
              <a:t>Trust </a:t>
            </a:r>
            <a:r>
              <a:rPr lang="en-US" dirty="0"/>
              <a:t>= </a:t>
            </a:r>
            <a:r>
              <a:rPr lang="en-US" dirty="0" smtClean="0"/>
              <a:t>Consolidation </a:t>
            </a:r>
            <a:r>
              <a:rPr lang="en-US" dirty="0"/>
              <a:t>= M</a:t>
            </a:r>
            <a:r>
              <a:rPr lang="en-US" dirty="0" smtClean="0"/>
              <a:t>uch </a:t>
            </a:r>
            <a:r>
              <a:rPr lang="en-US" dirty="0"/>
              <a:t>less government</a:t>
            </a:r>
          </a:p>
          <a:p>
            <a:pPr lvl="1"/>
            <a:r>
              <a:rPr lang="en-US" dirty="0"/>
              <a:t>A special region, with special </a:t>
            </a:r>
            <a:r>
              <a:rPr lang="en-US" dirty="0" smtClean="0"/>
              <a:t>needs, </a:t>
            </a:r>
            <a:r>
              <a:rPr lang="en-US" dirty="0"/>
              <a:t>seeking a stronger identity</a:t>
            </a:r>
          </a:p>
          <a:p>
            <a:pPr lvl="1"/>
            <a:r>
              <a:rPr lang="en-US" dirty="0"/>
              <a:t>State funding is more likely on a regional level so look for projects that span community boundaries like watersheds, </a:t>
            </a:r>
            <a:r>
              <a:rPr lang="en-US" dirty="0" smtClean="0"/>
              <a:t>wilderness recreation </a:t>
            </a:r>
            <a:r>
              <a:rPr lang="en-US" dirty="0"/>
              <a:t>complexes, health </a:t>
            </a:r>
            <a:r>
              <a:rPr lang="en-US" dirty="0" smtClean="0"/>
              <a:t>care regions</a:t>
            </a:r>
            <a:endParaRPr lang="en-US" dirty="0"/>
          </a:p>
          <a:p>
            <a:pPr lvl="1"/>
            <a:r>
              <a:rPr lang="en-US" dirty="0"/>
              <a:t>Incremental </a:t>
            </a:r>
            <a:r>
              <a:rPr lang="en-US" dirty="0" smtClean="0"/>
              <a:t>change, </a:t>
            </a:r>
            <a:r>
              <a:rPr lang="en-US" dirty="0"/>
              <a:t>not a big jolt like a county or a Park Service</a:t>
            </a:r>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7D81DBDE-79C6-4791-A6C7-E30402F154AB}" type="slidenum">
              <a:rPr lang="en-US" smtClean="0"/>
              <a:pPr>
                <a:defRPr/>
              </a:pPr>
              <a:t>29</a:t>
            </a:fld>
            <a:endParaRPr lang="en-US" dirty="0"/>
          </a:p>
        </p:txBody>
      </p:sp>
      <p:sp>
        <p:nvSpPr>
          <p:cNvPr id="5" name="Date Placeholder 4"/>
          <p:cNvSpPr>
            <a:spLocks noGrp="1"/>
          </p:cNvSpPr>
          <p:nvPr>
            <p:ph type="dt" sz="half" idx="10"/>
          </p:nvPr>
        </p:nvSpPr>
        <p:spPr/>
        <p:txBody>
          <a:bodyPr/>
          <a:lstStyle/>
          <a:p>
            <a:r>
              <a:rPr lang="en-US" smtClean="0"/>
              <a:t>August 16, 2012</a:t>
            </a:r>
            <a:endParaRPr lang="en-US" dirty="0"/>
          </a:p>
        </p:txBody>
      </p:sp>
      <p:sp>
        <p:nvSpPr>
          <p:cNvPr id="6" name="Footer Placeholder 5"/>
          <p:cNvSpPr>
            <a:spLocks noGrp="1"/>
          </p:cNvSpPr>
          <p:nvPr>
            <p:ph type="ftr" sz="quarter" idx="11"/>
          </p:nvPr>
        </p:nvSpPr>
        <p:spPr/>
        <p:txBody>
          <a:bodyPr/>
          <a:lstStyle/>
          <a:p>
            <a:r>
              <a:rPr lang="en-US" smtClean="0"/>
              <a:t>www.ADKfutures.org</a:t>
            </a:r>
            <a:endParaRPr lang="en-US"/>
          </a:p>
        </p:txBody>
      </p:sp>
    </p:spTree>
    <p:extLst>
      <p:ext uri="{BB962C8B-B14F-4D97-AF65-F5344CB8AC3E}">
        <p14:creationId xmlns:p14="http://schemas.microsoft.com/office/powerpoint/2010/main" val="37081447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Emerging </a:t>
            </a:r>
            <a:r>
              <a:rPr lang="en-US" dirty="0" smtClean="0"/>
              <a:t>Strategy -2</a:t>
            </a:r>
            <a:endParaRPr lang="en-US" dirty="0"/>
          </a:p>
        </p:txBody>
      </p:sp>
      <p:sp>
        <p:nvSpPr>
          <p:cNvPr id="3" name="Content Placeholder 2"/>
          <p:cNvSpPr>
            <a:spLocks noGrp="1"/>
          </p:cNvSpPr>
          <p:nvPr>
            <p:ph idx="1"/>
          </p:nvPr>
        </p:nvSpPr>
        <p:spPr/>
        <p:txBody>
          <a:bodyPr>
            <a:normAutofit lnSpcReduction="10000"/>
          </a:bodyPr>
          <a:lstStyle/>
          <a:p>
            <a:r>
              <a:rPr lang="en-US" sz="3400" dirty="0" smtClean="0"/>
              <a:t>E</a:t>
            </a:r>
            <a:r>
              <a:rPr lang="en-US" sz="3400" dirty="0"/>
              <a:t>:  Local initiatives are what works</a:t>
            </a:r>
          </a:p>
          <a:p>
            <a:pPr lvl="1"/>
            <a:r>
              <a:rPr lang="en-US" dirty="0"/>
              <a:t>Effective leaders and engaged citizens are great </a:t>
            </a:r>
            <a:r>
              <a:rPr lang="en-US" dirty="0" smtClean="0"/>
              <a:t>features</a:t>
            </a:r>
          </a:p>
          <a:p>
            <a:pPr lvl="2"/>
            <a:r>
              <a:rPr lang="en-US" dirty="0" smtClean="0"/>
              <a:t>Squeaky wheels get more attention, it’s true</a:t>
            </a:r>
            <a:endParaRPr lang="en-US" dirty="0"/>
          </a:p>
          <a:p>
            <a:pPr lvl="1"/>
            <a:r>
              <a:rPr lang="en-US" dirty="0"/>
              <a:t>Hamlets with weak services will slowly lose </a:t>
            </a:r>
            <a:r>
              <a:rPr lang="en-US" dirty="0" smtClean="0"/>
              <a:t>population and fade quietly</a:t>
            </a:r>
          </a:p>
          <a:p>
            <a:pPr lvl="1"/>
            <a:r>
              <a:rPr lang="en-US" dirty="0" smtClean="0"/>
              <a:t>We can do better than this scenario of fragmentation</a:t>
            </a:r>
          </a:p>
          <a:p>
            <a:pPr lvl="2"/>
            <a:r>
              <a:rPr lang="en-US" dirty="0" smtClean="0"/>
              <a:t>We have shown it with the large number of regional efforts underway</a:t>
            </a:r>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30</a:t>
            </a:fld>
            <a:endParaRPr lang="en-US" dirty="0"/>
          </a:p>
        </p:txBody>
      </p:sp>
    </p:spTree>
    <p:extLst>
      <p:ext uri="{BB962C8B-B14F-4D97-AF65-F5344CB8AC3E}">
        <p14:creationId xmlns:p14="http://schemas.microsoft.com/office/powerpoint/2010/main" val="10276817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Endstate Implementation Over Time</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7" name="Slide Number Placeholder 6"/>
          <p:cNvSpPr>
            <a:spLocks noGrp="1"/>
          </p:cNvSpPr>
          <p:nvPr>
            <p:ph type="sldNum" sz="quarter" idx="12"/>
          </p:nvPr>
        </p:nvSpPr>
        <p:spPr/>
        <p:txBody>
          <a:bodyPr/>
          <a:lstStyle/>
          <a:p>
            <a:pPr>
              <a:defRPr/>
            </a:pPr>
            <a:fld id="{7D81DBDE-79C6-4791-A6C7-E30402F154AB}" type="slidenum">
              <a:rPr lang="en-US" smtClean="0"/>
              <a:pPr>
                <a:defRPr/>
              </a:pPr>
              <a:t>31</a:t>
            </a:fld>
            <a:endParaRPr lang="en-US" dirty="0"/>
          </a:p>
        </p:txBody>
      </p:sp>
      <p:sp>
        <p:nvSpPr>
          <p:cNvPr id="8" name="TextBox 7"/>
          <p:cNvSpPr txBox="1"/>
          <p:nvPr/>
        </p:nvSpPr>
        <p:spPr>
          <a:xfrm>
            <a:off x="685800" y="6045560"/>
            <a:ext cx="914400" cy="369332"/>
          </a:xfrm>
          <a:prstGeom prst="rect">
            <a:avLst/>
          </a:prstGeom>
          <a:noFill/>
        </p:spPr>
        <p:txBody>
          <a:bodyPr wrap="square" rtlCol="0">
            <a:spAutoFit/>
          </a:bodyPr>
          <a:lstStyle/>
          <a:p>
            <a:r>
              <a:rPr lang="en-US" dirty="0" smtClean="0"/>
              <a:t>Today</a:t>
            </a:r>
            <a:endParaRPr lang="en-US" dirty="0"/>
          </a:p>
        </p:txBody>
      </p:sp>
      <p:sp>
        <p:nvSpPr>
          <p:cNvPr id="19" name="TextBox 18"/>
          <p:cNvSpPr txBox="1"/>
          <p:nvPr/>
        </p:nvSpPr>
        <p:spPr>
          <a:xfrm>
            <a:off x="7467600" y="6057228"/>
            <a:ext cx="762000" cy="369332"/>
          </a:xfrm>
          <a:prstGeom prst="rect">
            <a:avLst/>
          </a:prstGeom>
          <a:noFill/>
        </p:spPr>
        <p:txBody>
          <a:bodyPr wrap="square" rtlCol="0">
            <a:spAutoFit/>
          </a:bodyPr>
          <a:lstStyle/>
          <a:p>
            <a:r>
              <a:rPr lang="en-US" dirty="0" smtClean="0"/>
              <a:t>2037</a:t>
            </a:r>
            <a:endParaRPr lang="en-US" dirty="0"/>
          </a:p>
        </p:txBody>
      </p:sp>
      <p:sp>
        <p:nvSpPr>
          <p:cNvPr id="20" name="TextBox 19"/>
          <p:cNvSpPr txBox="1"/>
          <p:nvPr/>
        </p:nvSpPr>
        <p:spPr>
          <a:xfrm>
            <a:off x="4295775" y="6051613"/>
            <a:ext cx="762000" cy="369332"/>
          </a:xfrm>
          <a:prstGeom prst="rect">
            <a:avLst/>
          </a:prstGeom>
          <a:noFill/>
        </p:spPr>
        <p:txBody>
          <a:bodyPr wrap="square" rtlCol="0">
            <a:spAutoFit/>
          </a:bodyPr>
          <a:lstStyle/>
          <a:p>
            <a:r>
              <a:rPr lang="en-US" dirty="0" smtClean="0"/>
              <a:t>TIME</a:t>
            </a:r>
            <a:endParaRPr lang="en-US" dirty="0"/>
          </a:p>
        </p:txBody>
      </p:sp>
      <p:sp>
        <p:nvSpPr>
          <p:cNvPr id="9" name="TextBox 8"/>
          <p:cNvSpPr txBox="1"/>
          <p:nvPr/>
        </p:nvSpPr>
        <p:spPr>
          <a:xfrm>
            <a:off x="381000" y="5798594"/>
            <a:ext cx="533400" cy="369332"/>
          </a:xfrm>
          <a:prstGeom prst="rect">
            <a:avLst/>
          </a:prstGeom>
          <a:noFill/>
        </p:spPr>
        <p:txBody>
          <a:bodyPr wrap="square" rtlCol="0">
            <a:spAutoFit/>
          </a:bodyPr>
          <a:lstStyle/>
          <a:p>
            <a:r>
              <a:rPr lang="en-US" dirty="0" smtClean="0"/>
              <a:t>0%</a:t>
            </a:r>
            <a:endParaRPr lang="en-US" dirty="0"/>
          </a:p>
        </p:txBody>
      </p:sp>
      <p:sp>
        <p:nvSpPr>
          <p:cNvPr id="24" name="TextBox 23"/>
          <p:cNvSpPr txBox="1"/>
          <p:nvPr/>
        </p:nvSpPr>
        <p:spPr>
          <a:xfrm>
            <a:off x="152399" y="1566836"/>
            <a:ext cx="942739" cy="369332"/>
          </a:xfrm>
          <a:prstGeom prst="rect">
            <a:avLst/>
          </a:prstGeom>
          <a:noFill/>
        </p:spPr>
        <p:txBody>
          <a:bodyPr wrap="square" rtlCol="0">
            <a:spAutoFit/>
          </a:bodyPr>
          <a:lstStyle/>
          <a:p>
            <a:r>
              <a:rPr lang="en-US" dirty="0" smtClean="0"/>
              <a:t>100%</a:t>
            </a:r>
            <a:endParaRPr lang="en-US" dirty="0"/>
          </a:p>
        </p:txBody>
      </p:sp>
      <p:sp>
        <p:nvSpPr>
          <p:cNvPr id="4" name="L-Shape 3"/>
          <p:cNvSpPr/>
          <p:nvPr/>
        </p:nvSpPr>
        <p:spPr>
          <a:xfrm>
            <a:off x="838200" y="1549760"/>
            <a:ext cx="7391400" cy="4572000"/>
          </a:xfrm>
          <a:prstGeom prst="corner">
            <a:avLst>
              <a:gd name="adj1" fmla="val 2925"/>
              <a:gd name="adj2" fmla="val 33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914400" y="2767191"/>
            <a:ext cx="7620000" cy="646331"/>
            <a:chOff x="914400" y="2893831"/>
            <a:chExt cx="7620000" cy="646331"/>
          </a:xfrm>
        </p:grpSpPr>
        <p:cxnSp>
          <p:nvCxnSpPr>
            <p:cNvPr id="6" name="Straight Connector 5"/>
            <p:cNvCxnSpPr/>
            <p:nvPr/>
          </p:nvCxnSpPr>
          <p:spPr>
            <a:xfrm flipV="1">
              <a:off x="914400" y="3156466"/>
              <a:ext cx="7006856" cy="348734"/>
            </a:xfrm>
            <a:prstGeom prst="line">
              <a:avLst/>
            </a:prstGeom>
          </p:spPr>
          <p:style>
            <a:lnRef idx="3">
              <a:schemeClr val="accent6"/>
            </a:lnRef>
            <a:fillRef idx="0">
              <a:schemeClr val="accent6"/>
            </a:fillRef>
            <a:effectRef idx="2">
              <a:schemeClr val="accent6"/>
            </a:effectRef>
            <a:fontRef idx="minor">
              <a:schemeClr val="tx1"/>
            </a:fontRef>
          </p:style>
        </p:cxnSp>
        <p:sp>
          <p:nvSpPr>
            <p:cNvPr id="36" name="TextBox 35"/>
            <p:cNvSpPr txBox="1"/>
            <p:nvPr/>
          </p:nvSpPr>
          <p:spPr>
            <a:xfrm>
              <a:off x="5105400" y="2893831"/>
              <a:ext cx="3429000" cy="646331"/>
            </a:xfrm>
            <a:prstGeom prst="rect">
              <a:avLst/>
            </a:prstGeom>
            <a:noFill/>
          </p:spPr>
          <p:txBody>
            <a:bodyPr wrap="square" rtlCol="0">
              <a:spAutoFit/>
            </a:bodyPr>
            <a:lstStyle/>
            <a:p>
              <a:pPr algn="ctr"/>
              <a:r>
                <a:rPr lang="en-US" dirty="0" smtClean="0">
                  <a:solidFill>
                    <a:schemeClr val="accent6"/>
                  </a:solidFill>
                </a:rPr>
                <a:t>A: Forest Preserve is </a:t>
              </a:r>
              <a:br>
                <a:rPr lang="en-US" dirty="0" smtClean="0">
                  <a:solidFill>
                    <a:schemeClr val="accent6"/>
                  </a:solidFill>
                </a:rPr>
              </a:br>
              <a:r>
                <a:rPr lang="en-US" dirty="0" smtClean="0">
                  <a:solidFill>
                    <a:schemeClr val="accent6"/>
                  </a:solidFill>
                </a:rPr>
                <a:t>Solid</a:t>
              </a:r>
              <a:endParaRPr lang="en-US" dirty="0">
                <a:solidFill>
                  <a:schemeClr val="accent6"/>
                </a:solidFill>
              </a:endParaRPr>
            </a:p>
          </p:txBody>
        </p:sp>
        <p:sp>
          <p:nvSpPr>
            <p:cNvPr id="10" name="TextBox 9"/>
            <p:cNvSpPr txBox="1"/>
            <p:nvPr/>
          </p:nvSpPr>
          <p:spPr>
            <a:xfrm>
              <a:off x="7897762" y="3008531"/>
              <a:ext cx="323850" cy="372140"/>
            </a:xfrm>
            <a:prstGeom prst="rect">
              <a:avLst/>
            </a:prstGeom>
            <a:noFill/>
          </p:spPr>
          <p:txBody>
            <a:bodyPr wrap="square" rtlCol="0">
              <a:spAutoFit/>
            </a:bodyPr>
            <a:lstStyle/>
            <a:p>
              <a:r>
                <a:rPr lang="en-US" dirty="0">
                  <a:solidFill>
                    <a:schemeClr val="accent6"/>
                  </a:solidFill>
                </a:rPr>
                <a:t>A</a:t>
              </a:r>
              <a:endParaRPr lang="en-US" dirty="0"/>
            </a:p>
          </p:txBody>
        </p:sp>
      </p:grpSp>
      <p:grpSp>
        <p:nvGrpSpPr>
          <p:cNvPr id="17" name="Group 16"/>
          <p:cNvGrpSpPr/>
          <p:nvPr/>
        </p:nvGrpSpPr>
        <p:grpSpPr>
          <a:xfrm>
            <a:off x="967563" y="2235560"/>
            <a:ext cx="7287387" cy="1380460"/>
            <a:chOff x="967563" y="2362200"/>
            <a:chExt cx="7287387" cy="1380460"/>
          </a:xfrm>
        </p:grpSpPr>
        <p:sp>
          <p:nvSpPr>
            <p:cNvPr id="32" name="TextBox 31"/>
            <p:cNvSpPr txBox="1"/>
            <p:nvPr/>
          </p:nvSpPr>
          <p:spPr>
            <a:xfrm>
              <a:off x="1447800" y="2362200"/>
              <a:ext cx="2514600" cy="646331"/>
            </a:xfrm>
            <a:prstGeom prst="rect">
              <a:avLst/>
            </a:prstGeom>
            <a:noFill/>
          </p:spPr>
          <p:txBody>
            <a:bodyPr wrap="square" rtlCol="0">
              <a:spAutoFit/>
            </a:bodyPr>
            <a:lstStyle/>
            <a:p>
              <a:r>
                <a:rPr lang="en-US" dirty="0" smtClean="0">
                  <a:solidFill>
                    <a:srgbClr val="92D050"/>
                  </a:solidFill>
                </a:rPr>
                <a:t>B: starts high, improves, then tapers off </a:t>
              </a:r>
              <a:endParaRPr lang="en-US" dirty="0">
                <a:solidFill>
                  <a:srgbClr val="92D050"/>
                </a:solidFill>
              </a:endParaRPr>
            </a:p>
          </p:txBody>
        </p:sp>
        <p:sp>
          <p:nvSpPr>
            <p:cNvPr id="12" name="Freeform 11"/>
            <p:cNvSpPr/>
            <p:nvPr/>
          </p:nvSpPr>
          <p:spPr>
            <a:xfrm>
              <a:off x="967563" y="2592336"/>
              <a:ext cx="6953693" cy="1150324"/>
            </a:xfrm>
            <a:custGeom>
              <a:avLst/>
              <a:gdLst>
                <a:gd name="connsiteX0" fmla="*/ 0 w 6953693"/>
                <a:gd name="connsiteY0" fmla="*/ 1150324 h 1150324"/>
                <a:gd name="connsiteX1" fmla="*/ 1701209 w 6953693"/>
                <a:gd name="connsiteY1" fmla="*/ 395413 h 1150324"/>
                <a:gd name="connsiteX2" fmla="*/ 4327451 w 6953693"/>
                <a:gd name="connsiteY2" fmla="*/ 118966 h 1150324"/>
                <a:gd name="connsiteX3" fmla="*/ 6049925 w 6953693"/>
                <a:gd name="connsiteY3" fmla="*/ 12641 h 1150324"/>
                <a:gd name="connsiteX4" fmla="*/ 6953693 w 6953693"/>
                <a:gd name="connsiteY4" fmla="*/ 2008 h 1150324"/>
                <a:gd name="connsiteX5" fmla="*/ 6953693 w 6953693"/>
                <a:gd name="connsiteY5" fmla="*/ 2008 h 1150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3693" h="1150324">
                  <a:moveTo>
                    <a:pt x="0" y="1150324"/>
                  </a:moveTo>
                  <a:lnTo>
                    <a:pt x="1701209" y="395413"/>
                  </a:lnTo>
                  <a:cubicBezTo>
                    <a:pt x="2422451" y="223520"/>
                    <a:pt x="3602665" y="182761"/>
                    <a:pt x="4327451" y="118966"/>
                  </a:cubicBezTo>
                  <a:cubicBezTo>
                    <a:pt x="5052237" y="55171"/>
                    <a:pt x="5612218" y="32134"/>
                    <a:pt x="6049925" y="12641"/>
                  </a:cubicBezTo>
                  <a:cubicBezTo>
                    <a:pt x="6487632" y="-6852"/>
                    <a:pt x="6953693" y="2008"/>
                    <a:pt x="6953693" y="2008"/>
                  </a:cubicBezTo>
                  <a:lnTo>
                    <a:pt x="6953693" y="2008"/>
                  </a:lnTo>
                </a:path>
              </a:pathLst>
            </a:custGeom>
            <a:ln w="38100"/>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a:p>
          </p:txBody>
        </p:sp>
        <p:sp>
          <p:nvSpPr>
            <p:cNvPr id="11" name="TextBox 10"/>
            <p:cNvSpPr txBox="1"/>
            <p:nvPr/>
          </p:nvSpPr>
          <p:spPr>
            <a:xfrm>
              <a:off x="7864425" y="2404732"/>
              <a:ext cx="390525" cy="369332"/>
            </a:xfrm>
            <a:prstGeom prst="rect">
              <a:avLst/>
            </a:prstGeom>
            <a:noFill/>
          </p:spPr>
          <p:txBody>
            <a:bodyPr wrap="square" rtlCol="0">
              <a:spAutoFit/>
            </a:bodyPr>
            <a:lstStyle/>
            <a:p>
              <a:r>
                <a:rPr lang="en-US" dirty="0">
                  <a:solidFill>
                    <a:srgbClr val="92D050"/>
                  </a:solidFill>
                </a:rPr>
                <a:t>B</a:t>
              </a:r>
              <a:endParaRPr lang="en-US" dirty="0"/>
            </a:p>
          </p:txBody>
        </p:sp>
      </p:grpSp>
      <p:grpSp>
        <p:nvGrpSpPr>
          <p:cNvPr id="18" name="Group 17"/>
          <p:cNvGrpSpPr/>
          <p:nvPr/>
        </p:nvGrpSpPr>
        <p:grpSpPr>
          <a:xfrm>
            <a:off x="990600" y="1219200"/>
            <a:ext cx="7238156" cy="3302360"/>
            <a:chOff x="990600" y="1345840"/>
            <a:chExt cx="7238156" cy="3302360"/>
          </a:xfrm>
        </p:grpSpPr>
        <p:grpSp>
          <p:nvGrpSpPr>
            <p:cNvPr id="13" name="Group 12"/>
            <p:cNvGrpSpPr/>
            <p:nvPr/>
          </p:nvGrpSpPr>
          <p:grpSpPr>
            <a:xfrm>
              <a:off x="990600" y="1828800"/>
              <a:ext cx="6858000" cy="2819400"/>
              <a:chOff x="990600" y="1828800"/>
              <a:chExt cx="6423790" cy="2438400"/>
            </a:xfrm>
          </p:grpSpPr>
          <p:cxnSp>
            <p:nvCxnSpPr>
              <p:cNvPr id="22" name="Curved Connector 21"/>
              <p:cNvCxnSpPr/>
              <p:nvPr/>
            </p:nvCxnSpPr>
            <p:spPr>
              <a:xfrm flipV="1">
                <a:off x="990600" y="3048000"/>
                <a:ext cx="3223390" cy="1219200"/>
              </a:xfrm>
              <a:prstGeom prst="curvedConnector3">
                <a:avLst/>
              </a:prstGeom>
              <a:ln w="38100"/>
            </p:spPr>
            <p:style>
              <a:lnRef idx="2">
                <a:schemeClr val="accent2"/>
              </a:lnRef>
              <a:fillRef idx="0">
                <a:schemeClr val="accent2"/>
              </a:fillRef>
              <a:effectRef idx="1">
                <a:schemeClr val="accent2"/>
              </a:effectRef>
              <a:fontRef idx="minor">
                <a:schemeClr val="tx1"/>
              </a:fontRef>
            </p:style>
          </p:cxnSp>
          <p:cxnSp>
            <p:nvCxnSpPr>
              <p:cNvPr id="23" name="Curved Connector 22"/>
              <p:cNvCxnSpPr/>
              <p:nvPr/>
            </p:nvCxnSpPr>
            <p:spPr>
              <a:xfrm flipV="1">
                <a:off x="4191000" y="1828800"/>
                <a:ext cx="3223390" cy="1219200"/>
              </a:xfrm>
              <a:prstGeom prst="curvedConnector3">
                <a:avLst/>
              </a:prstGeom>
              <a:ln w="38100"/>
            </p:spPr>
            <p:style>
              <a:lnRef idx="2">
                <a:schemeClr val="accent2"/>
              </a:lnRef>
              <a:fillRef idx="0">
                <a:schemeClr val="accent2"/>
              </a:fillRef>
              <a:effectRef idx="1">
                <a:schemeClr val="accent2"/>
              </a:effectRef>
              <a:fontRef idx="minor">
                <a:schemeClr val="tx1"/>
              </a:fontRef>
            </p:style>
          </p:cxnSp>
        </p:grpSp>
        <p:sp>
          <p:nvSpPr>
            <p:cNvPr id="33" name="TextBox 32"/>
            <p:cNvSpPr txBox="1"/>
            <p:nvPr/>
          </p:nvSpPr>
          <p:spPr>
            <a:xfrm>
              <a:off x="4419600" y="1345840"/>
              <a:ext cx="3429000" cy="646331"/>
            </a:xfrm>
            <a:prstGeom prst="rect">
              <a:avLst/>
            </a:prstGeom>
            <a:noFill/>
          </p:spPr>
          <p:txBody>
            <a:bodyPr wrap="square" rtlCol="0">
              <a:spAutoFit/>
            </a:bodyPr>
            <a:lstStyle/>
            <a:p>
              <a:r>
                <a:rPr lang="en-US" dirty="0" smtClean="0">
                  <a:solidFill>
                    <a:schemeClr val="accent2"/>
                  </a:solidFill>
                </a:rPr>
                <a:t>C: will have ups and downs due to need for behavior changes</a:t>
              </a:r>
              <a:endParaRPr lang="en-US" dirty="0">
                <a:solidFill>
                  <a:schemeClr val="accent2"/>
                </a:solidFill>
              </a:endParaRPr>
            </a:p>
          </p:txBody>
        </p:sp>
        <p:sp>
          <p:nvSpPr>
            <p:cNvPr id="14" name="TextBox 13"/>
            <p:cNvSpPr txBox="1"/>
            <p:nvPr/>
          </p:nvSpPr>
          <p:spPr>
            <a:xfrm>
              <a:off x="7890618" y="1600200"/>
              <a:ext cx="338138" cy="369332"/>
            </a:xfrm>
            <a:prstGeom prst="rect">
              <a:avLst/>
            </a:prstGeom>
            <a:noFill/>
          </p:spPr>
          <p:txBody>
            <a:bodyPr wrap="square" rtlCol="0">
              <a:spAutoFit/>
            </a:bodyPr>
            <a:lstStyle/>
            <a:p>
              <a:r>
                <a:rPr lang="en-US" dirty="0">
                  <a:solidFill>
                    <a:schemeClr val="accent2"/>
                  </a:solidFill>
                </a:rPr>
                <a:t>C</a:t>
              </a:r>
              <a:endParaRPr lang="en-US" dirty="0"/>
            </a:p>
          </p:txBody>
        </p:sp>
      </p:grpSp>
      <p:grpSp>
        <p:nvGrpSpPr>
          <p:cNvPr id="21" name="Group 20"/>
          <p:cNvGrpSpPr/>
          <p:nvPr/>
        </p:nvGrpSpPr>
        <p:grpSpPr>
          <a:xfrm>
            <a:off x="990600" y="3149960"/>
            <a:ext cx="7251253" cy="2338388"/>
            <a:chOff x="990600" y="3276600"/>
            <a:chExt cx="7251253" cy="2338388"/>
          </a:xfrm>
        </p:grpSpPr>
        <p:sp>
          <p:nvSpPr>
            <p:cNvPr id="29" name="Freeform 28"/>
            <p:cNvSpPr/>
            <p:nvPr/>
          </p:nvSpPr>
          <p:spPr>
            <a:xfrm>
              <a:off x="990600" y="3461266"/>
              <a:ext cx="6858000" cy="2153722"/>
            </a:xfrm>
            <a:custGeom>
              <a:avLst/>
              <a:gdLst>
                <a:gd name="connsiteX0" fmla="*/ 0 w 6110052"/>
                <a:gd name="connsiteY0" fmla="*/ 2421169 h 2421169"/>
                <a:gd name="connsiteX1" fmla="*/ 1285875 w 6110052"/>
                <a:gd name="connsiteY1" fmla="*/ 2221144 h 2421169"/>
                <a:gd name="connsiteX2" fmla="*/ 2257425 w 6110052"/>
                <a:gd name="connsiteY2" fmla="*/ 1935394 h 2421169"/>
                <a:gd name="connsiteX3" fmla="*/ 3000375 w 6110052"/>
                <a:gd name="connsiteY3" fmla="*/ 1435331 h 2421169"/>
                <a:gd name="connsiteX4" fmla="*/ 3671888 w 6110052"/>
                <a:gd name="connsiteY4" fmla="*/ 792394 h 2421169"/>
                <a:gd name="connsiteX5" fmla="*/ 4400550 w 6110052"/>
                <a:gd name="connsiteY5" fmla="*/ 235181 h 2421169"/>
                <a:gd name="connsiteX6" fmla="*/ 5514975 w 6110052"/>
                <a:gd name="connsiteY6" fmla="*/ 20869 h 2421169"/>
                <a:gd name="connsiteX7" fmla="*/ 6072188 w 6110052"/>
                <a:gd name="connsiteY7" fmla="*/ 6581 h 2421169"/>
                <a:gd name="connsiteX8" fmla="*/ 6015038 w 6110052"/>
                <a:gd name="connsiteY8" fmla="*/ 6581 h 2421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0052" h="2421169">
                  <a:moveTo>
                    <a:pt x="0" y="2421169"/>
                  </a:moveTo>
                  <a:cubicBezTo>
                    <a:pt x="454819" y="2361637"/>
                    <a:pt x="909638" y="2302106"/>
                    <a:pt x="1285875" y="2221144"/>
                  </a:cubicBezTo>
                  <a:cubicBezTo>
                    <a:pt x="1662112" y="2140182"/>
                    <a:pt x="1971675" y="2066363"/>
                    <a:pt x="2257425" y="1935394"/>
                  </a:cubicBezTo>
                  <a:cubicBezTo>
                    <a:pt x="2543175" y="1804425"/>
                    <a:pt x="2764631" y="1625831"/>
                    <a:pt x="3000375" y="1435331"/>
                  </a:cubicBezTo>
                  <a:cubicBezTo>
                    <a:pt x="3236119" y="1244831"/>
                    <a:pt x="3438526" y="992419"/>
                    <a:pt x="3671888" y="792394"/>
                  </a:cubicBezTo>
                  <a:cubicBezTo>
                    <a:pt x="3905250" y="592369"/>
                    <a:pt x="4093369" y="363768"/>
                    <a:pt x="4400550" y="235181"/>
                  </a:cubicBezTo>
                  <a:cubicBezTo>
                    <a:pt x="4707731" y="106594"/>
                    <a:pt x="5236369" y="58969"/>
                    <a:pt x="5514975" y="20869"/>
                  </a:cubicBezTo>
                  <a:cubicBezTo>
                    <a:pt x="5793581" y="-17231"/>
                    <a:pt x="5988844" y="8962"/>
                    <a:pt x="6072188" y="6581"/>
                  </a:cubicBezTo>
                  <a:cubicBezTo>
                    <a:pt x="6155532" y="4200"/>
                    <a:pt x="6085285" y="5390"/>
                    <a:pt x="6015038" y="6581"/>
                  </a:cubicBezTo>
                </a:path>
              </a:pathLst>
            </a:cu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solidFill>
                  <a:srgbClr val="92D050"/>
                </a:solidFill>
              </a:endParaRPr>
            </a:p>
          </p:txBody>
        </p:sp>
        <p:sp>
          <p:nvSpPr>
            <p:cNvPr id="34" name="TextBox 33"/>
            <p:cNvSpPr txBox="1"/>
            <p:nvPr/>
          </p:nvSpPr>
          <p:spPr>
            <a:xfrm>
              <a:off x="1095139" y="4800600"/>
              <a:ext cx="3172061" cy="646331"/>
            </a:xfrm>
            <a:prstGeom prst="rect">
              <a:avLst/>
            </a:prstGeom>
            <a:noFill/>
          </p:spPr>
          <p:txBody>
            <a:bodyPr wrap="square" rtlCol="0">
              <a:spAutoFit/>
            </a:bodyPr>
            <a:lstStyle/>
            <a:p>
              <a:r>
                <a:rPr lang="en-US" dirty="0" smtClean="0">
                  <a:solidFill>
                    <a:schemeClr val="accent5"/>
                  </a:solidFill>
                </a:rPr>
                <a:t>D: will grow slowly early, </a:t>
              </a:r>
              <a:br>
                <a:rPr lang="en-US" dirty="0" smtClean="0">
                  <a:solidFill>
                    <a:schemeClr val="accent5"/>
                  </a:solidFill>
                </a:rPr>
              </a:br>
              <a:r>
                <a:rPr lang="en-US" dirty="0" smtClean="0">
                  <a:solidFill>
                    <a:schemeClr val="accent5"/>
                  </a:solidFill>
                </a:rPr>
                <a:t>then take hold</a:t>
              </a:r>
              <a:endParaRPr lang="en-US" dirty="0">
                <a:solidFill>
                  <a:schemeClr val="accent5"/>
                </a:solidFill>
              </a:endParaRPr>
            </a:p>
          </p:txBody>
        </p:sp>
        <p:sp>
          <p:nvSpPr>
            <p:cNvPr id="15" name="TextBox 14"/>
            <p:cNvSpPr txBox="1"/>
            <p:nvPr/>
          </p:nvSpPr>
          <p:spPr>
            <a:xfrm>
              <a:off x="7877522" y="3276600"/>
              <a:ext cx="364331" cy="369332"/>
            </a:xfrm>
            <a:prstGeom prst="rect">
              <a:avLst/>
            </a:prstGeom>
            <a:noFill/>
          </p:spPr>
          <p:txBody>
            <a:bodyPr wrap="square" rtlCol="0">
              <a:spAutoFit/>
            </a:bodyPr>
            <a:lstStyle/>
            <a:p>
              <a:r>
                <a:rPr lang="en-US" dirty="0">
                  <a:solidFill>
                    <a:schemeClr val="accent5"/>
                  </a:solidFill>
                </a:rPr>
                <a:t>D</a:t>
              </a:r>
              <a:endParaRPr lang="en-US" dirty="0"/>
            </a:p>
          </p:txBody>
        </p:sp>
      </p:grpSp>
      <p:grpSp>
        <p:nvGrpSpPr>
          <p:cNvPr id="25" name="Group 24"/>
          <p:cNvGrpSpPr/>
          <p:nvPr/>
        </p:nvGrpSpPr>
        <p:grpSpPr>
          <a:xfrm>
            <a:off x="990600" y="2687998"/>
            <a:ext cx="7734300" cy="2493793"/>
            <a:chOff x="990600" y="2814638"/>
            <a:chExt cx="7734300" cy="2493793"/>
          </a:xfrm>
        </p:grpSpPr>
        <p:sp>
          <p:nvSpPr>
            <p:cNvPr id="27" name="Freeform 26"/>
            <p:cNvSpPr/>
            <p:nvPr/>
          </p:nvSpPr>
          <p:spPr>
            <a:xfrm>
              <a:off x="990600" y="2814638"/>
              <a:ext cx="6800850" cy="2315825"/>
            </a:xfrm>
            <a:custGeom>
              <a:avLst/>
              <a:gdLst>
                <a:gd name="connsiteX0" fmla="*/ 0 w 6800850"/>
                <a:gd name="connsiteY0" fmla="*/ 0 h 2315825"/>
                <a:gd name="connsiteX1" fmla="*/ 2828925 w 6800850"/>
                <a:gd name="connsiteY1" fmla="*/ 2057400 h 2315825"/>
                <a:gd name="connsiteX2" fmla="*/ 6800850 w 6800850"/>
                <a:gd name="connsiteY2" fmla="*/ 2314575 h 2315825"/>
              </a:gdLst>
              <a:ahLst/>
              <a:cxnLst>
                <a:cxn ang="0">
                  <a:pos x="connsiteX0" y="connsiteY0"/>
                </a:cxn>
                <a:cxn ang="0">
                  <a:pos x="connsiteX1" y="connsiteY1"/>
                </a:cxn>
                <a:cxn ang="0">
                  <a:pos x="connsiteX2" y="connsiteY2"/>
                </a:cxn>
              </a:cxnLst>
              <a:rect l="l" t="t" r="r" b="b"/>
              <a:pathLst>
                <a:path w="6800850" h="2315825">
                  <a:moveTo>
                    <a:pt x="0" y="0"/>
                  </a:moveTo>
                  <a:cubicBezTo>
                    <a:pt x="847725" y="835819"/>
                    <a:pt x="1695450" y="1671638"/>
                    <a:pt x="2828925" y="2057400"/>
                  </a:cubicBezTo>
                  <a:cubicBezTo>
                    <a:pt x="3962400" y="2443162"/>
                    <a:pt x="6115050" y="2269331"/>
                    <a:pt x="6800850" y="2314575"/>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dirty="0">
                <a:solidFill>
                  <a:srgbClr val="92D050"/>
                </a:solidFill>
              </a:endParaRPr>
            </a:p>
          </p:txBody>
        </p:sp>
        <p:sp>
          <p:nvSpPr>
            <p:cNvPr id="35" name="TextBox 34"/>
            <p:cNvSpPr txBox="1"/>
            <p:nvPr/>
          </p:nvSpPr>
          <p:spPr>
            <a:xfrm>
              <a:off x="5524500" y="4495800"/>
              <a:ext cx="3200400" cy="646331"/>
            </a:xfrm>
            <a:prstGeom prst="rect">
              <a:avLst/>
            </a:prstGeom>
            <a:noFill/>
          </p:spPr>
          <p:txBody>
            <a:bodyPr wrap="square" rtlCol="0">
              <a:spAutoFit/>
            </a:bodyPr>
            <a:lstStyle/>
            <a:p>
              <a:r>
                <a:rPr lang="en-US" dirty="0" smtClean="0"/>
                <a:t>E: slow fade as we </a:t>
              </a:r>
              <a:br>
                <a:rPr lang="en-US" dirty="0" smtClean="0"/>
              </a:br>
              <a:r>
                <a:rPr lang="en-US" dirty="0" smtClean="0"/>
                <a:t>act more regionally</a:t>
              </a:r>
              <a:endParaRPr lang="en-US" dirty="0"/>
            </a:p>
          </p:txBody>
        </p:sp>
        <p:sp>
          <p:nvSpPr>
            <p:cNvPr id="16" name="TextBox 15"/>
            <p:cNvSpPr txBox="1"/>
            <p:nvPr/>
          </p:nvSpPr>
          <p:spPr>
            <a:xfrm>
              <a:off x="7910859" y="4939099"/>
              <a:ext cx="297656" cy="369332"/>
            </a:xfrm>
            <a:prstGeom prst="rect">
              <a:avLst/>
            </a:prstGeom>
            <a:noFill/>
          </p:spPr>
          <p:txBody>
            <a:bodyPr wrap="square" rtlCol="0">
              <a:spAutoFit/>
            </a:bodyPr>
            <a:lstStyle/>
            <a:p>
              <a:r>
                <a:rPr lang="en-US" dirty="0"/>
                <a:t>E</a:t>
              </a:r>
            </a:p>
          </p:txBody>
        </p:sp>
      </p:grpSp>
      <p:sp>
        <p:nvSpPr>
          <p:cNvPr id="26" name="Date Placeholder 25"/>
          <p:cNvSpPr>
            <a:spLocks noGrp="1"/>
          </p:cNvSpPr>
          <p:nvPr>
            <p:ph type="dt" sz="half" idx="10"/>
          </p:nvPr>
        </p:nvSpPr>
        <p:spPr/>
        <p:txBody>
          <a:bodyPr/>
          <a:lstStyle/>
          <a:p>
            <a:r>
              <a:rPr lang="en-US" smtClean="0"/>
              <a:t>August 16, 2012</a:t>
            </a:r>
            <a:endParaRPr lang="en-US"/>
          </a:p>
        </p:txBody>
      </p:sp>
    </p:spTree>
    <p:extLst>
      <p:ext uri="{BB962C8B-B14F-4D97-AF65-F5344CB8AC3E}">
        <p14:creationId xmlns:p14="http://schemas.microsoft.com/office/powerpoint/2010/main" val="75152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Viewed by Land Type</a:t>
            </a:r>
            <a:endParaRPr lang="en-US" dirty="0"/>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32</a:t>
            </a:fld>
            <a:endParaRPr lang="en-US"/>
          </a:p>
        </p:txBody>
      </p:sp>
      <p:grpSp>
        <p:nvGrpSpPr>
          <p:cNvPr id="39" name="Group 38"/>
          <p:cNvGrpSpPr/>
          <p:nvPr/>
        </p:nvGrpSpPr>
        <p:grpSpPr>
          <a:xfrm>
            <a:off x="1905000" y="1066800"/>
            <a:ext cx="5400675" cy="5400675"/>
            <a:chOff x="1905000" y="1066800"/>
            <a:chExt cx="5400675" cy="5400675"/>
          </a:xfrm>
        </p:grpSpPr>
        <p:sp>
          <p:nvSpPr>
            <p:cNvPr id="9" name="Oval 8"/>
            <p:cNvSpPr>
              <a:spLocks noChangeAspect="1"/>
            </p:cNvSpPr>
            <p:nvPr/>
          </p:nvSpPr>
          <p:spPr>
            <a:xfrm>
              <a:off x="1905000" y="1066800"/>
              <a:ext cx="5400675" cy="5400675"/>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200400" y="1447800"/>
              <a:ext cx="2667000" cy="1118175"/>
            </a:xfrm>
            <a:prstGeom prst="rect">
              <a:avLst/>
            </a:prstGeom>
            <a:noFill/>
          </p:spPr>
          <p:txBody>
            <a:bodyPr wrap="none" lIns="91440" tIns="45720" rIns="91440" bIns="45720">
              <a:prstTxWarp prst="textArchUp">
                <a:avLst>
                  <a:gd name="adj" fmla="val 11268273"/>
                </a:avLst>
              </a:prstTxWarp>
              <a:spAutoFit/>
            </a:bodyPr>
            <a:lstStyle/>
            <a:p>
              <a:pPr algn="ctr"/>
              <a:r>
                <a:rPr lang="en-US" sz="3200"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Private Land</a:t>
              </a:r>
              <a:endParaRPr lang="en-US" sz="5400" b="1" cap="none"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grpSp>
      <p:grpSp>
        <p:nvGrpSpPr>
          <p:cNvPr id="41" name="Group 40"/>
          <p:cNvGrpSpPr/>
          <p:nvPr/>
        </p:nvGrpSpPr>
        <p:grpSpPr>
          <a:xfrm>
            <a:off x="2464705" y="1626505"/>
            <a:ext cx="4281264" cy="4281264"/>
            <a:chOff x="2464705" y="1626505"/>
            <a:chExt cx="4281264" cy="4281264"/>
          </a:xfrm>
        </p:grpSpPr>
        <p:sp>
          <p:nvSpPr>
            <p:cNvPr id="33" name="Oval 32"/>
            <p:cNvSpPr>
              <a:spLocks noChangeAspect="1"/>
            </p:cNvSpPr>
            <p:nvPr/>
          </p:nvSpPr>
          <p:spPr>
            <a:xfrm>
              <a:off x="2464705" y="1626505"/>
              <a:ext cx="4281264" cy="4281264"/>
            </a:xfrm>
            <a:prstGeom prst="ellipse">
              <a:avLst/>
            </a:prstGeom>
            <a:solidFill>
              <a:schemeClr val="accent6">
                <a:lumMod val="40000"/>
                <a:lumOff val="60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200400" y="1930400"/>
              <a:ext cx="2667000" cy="1499175"/>
            </a:xfrm>
            <a:prstGeom prst="rect">
              <a:avLst/>
            </a:prstGeom>
            <a:noFill/>
          </p:spPr>
          <p:txBody>
            <a:bodyPr wrap="none" lIns="91440" tIns="45720" rIns="91440" bIns="45720">
              <a:prstTxWarp prst="textArchUp">
                <a:avLst>
                  <a:gd name="adj" fmla="val 11268273"/>
                </a:avLst>
              </a:prstTxWarp>
              <a:spAutoFit/>
            </a:bodyPr>
            <a:lstStyle/>
            <a:p>
              <a:pPr algn="ctr"/>
              <a:r>
                <a:rPr lang="en-US" sz="3200"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Easement Land</a:t>
              </a:r>
              <a:endParaRPr lang="en-US" sz="5400" b="1" cap="none"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grpSp>
      <p:grpSp>
        <p:nvGrpSpPr>
          <p:cNvPr id="31" name="Group 30"/>
          <p:cNvGrpSpPr/>
          <p:nvPr/>
        </p:nvGrpSpPr>
        <p:grpSpPr>
          <a:xfrm>
            <a:off x="2890837" y="2052637"/>
            <a:ext cx="3429000" cy="3429000"/>
            <a:chOff x="2890837" y="2052637"/>
            <a:chExt cx="3429000" cy="3429000"/>
          </a:xfrm>
        </p:grpSpPr>
        <p:grpSp>
          <p:nvGrpSpPr>
            <p:cNvPr id="29" name="Group 28"/>
            <p:cNvGrpSpPr/>
            <p:nvPr/>
          </p:nvGrpSpPr>
          <p:grpSpPr>
            <a:xfrm>
              <a:off x="2890837" y="2052637"/>
              <a:ext cx="3429000" cy="3429000"/>
              <a:chOff x="2890837" y="2052637"/>
              <a:chExt cx="3429000" cy="3429000"/>
            </a:xfrm>
          </p:grpSpPr>
          <p:sp>
            <p:nvSpPr>
              <p:cNvPr id="8" name="Oval 7"/>
              <p:cNvSpPr>
                <a:spLocks noChangeAspect="1"/>
              </p:cNvSpPr>
              <p:nvPr/>
            </p:nvSpPr>
            <p:spPr>
              <a:xfrm>
                <a:off x="2890837" y="2052637"/>
                <a:ext cx="3429000" cy="3429000"/>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409950" y="2647950"/>
                <a:ext cx="2286000" cy="22860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414382" y="2387025"/>
                <a:ext cx="2324100" cy="1508610"/>
              </a:xfrm>
              <a:prstGeom prst="rect">
                <a:avLst/>
              </a:prstGeom>
              <a:noFill/>
            </p:spPr>
            <p:txBody>
              <a:bodyPr wrap="none" lIns="91440" tIns="45720" rIns="91440" bIns="45720">
                <a:prstTxWarp prst="textArchUp">
                  <a:avLst>
                    <a:gd name="adj" fmla="val 11268273"/>
                  </a:avLst>
                </a:prstTxWarp>
                <a:spAutoFit/>
              </a:bodyPr>
              <a:lstStyle/>
              <a:p>
                <a:pPr algn="ctr"/>
                <a:r>
                  <a:rPr lang="en-US" sz="3200" b="1" cap="none"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Forest Preserve</a:t>
                </a:r>
                <a:endParaRPr lang="en-US" sz="5400" b="1" cap="none"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13" name="TextBox 12"/>
              <p:cNvSpPr txBox="1"/>
              <p:nvPr/>
            </p:nvSpPr>
            <p:spPr>
              <a:xfrm>
                <a:off x="3714750" y="2955429"/>
                <a:ext cx="1676400" cy="1631216"/>
              </a:xfrm>
              <a:prstGeom prst="rect">
                <a:avLst/>
              </a:prstGeom>
              <a:noFill/>
            </p:spPr>
            <p:txBody>
              <a:bodyPr wrap="square" rtlCol="0">
                <a:spAutoFit/>
              </a:bodyPr>
              <a:lstStyle/>
              <a:p>
                <a:pPr algn="ctr">
                  <a:spcAft>
                    <a:spcPts val="1200"/>
                  </a:spcAft>
                </a:pPr>
                <a:r>
                  <a:rPr lang="en-US" sz="3200" dirty="0" smtClean="0"/>
                  <a:t>Back Country</a:t>
                </a:r>
                <a:br>
                  <a:rPr lang="en-US" sz="3200" dirty="0" smtClean="0"/>
                </a:br>
                <a:r>
                  <a:rPr lang="en-US" dirty="0" smtClean="0"/>
                  <a:t>Wild Experience</a:t>
                </a:r>
                <a:endParaRPr lang="en-US" sz="3200" dirty="0"/>
              </a:p>
            </p:txBody>
          </p:sp>
        </p:grpSp>
        <p:sp>
          <p:nvSpPr>
            <p:cNvPr id="14" name="TextBox 13"/>
            <p:cNvSpPr txBox="1"/>
            <p:nvPr/>
          </p:nvSpPr>
          <p:spPr>
            <a:xfrm>
              <a:off x="3448050" y="4953000"/>
              <a:ext cx="2209800" cy="461665"/>
            </a:xfrm>
            <a:prstGeom prst="rect">
              <a:avLst/>
            </a:prstGeom>
            <a:noFill/>
          </p:spPr>
          <p:txBody>
            <a:bodyPr wrap="square" rtlCol="0">
              <a:spAutoFit/>
            </a:bodyPr>
            <a:lstStyle/>
            <a:p>
              <a:pPr algn="ctr"/>
              <a:r>
                <a:rPr lang="en-US" sz="2400" dirty="0" smtClean="0"/>
                <a:t>Front Country</a:t>
              </a:r>
              <a:endParaRPr lang="en-US" sz="2400" dirty="0"/>
            </a:p>
          </p:txBody>
        </p:sp>
      </p:grpSp>
      <p:grpSp>
        <p:nvGrpSpPr>
          <p:cNvPr id="42" name="Group 41"/>
          <p:cNvGrpSpPr/>
          <p:nvPr/>
        </p:nvGrpSpPr>
        <p:grpSpPr>
          <a:xfrm>
            <a:off x="1993900" y="2895600"/>
            <a:ext cx="5016500" cy="2706469"/>
            <a:chOff x="1993900" y="2895600"/>
            <a:chExt cx="5016500" cy="2706469"/>
          </a:xfrm>
        </p:grpSpPr>
        <p:sp>
          <p:nvSpPr>
            <p:cNvPr id="19" name="TextBox 18"/>
            <p:cNvSpPr txBox="1"/>
            <p:nvPr/>
          </p:nvSpPr>
          <p:spPr>
            <a:xfrm>
              <a:off x="1993900" y="4678739"/>
              <a:ext cx="1524000" cy="923330"/>
            </a:xfrm>
            <a:prstGeom prst="rect">
              <a:avLst/>
            </a:prstGeom>
            <a:noFill/>
          </p:spPr>
          <p:txBody>
            <a:bodyPr wrap="square" rtlCol="0">
              <a:spAutoFit/>
            </a:bodyPr>
            <a:lstStyle/>
            <a:p>
              <a:pPr algn="ctr"/>
              <a:r>
                <a:rPr lang="en-US" dirty="0" smtClean="0"/>
                <a:t>Sustainable </a:t>
              </a:r>
              <a:br>
                <a:rPr lang="en-US" dirty="0" smtClean="0"/>
              </a:br>
              <a:r>
                <a:rPr lang="en-US" dirty="0" smtClean="0"/>
                <a:t>Local Energy &amp; Local Food</a:t>
              </a:r>
              <a:endParaRPr lang="en-US" dirty="0"/>
            </a:p>
          </p:txBody>
        </p:sp>
        <p:sp>
          <p:nvSpPr>
            <p:cNvPr id="21" name="TextBox 20"/>
            <p:cNvSpPr txBox="1"/>
            <p:nvPr/>
          </p:nvSpPr>
          <p:spPr>
            <a:xfrm>
              <a:off x="5624182" y="3371671"/>
              <a:ext cx="1386218" cy="1200329"/>
            </a:xfrm>
            <a:prstGeom prst="rect">
              <a:avLst/>
            </a:prstGeom>
            <a:noFill/>
          </p:spPr>
          <p:txBody>
            <a:bodyPr wrap="square" rtlCol="0">
              <a:spAutoFit/>
            </a:bodyPr>
            <a:lstStyle/>
            <a:p>
              <a:pPr algn="ctr"/>
              <a:r>
                <a:rPr lang="en-US" dirty="0"/>
                <a:t>Sustainable Recreational </a:t>
              </a:r>
              <a:r>
                <a:rPr lang="en-US" dirty="0" smtClean="0"/>
                <a:t>Tourism</a:t>
              </a:r>
              <a:endParaRPr lang="en-US" dirty="0"/>
            </a:p>
            <a:p>
              <a:endParaRPr lang="en-US" dirty="0"/>
            </a:p>
          </p:txBody>
        </p:sp>
        <p:sp>
          <p:nvSpPr>
            <p:cNvPr id="23" name="TextBox 22"/>
            <p:cNvSpPr txBox="1"/>
            <p:nvPr/>
          </p:nvSpPr>
          <p:spPr>
            <a:xfrm>
              <a:off x="2128060" y="2895600"/>
              <a:ext cx="1224740" cy="1477328"/>
            </a:xfrm>
            <a:prstGeom prst="rect">
              <a:avLst/>
            </a:prstGeom>
            <a:noFill/>
          </p:spPr>
          <p:txBody>
            <a:bodyPr wrap="square" rtlCol="0">
              <a:spAutoFit/>
            </a:bodyPr>
            <a:lstStyle/>
            <a:p>
              <a:pPr algn="ctr"/>
              <a:r>
                <a:rPr lang="en-US" dirty="0"/>
                <a:t>Eco-, Agro- and Heritage Tourism</a:t>
              </a:r>
            </a:p>
            <a:p>
              <a:endParaRPr lang="en-US" dirty="0"/>
            </a:p>
          </p:txBody>
        </p:sp>
      </p:grpSp>
      <p:grpSp>
        <p:nvGrpSpPr>
          <p:cNvPr id="38" name="Group 37"/>
          <p:cNvGrpSpPr/>
          <p:nvPr/>
        </p:nvGrpSpPr>
        <p:grpSpPr>
          <a:xfrm>
            <a:off x="2519032" y="4831139"/>
            <a:ext cx="4643768" cy="1694260"/>
            <a:chOff x="2519032" y="4831139"/>
            <a:chExt cx="4643768" cy="1694260"/>
          </a:xfrm>
        </p:grpSpPr>
        <p:sp>
          <p:nvSpPr>
            <p:cNvPr id="24" name="TextBox 23"/>
            <p:cNvSpPr txBox="1"/>
            <p:nvPr/>
          </p:nvSpPr>
          <p:spPr>
            <a:xfrm>
              <a:off x="2519032" y="5602069"/>
              <a:ext cx="4114800" cy="923330"/>
            </a:xfrm>
            <a:prstGeom prst="rect">
              <a:avLst/>
            </a:prstGeom>
            <a:noFill/>
          </p:spPr>
          <p:txBody>
            <a:bodyPr wrap="square" rtlCol="0">
              <a:spAutoFit/>
            </a:bodyPr>
            <a:lstStyle/>
            <a:p>
              <a:pPr algn="ctr"/>
              <a:r>
                <a:rPr lang="en-US" dirty="0" smtClean="0"/>
                <a:t>Vibrant Communities with </a:t>
              </a:r>
              <a:br>
                <a:rPr lang="en-US" dirty="0" smtClean="0"/>
              </a:br>
              <a:r>
                <a:rPr lang="en-US" dirty="0" smtClean="0"/>
                <a:t>Good Small Schools</a:t>
              </a:r>
              <a:br>
                <a:rPr lang="en-US" dirty="0" smtClean="0"/>
              </a:br>
              <a:r>
                <a:rPr lang="en-US" dirty="0" smtClean="0"/>
                <a:t>Healthcare</a:t>
              </a:r>
              <a:endParaRPr lang="en-US" dirty="0"/>
            </a:p>
          </p:txBody>
        </p:sp>
        <p:sp>
          <p:nvSpPr>
            <p:cNvPr id="25" name="TextBox 24"/>
            <p:cNvSpPr txBox="1"/>
            <p:nvPr/>
          </p:nvSpPr>
          <p:spPr>
            <a:xfrm>
              <a:off x="5638800" y="4831139"/>
              <a:ext cx="1524000" cy="646331"/>
            </a:xfrm>
            <a:prstGeom prst="rect">
              <a:avLst/>
            </a:prstGeom>
            <a:noFill/>
          </p:spPr>
          <p:txBody>
            <a:bodyPr wrap="square" rtlCol="0">
              <a:spAutoFit/>
            </a:bodyPr>
            <a:lstStyle/>
            <a:p>
              <a:pPr algn="ctr"/>
              <a:r>
                <a:rPr lang="en-US" dirty="0" smtClean="0"/>
                <a:t>Ubiquitous</a:t>
              </a:r>
              <a:br>
                <a:rPr lang="en-US" dirty="0" smtClean="0"/>
              </a:br>
              <a:r>
                <a:rPr lang="en-US" dirty="0" smtClean="0"/>
                <a:t>Broadband</a:t>
              </a:r>
              <a:endParaRPr lang="en-US" dirty="0"/>
            </a:p>
          </p:txBody>
        </p:sp>
      </p:grpSp>
      <p:grpSp>
        <p:nvGrpSpPr>
          <p:cNvPr id="28" name="Group 27"/>
          <p:cNvGrpSpPr/>
          <p:nvPr/>
        </p:nvGrpSpPr>
        <p:grpSpPr>
          <a:xfrm>
            <a:off x="4605337" y="2974166"/>
            <a:ext cx="1490663" cy="997669"/>
            <a:chOff x="4605337" y="2974166"/>
            <a:chExt cx="1490663" cy="997669"/>
          </a:xfrm>
        </p:grpSpPr>
        <p:sp>
          <p:nvSpPr>
            <p:cNvPr id="36" name="TextBox 35"/>
            <p:cNvSpPr txBox="1"/>
            <p:nvPr/>
          </p:nvSpPr>
          <p:spPr>
            <a:xfrm>
              <a:off x="5181600" y="2974166"/>
              <a:ext cx="457200" cy="584775"/>
            </a:xfrm>
            <a:prstGeom prst="rect">
              <a:avLst/>
            </a:prstGeom>
            <a:noFill/>
            <a:ln>
              <a:noFill/>
            </a:ln>
          </p:spPr>
          <p:txBody>
            <a:bodyPr wrap="square" rtlCol="0">
              <a:spAutoFit/>
            </a:bodyPr>
            <a:lstStyle/>
            <a:p>
              <a:pPr algn="ctr"/>
              <a:r>
                <a:rPr lang="en-US" sz="3200" dirty="0"/>
                <a:t>A</a:t>
              </a:r>
            </a:p>
          </p:txBody>
        </p:sp>
        <p:cxnSp>
          <p:nvCxnSpPr>
            <p:cNvPr id="11" name="Straight Arrow Connector 10"/>
            <p:cNvCxnSpPr/>
            <p:nvPr/>
          </p:nvCxnSpPr>
          <p:spPr>
            <a:xfrm flipV="1">
              <a:off x="4605337" y="3035587"/>
              <a:ext cx="1490663" cy="936248"/>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4605337" y="3971835"/>
            <a:ext cx="2252663" cy="847447"/>
            <a:chOff x="4605337" y="3971835"/>
            <a:chExt cx="2252663" cy="847447"/>
          </a:xfrm>
        </p:grpSpPr>
        <p:sp>
          <p:nvSpPr>
            <p:cNvPr id="34" name="TextBox 33"/>
            <p:cNvSpPr txBox="1"/>
            <p:nvPr/>
          </p:nvSpPr>
          <p:spPr>
            <a:xfrm>
              <a:off x="5676900" y="4234507"/>
              <a:ext cx="457200" cy="584775"/>
            </a:xfrm>
            <a:prstGeom prst="rect">
              <a:avLst/>
            </a:prstGeom>
            <a:noFill/>
          </p:spPr>
          <p:txBody>
            <a:bodyPr wrap="square" rtlCol="0">
              <a:spAutoFit/>
            </a:bodyPr>
            <a:lstStyle/>
            <a:p>
              <a:pPr algn="ctr"/>
              <a:r>
                <a:rPr lang="en-US" sz="3200" dirty="0" smtClean="0"/>
                <a:t>B</a:t>
              </a:r>
              <a:endParaRPr lang="en-US" sz="3200" dirty="0"/>
            </a:p>
          </p:txBody>
        </p:sp>
        <p:cxnSp>
          <p:nvCxnSpPr>
            <p:cNvPr id="18" name="Straight Arrow Connector 17"/>
            <p:cNvCxnSpPr/>
            <p:nvPr/>
          </p:nvCxnSpPr>
          <p:spPr>
            <a:xfrm>
              <a:off x="4605337" y="3971835"/>
              <a:ext cx="2252663" cy="706904"/>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1993900" y="3971835"/>
            <a:ext cx="2611437" cy="752565"/>
            <a:chOff x="1993900" y="3971835"/>
            <a:chExt cx="2611437" cy="752565"/>
          </a:xfrm>
        </p:grpSpPr>
        <p:sp>
          <p:nvSpPr>
            <p:cNvPr id="35" name="TextBox 34"/>
            <p:cNvSpPr txBox="1"/>
            <p:nvPr/>
          </p:nvSpPr>
          <p:spPr>
            <a:xfrm>
              <a:off x="2511830" y="4139625"/>
              <a:ext cx="457200" cy="584775"/>
            </a:xfrm>
            <a:prstGeom prst="rect">
              <a:avLst/>
            </a:prstGeom>
            <a:noFill/>
          </p:spPr>
          <p:txBody>
            <a:bodyPr wrap="square" rtlCol="0">
              <a:spAutoFit/>
            </a:bodyPr>
            <a:lstStyle/>
            <a:p>
              <a:pPr algn="ctr"/>
              <a:r>
                <a:rPr lang="en-US" sz="3200" dirty="0" smtClean="0"/>
                <a:t>C</a:t>
              </a:r>
              <a:endParaRPr lang="en-US" sz="3200" dirty="0"/>
            </a:p>
          </p:txBody>
        </p:sp>
        <p:cxnSp>
          <p:nvCxnSpPr>
            <p:cNvPr id="26" name="Straight Arrow Connector 25"/>
            <p:cNvCxnSpPr/>
            <p:nvPr/>
          </p:nvCxnSpPr>
          <p:spPr>
            <a:xfrm flipH="1">
              <a:off x="1993900" y="3971835"/>
              <a:ext cx="2611437" cy="401093"/>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79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2895600" cy="1143000"/>
          </a:xfrm>
        </p:spPr>
        <p:txBody>
          <a:bodyPr>
            <a:normAutofit fontScale="90000"/>
          </a:bodyPr>
          <a:lstStyle/>
          <a:p>
            <a:r>
              <a:rPr lang="en-US" dirty="0" smtClean="0"/>
              <a:t>Even Simpler</a:t>
            </a:r>
            <a:endParaRPr lang="en-US" dirty="0"/>
          </a:p>
        </p:txBody>
      </p:sp>
      <p:sp>
        <p:nvSpPr>
          <p:cNvPr id="4" name="Date Placeholder 3"/>
          <p:cNvSpPr>
            <a:spLocks noGrp="1"/>
          </p:cNvSpPr>
          <p:nvPr>
            <p:ph type="dt" sz="half" idx="10"/>
          </p:nvPr>
        </p:nvSpPr>
        <p:spPr/>
        <p:txBody>
          <a:bodyPr/>
          <a:lstStyle/>
          <a:p>
            <a:r>
              <a:rPr lang="en-US" smtClean="0"/>
              <a:t>August 16,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33</a:t>
            </a:fld>
            <a:endParaRPr lang="en-US" dirty="0"/>
          </a:p>
        </p:txBody>
      </p:sp>
      <p:grpSp>
        <p:nvGrpSpPr>
          <p:cNvPr id="21" name="Group 20"/>
          <p:cNvGrpSpPr/>
          <p:nvPr/>
        </p:nvGrpSpPr>
        <p:grpSpPr>
          <a:xfrm>
            <a:off x="3733800" y="304800"/>
            <a:ext cx="5257800" cy="5382986"/>
            <a:chOff x="914400" y="-381000"/>
            <a:chExt cx="6400800" cy="6553200"/>
          </a:xfrm>
        </p:grpSpPr>
        <p:sp>
          <p:nvSpPr>
            <p:cNvPr id="19" name="Oval 18"/>
            <p:cNvSpPr>
              <a:spLocks noChangeAspect="1"/>
            </p:cNvSpPr>
            <p:nvPr/>
          </p:nvSpPr>
          <p:spPr>
            <a:xfrm>
              <a:off x="914400" y="-228600"/>
              <a:ext cx="6400800" cy="6400800"/>
            </a:xfrm>
            <a:prstGeom prst="ellipse">
              <a:avLst/>
            </a:prstGeom>
            <a:solidFill>
              <a:srgbClr val="E6E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1828800" y="-381000"/>
              <a:ext cx="4572000" cy="5725849"/>
              <a:chOff x="996552" y="10849"/>
              <a:chExt cx="4572000" cy="5725849"/>
            </a:xfrm>
          </p:grpSpPr>
          <p:sp>
            <p:nvSpPr>
              <p:cNvPr id="16" name="Oval 15"/>
              <p:cNvSpPr>
                <a:spLocks noChangeAspect="1"/>
              </p:cNvSpPr>
              <p:nvPr/>
            </p:nvSpPr>
            <p:spPr>
              <a:xfrm>
                <a:off x="996552" y="1164698"/>
                <a:ext cx="4572000" cy="4572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913334" y="2081480"/>
                <a:ext cx="2738437" cy="2738437"/>
                <a:chOff x="3514725" y="2743199"/>
                <a:chExt cx="2738437" cy="2738437"/>
              </a:xfrm>
            </p:grpSpPr>
            <p:sp>
              <p:nvSpPr>
                <p:cNvPr id="10" name="Oval 9"/>
                <p:cNvSpPr>
                  <a:spLocks noChangeAspect="1"/>
                </p:cNvSpPr>
                <p:nvPr/>
              </p:nvSpPr>
              <p:spPr>
                <a:xfrm>
                  <a:off x="3514725" y="2743199"/>
                  <a:ext cx="2738437" cy="2738437"/>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779043" y="3450698"/>
                  <a:ext cx="2209800" cy="1323439"/>
                </a:xfrm>
                <a:prstGeom prst="rect">
                  <a:avLst/>
                </a:prstGeom>
                <a:noFill/>
              </p:spPr>
              <p:txBody>
                <a:bodyPr wrap="square" rtlCol="0">
                  <a:spAutoFit/>
                </a:bodyPr>
                <a:lstStyle/>
                <a:p>
                  <a:pPr algn="ctr"/>
                  <a:r>
                    <a:rPr lang="en-US" sz="8000" dirty="0" smtClean="0"/>
                    <a:t>A</a:t>
                  </a:r>
                  <a:endParaRPr lang="en-US" sz="8000" dirty="0"/>
                </a:p>
              </p:txBody>
            </p:sp>
          </p:grpSp>
          <p:sp>
            <p:nvSpPr>
              <p:cNvPr id="17" name="TextBox 16"/>
              <p:cNvSpPr txBox="1"/>
              <p:nvPr/>
            </p:nvSpPr>
            <p:spPr>
              <a:xfrm>
                <a:off x="1437849" y="990600"/>
                <a:ext cx="3689406" cy="1200329"/>
              </a:xfrm>
              <a:prstGeom prst="rect">
                <a:avLst/>
              </a:prstGeom>
              <a:noFill/>
            </p:spPr>
            <p:txBody>
              <a:bodyPr wrap="square" rtlCol="0">
                <a:spAutoFit/>
              </a:bodyPr>
              <a:lstStyle/>
              <a:p>
                <a:pPr algn="ctr"/>
                <a:r>
                  <a:rPr lang="en-US" sz="7200" dirty="0" smtClean="0"/>
                  <a:t>B</a:t>
                </a:r>
                <a:endParaRPr lang="en-US" sz="8000" dirty="0"/>
              </a:p>
            </p:txBody>
          </p:sp>
          <p:sp>
            <p:nvSpPr>
              <p:cNvPr id="22" name="TextBox 21"/>
              <p:cNvSpPr txBox="1"/>
              <p:nvPr/>
            </p:nvSpPr>
            <p:spPr>
              <a:xfrm>
                <a:off x="1437849" y="10849"/>
                <a:ext cx="3689406" cy="1200329"/>
              </a:xfrm>
              <a:prstGeom prst="rect">
                <a:avLst/>
              </a:prstGeom>
              <a:noFill/>
            </p:spPr>
            <p:txBody>
              <a:bodyPr wrap="square" rtlCol="0">
                <a:spAutoFit/>
              </a:bodyPr>
              <a:lstStyle/>
              <a:p>
                <a:pPr algn="ctr"/>
                <a:r>
                  <a:rPr lang="en-US" sz="7200" dirty="0" smtClean="0"/>
                  <a:t>C</a:t>
                </a:r>
                <a:endParaRPr lang="en-US" sz="8000" dirty="0"/>
              </a:p>
            </p:txBody>
          </p:sp>
        </p:grpSp>
      </p:grpSp>
      <p:sp>
        <p:nvSpPr>
          <p:cNvPr id="23" name="TextBox 22"/>
          <p:cNvSpPr txBox="1"/>
          <p:nvPr/>
        </p:nvSpPr>
        <p:spPr>
          <a:xfrm>
            <a:off x="152399" y="990600"/>
            <a:ext cx="4846185" cy="5262979"/>
          </a:xfrm>
          <a:prstGeom prst="rect">
            <a:avLst/>
          </a:prstGeom>
          <a:noFill/>
        </p:spPr>
        <p:txBody>
          <a:bodyPr wrap="square" rtlCol="0">
            <a:spAutoFit/>
          </a:bodyPr>
          <a:lstStyle/>
          <a:p>
            <a:pPr marL="285750" indent="-285750">
              <a:buFont typeface="Arial" pitchFamily="34" charset="0"/>
              <a:buChar char="•"/>
            </a:pPr>
            <a:r>
              <a:rPr lang="en-US" sz="2400" dirty="0" smtClean="0"/>
              <a:t>C: healthy communities and </a:t>
            </a:r>
            <a:br>
              <a:rPr lang="en-US" sz="2400" dirty="0" smtClean="0"/>
            </a:br>
            <a:r>
              <a:rPr lang="en-US" sz="2400" dirty="0" smtClean="0"/>
              <a:t>a commitment to more sustainable lifestyle; sustainability principles </a:t>
            </a:r>
            <a:br>
              <a:rPr lang="en-US" sz="2400" dirty="0" smtClean="0"/>
            </a:br>
            <a:r>
              <a:rPr lang="en-US" sz="2400" dirty="0" smtClean="0"/>
              <a:t>put limits on the </a:t>
            </a:r>
            <a:br>
              <a:rPr lang="en-US" sz="2400" dirty="0" smtClean="0"/>
            </a:br>
            <a:r>
              <a:rPr lang="en-US" sz="2400" dirty="0" smtClean="0"/>
              <a:t>growth fostered by B</a:t>
            </a:r>
          </a:p>
          <a:p>
            <a:pPr marL="285750" indent="-285750">
              <a:buFont typeface="Arial" pitchFamily="34" charset="0"/>
              <a:buChar char="•"/>
            </a:pPr>
            <a:r>
              <a:rPr lang="en-US" sz="2400" dirty="0" smtClean="0"/>
              <a:t>B: draw more visitors, </a:t>
            </a:r>
            <a:br>
              <a:rPr lang="en-US" sz="2400" dirty="0" smtClean="0"/>
            </a:br>
            <a:r>
              <a:rPr lang="en-US" sz="2400" dirty="0" smtClean="0"/>
              <a:t>retirees and families </a:t>
            </a:r>
            <a:br>
              <a:rPr lang="en-US" sz="2400" dirty="0" smtClean="0"/>
            </a:br>
            <a:r>
              <a:rPr lang="en-US" sz="2400" dirty="0" smtClean="0"/>
              <a:t>to our Park to enjoy our </a:t>
            </a:r>
            <a:br>
              <a:rPr lang="en-US" sz="2400" dirty="0" smtClean="0"/>
            </a:br>
            <a:r>
              <a:rPr lang="en-US" sz="2400" dirty="0" smtClean="0"/>
              <a:t>wild lands, open landscape </a:t>
            </a:r>
            <a:br>
              <a:rPr lang="en-US" sz="2400" dirty="0" smtClean="0"/>
            </a:br>
            <a:r>
              <a:rPr lang="en-US" sz="2400" dirty="0" smtClean="0"/>
              <a:t>and diverse communities</a:t>
            </a:r>
          </a:p>
          <a:p>
            <a:pPr marL="285750" indent="-285750">
              <a:buFont typeface="Arial" pitchFamily="34" charset="0"/>
              <a:buChar char="•"/>
            </a:pPr>
            <a:r>
              <a:rPr lang="en-US" sz="2400" dirty="0" smtClean="0"/>
              <a:t>A: protect and enhance the Forest Preserve, our core resource and accomplishment</a:t>
            </a:r>
            <a:endParaRPr lang="en-US" sz="2400" dirty="0"/>
          </a:p>
        </p:txBody>
      </p:sp>
    </p:spTree>
    <p:extLst>
      <p:ext uri="{BB962C8B-B14F-4D97-AF65-F5344CB8AC3E}">
        <p14:creationId xmlns:p14="http://schemas.microsoft.com/office/powerpoint/2010/main" val="21769766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0" y="609600"/>
            <a:ext cx="2287391" cy="1143000"/>
          </a:xfrm>
        </p:spPr>
        <p:txBody>
          <a:bodyPr>
            <a:normAutofit fontScale="90000"/>
          </a:bodyPr>
          <a:lstStyle/>
          <a:p>
            <a:r>
              <a:rPr lang="en-US" dirty="0" smtClean="0"/>
              <a:t>Viewed as</a:t>
            </a:r>
            <a:br>
              <a:rPr lang="en-US" dirty="0" smtClean="0"/>
            </a:br>
            <a:r>
              <a:rPr lang="en-US" dirty="0" smtClean="0"/>
              <a:t>Victims of External Events</a:t>
            </a:r>
            <a:endParaRPr lang="en-US" dirty="0"/>
          </a:p>
        </p:txBody>
      </p:sp>
      <p:sp>
        <p:nvSpPr>
          <p:cNvPr id="3" name="Date Placeholder 2"/>
          <p:cNvSpPr>
            <a:spLocks noGrp="1"/>
          </p:cNvSpPr>
          <p:nvPr>
            <p:ph type="dt" sz="half" idx="4294967295"/>
          </p:nvPr>
        </p:nvSpPr>
        <p:spPr>
          <a:xfrm>
            <a:off x="457200" y="6356350"/>
            <a:ext cx="2133600" cy="365125"/>
          </a:xfrm>
          <a:prstGeom prst="rect">
            <a:avLst/>
          </a:prstGeom>
        </p:spPr>
        <p:txBody>
          <a:bodyPr/>
          <a:lstStyle/>
          <a:p>
            <a:pPr>
              <a:defRPr/>
            </a:pPr>
            <a:r>
              <a:rPr lang="en-US" smtClean="0"/>
              <a:t>August 16, 2012</a:t>
            </a:r>
            <a:endParaRPr lang="en-US"/>
          </a:p>
        </p:txBody>
      </p:sp>
      <p:sp>
        <p:nvSpPr>
          <p:cNvPr id="4" name="Footer Placeholder 3"/>
          <p:cNvSpPr>
            <a:spLocks noGrp="1"/>
          </p:cNvSpPr>
          <p:nvPr>
            <p:ph type="ftr" sz="quarter" idx="11"/>
          </p:nvPr>
        </p:nvSpPr>
        <p:spPr/>
        <p:txBody>
          <a:bodyPr/>
          <a:lstStyle/>
          <a:p>
            <a:pPr>
              <a:defRPr/>
            </a:pPr>
            <a:r>
              <a:rPr lang="en-US" smtClean="0"/>
              <a:t>www.ADKfutures.org</a:t>
            </a:r>
            <a:endParaRPr lang="en-US"/>
          </a:p>
        </p:txBody>
      </p:sp>
      <p:sp>
        <p:nvSpPr>
          <p:cNvPr id="5" name="Slide Number Placeholder 4"/>
          <p:cNvSpPr>
            <a:spLocks noGrp="1"/>
          </p:cNvSpPr>
          <p:nvPr>
            <p:ph type="sldNum" sz="quarter" idx="12"/>
          </p:nvPr>
        </p:nvSpPr>
        <p:spPr/>
        <p:txBody>
          <a:bodyPr/>
          <a:lstStyle/>
          <a:p>
            <a:pPr>
              <a:defRPr/>
            </a:pPr>
            <a:fld id="{74B179DF-86B1-40B6-A30C-C763ADE88CE9}" type="slidenum">
              <a:rPr lang="en-US" smtClean="0"/>
              <a:pPr>
                <a:defRPr/>
              </a:pPr>
              <a:t>34</a:t>
            </a:fld>
            <a:endParaRPr lang="en-US" dirty="0"/>
          </a:p>
        </p:txBody>
      </p:sp>
      <p:grpSp>
        <p:nvGrpSpPr>
          <p:cNvPr id="39" name="Group 38"/>
          <p:cNvGrpSpPr/>
          <p:nvPr/>
        </p:nvGrpSpPr>
        <p:grpSpPr>
          <a:xfrm>
            <a:off x="762000" y="533400"/>
            <a:ext cx="7543800" cy="5862799"/>
            <a:chOff x="762000" y="533400"/>
            <a:chExt cx="7543800" cy="5862799"/>
          </a:xfrm>
        </p:grpSpPr>
        <p:sp>
          <p:nvSpPr>
            <p:cNvPr id="7" name="TextBox 6"/>
            <p:cNvSpPr txBox="1"/>
            <p:nvPr/>
          </p:nvSpPr>
          <p:spPr>
            <a:xfrm>
              <a:off x="762000" y="3176251"/>
              <a:ext cx="858902" cy="355185"/>
            </a:xfrm>
            <a:prstGeom prst="rect">
              <a:avLst/>
            </a:prstGeom>
            <a:noFill/>
            <a:ln>
              <a:solidFill>
                <a:schemeClr val="tx1"/>
              </a:solidFill>
            </a:ln>
          </p:spPr>
          <p:txBody>
            <a:bodyPr wrap="square" rtlCol="0">
              <a:spAutoFit/>
            </a:bodyPr>
            <a:lstStyle/>
            <a:p>
              <a:r>
                <a:rPr lang="en-US" dirty="0" smtClean="0"/>
                <a:t>Today</a:t>
              </a:r>
              <a:endParaRPr lang="en-US" dirty="0"/>
            </a:p>
          </p:txBody>
        </p:sp>
        <p:sp>
          <p:nvSpPr>
            <p:cNvPr id="8" name="Oval 7"/>
            <p:cNvSpPr/>
            <p:nvPr/>
          </p:nvSpPr>
          <p:spPr>
            <a:xfrm>
              <a:off x="2737474" y="3265047"/>
              <a:ext cx="208150" cy="1775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83497" y="3265047"/>
              <a:ext cx="208150" cy="1775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768156" y="2150314"/>
              <a:ext cx="208150" cy="1775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707261" y="4021499"/>
              <a:ext cx="208150" cy="1775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a:stCxn id="7" idx="3"/>
              <a:endCxn id="8" idx="2"/>
            </p:cNvCxnSpPr>
            <p:nvPr/>
          </p:nvCxnSpPr>
          <p:spPr>
            <a:xfrm>
              <a:off x="1620902" y="3353843"/>
              <a:ext cx="11165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9" idx="6"/>
            </p:cNvCxnSpPr>
            <p:nvPr/>
          </p:nvCxnSpPr>
          <p:spPr>
            <a:xfrm flipV="1">
              <a:off x="2909254" y="3353843"/>
              <a:ext cx="1582392"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8" idx="3"/>
            </p:cNvCxnSpPr>
            <p:nvPr/>
          </p:nvCxnSpPr>
          <p:spPr>
            <a:xfrm flipV="1">
              <a:off x="2767957" y="2232319"/>
              <a:ext cx="1116917" cy="1184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4341687" y="2824475"/>
              <a:ext cx="1573723" cy="5841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9" idx="5"/>
            </p:cNvCxnSpPr>
            <p:nvPr/>
          </p:nvCxnSpPr>
          <p:spPr>
            <a:xfrm>
              <a:off x="4461163" y="3416632"/>
              <a:ext cx="1282466" cy="6545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668474" y="3526110"/>
              <a:ext cx="1573723" cy="5841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87950" y="4118266"/>
              <a:ext cx="1282466" cy="6545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884874" y="1940226"/>
              <a:ext cx="1429305" cy="2920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0" idx="7"/>
            </p:cNvCxnSpPr>
            <p:nvPr/>
          </p:nvCxnSpPr>
          <p:spPr>
            <a:xfrm flipV="1">
              <a:off x="3945823" y="1332566"/>
              <a:ext cx="545823" cy="843756"/>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314178" y="1497710"/>
              <a:ext cx="1288351" cy="799166"/>
            </a:xfrm>
            <a:prstGeom prst="rect">
              <a:avLst/>
            </a:prstGeom>
            <a:noFill/>
            <a:ln>
              <a:solidFill>
                <a:schemeClr val="tx1"/>
              </a:solidFill>
            </a:ln>
          </p:spPr>
          <p:txBody>
            <a:bodyPr wrap="square" rtlCol="0">
              <a:spAutoFit/>
            </a:bodyPr>
            <a:lstStyle/>
            <a:p>
              <a:r>
                <a:rPr lang="en-US" sz="4800" dirty="0" err="1" smtClean="0"/>
                <a:t>B</a:t>
              </a:r>
              <a:r>
                <a:rPr lang="en-US" sz="3600" dirty="0" err="1" smtClean="0"/>
                <a:t>cA</a:t>
              </a:r>
              <a:endParaRPr lang="en-US" sz="4800" dirty="0"/>
            </a:p>
          </p:txBody>
        </p:sp>
        <p:sp>
          <p:nvSpPr>
            <p:cNvPr id="22" name="TextBox 21"/>
            <p:cNvSpPr txBox="1"/>
            <p:nvPr/>
          </p:nvSpPr>
          <p:spPr>
            <a:xfrm>
              <a:off x="3810000" y="533400"/>
              <a:ext cx="1697630" cy="799166"/>
            </a:xfrm>
            <a:prstGeom prst="rect">
              <a:avLst/>
            </a:prstGeom>
            <a:noFill/>
            <a:ln>
              <a:solidFill>
                <a:schemeClr val="tx1"/>
              </a:solidFill>
            </a:ln>
          </p:spPr>
          <p:txBody>
            <a:bodyPr wrap="square" rtlCol="0">
              <a:spAutoFit/>
            </a:bodyPr>
            <a:lstStyle/>
            <a:p>
              <a:r>
                <a:rPr lang="en-US" sz="3600" dirty="0" err="1" smtClean="0"/>
                <a:t>D</a:t>
              </a:r>
              <a:r>
                <a:rPr lang="en-US" sz="4800" dirty="0" err="1" smtClean="0"/>
                <a:t>B</a:t>
              </a:r>
              <a:r>
                <a:rPr lang="en-US" sz="3200" dirty="0" err="1" smtClean="0"/>
                <a:t>cA</a:t>
              </a:r>
              <a:endParaRPr lang="en-US" sz="4400" dirty="0"/>
            </a:p>
          </p:txBody>
        </p:sp>
        <p:sp>
          <p:nvSpPr>
            <p:cNvPr id="23" name="TextBox 22"/>
            <p:cNvSpPr txBox="1"/>
            <p:nvPr/>
          </p:nvSpPr>
          <p:spPr>
            <a:xfrm>
              <a:off x="5961920" y="2377085"/>
              <a:ext cx="1429480" cy="799166"/>
            </a:xfrm>
            <a:prstGeom prst="rect">
              <a:avLst/>
            </a:prstGeom>
            <a:noFill/>
            <a:ln>
              <a:solidFill>
                <a:schemeClr val="tx1"/>
              </a:solidFill>
            </a:ln>
          </p:spPr>
          <p:txBody>
            <a:bodyPr wrap="square" rtlCol="0">
              <a:spAutoFit/>
            </a:bodyPr>
            <a:lstStyle/>
            <a:p>
              <a:r>
                <a:rPr lang="en-US" sz="4800" dirty="0" smtClean="0"/>
                <a:t>C</a:t>
              </a:r>
              <a:r>
                <a:rPr lang="en-US" sz="2800" dirty="0" smtClean="0"/>
                <a:t>B</a:t>
              </a:r>
              <a:r>
                <a:rPr lang="en-US" sz="3600" dirty="0" smtClean="0"/>
                <a:t>A</a:t>
              </a:r>
              <a:endParaRPr lang="en-US" sz="5400" dirty="0"/>
            </a:p>
          </p:txBody>
        </p:sp>
        <p:sp>
          <p:nvSpPr>
            <p:cNvPr id="24" name="TextBox 23"/>
            <p:cNvSpPr txBox="1"/>
            <p:nvPr/>
          </p:nvSpPr>
          <p:spPr>
            <a:xfrm>
              <a:off x="7289653" y="3329740"/>
              <a:ext cx="1016147" cy="799166"/>
            </a:xfrm>
            <a:prstGeom prst="rect">
              <a:avLst/>
            </a:prstGeom>
            <a:noFill/>
            <a:ln>
              <a:solidFill>
                <a:schemeClr val="tx1"/>
              </a:solidFill>
            </a:ln>
          </p:spPr>
          <p:txBody>
            <a:bodyPr wrap="square" rtlCol="0">
              <a:spAutoFit/>
            </a:bodyPr>
            <a:lstStyle/>
            <a:p>
              <a:r>
                <a:rPr lang="en-US" sz="4800" dirty="0" smtClean="0"/>
                <a:t>E</a:t>
              </a:r>
              <a:r>
                <a:rPr lang="en-US" sz="2800" dirty="0" smtClean="0"/>
                <a:t>A</a:t>
              </a:r>
              <a:endParaRPr lang="en-US" sz="4800" dirty="0"/>
            </a:p>
          </p:txBody>
        </p:sp>
        <p:sp>
          <p:nvSpPr>
            <p:cNvPr id="25" name="TextBox 24"/>
            <p:cNvSpPr txBox="1"/>
            <p:nvPr/>
          </p:nvSpPr>
          <p:spPr>
            <a:xfrm>
              <a:off x="7242198" y="4373192"/>
              <a:ext cx="765744" cy="799166"/>
            </a:xfrm>
            <a:prstGeom prst="rect">
              <a:avLst/>
            </a:prstGeom>
            <a:noFill/>
            <a:ln>
              <a:solidFill>
                <a:schemeClr val="tx1"/>
              </a:solidFill>
            </a:ln>
          </p:spPr>
          <p:txBody>
            <a:bodyPr wrap="square" rtlCol="0">
              <a:spAutoFit/>
            </a:bodyPr>
            <a:lstStyle/>
            <a:p>
              <a:r>
                <a:rPr lang="en-US" sz="4800" dirty="0" smtClean="0"/>
                <a:t>F</a:t>
              </a:r>
              <a:endParaRPr lang="en-US" sz="4800" dirty="0"/>
            </a:p>
          </p:txBody>
        </p:sp>
        <p:sp>
          <p:nvSpPr>
            <p:cNvPr id="26" name="Line Callout 1 25"/>
            <p:cNvSpPr/>
            <p:nvPr/>
          </p:nvSpPr>
          <p:spPr>
            <a:xfrm>
              <a:off x="933780" y="4199091"/>
              <a:ext cx="2079549" cy="1175596"/>
            </a:xfrm>
            <a:prstGeom prst="borderCallout1">
              <a:avLst>
                <a:gd name="adj1" fmla="val -2967"/>
                <a:gd name="adj2" fmla="val 40430"/>
                <a:gd name="adj3" fmla="val -70887"/>
                <a:gd name="adj4" fmla="val 91170"/>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chemeClr val="tx1"/>
                  </a:solidFill>
                </a:rPr>
                <a:t>Fracking</a:t>
              </a:r>
              <a:r>
                <a:rPr lang="en-US" sz="2400" dirty="0" smtClean="0">
                  <a:solidFill>
                    <a:schemeClr val="tx1"/>
                  </a:solidFill>
                </a:rPr>
                <a:t> Approved in NYS?</a:t>
              </a:r>
              <a:endParaRPr lang="en-US" sz="2400" dirty="0">
                <a:solidFill>
                  <a:schemeClr val="tx1"/>
                </a:solidFill>
              </a:endParaRPr>
            </a:p>
          </p:txBody>
        </p:sp>
        <p:sp>
          <p:nvSpPr>
            <p:cNvPr id="27" name="Line Callout 1 26"/>
            <p:cNvSpPr/>
            <p:nvPr/>
          </p:nvSpPr>
          <p:spPr>
            <a:xfrm>
              <a:off x="3326416" y="4618621"/>
              <a:ext cx="2079549" cy="1175596"/>
            </a:xfrm>
            <a:prstGeom prst="borderCallout1">
              <a:avLst>
                <a:gd name="adj1" fmla="val -2967"/>
                <a:gd name="adj2" fmla="val 40430"/>
                <a:gd name="adj3" fmla="val -108288"/>
                <a:gd name="adj4" fmla="val 48802"/>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Good Economic Recovery?</a:t>
              </a:r>
              <a:endParaRPr lang="en-US" sz="2400" dirty="0">
                <a:solidFill>
                  <a:schemeClr val="tx1"/>
                </a:solidFill>
              </a:endParaRPr>
            </a:p>
          </p:txBody>
        </p:sp>
        <p:sp>
          <p:nvSpPr>
            <p:cNvPr id="28" name="TextBox 27"/>
            <p:cNvSpPr txBox="1"/>
            <p:nvPr/>
          </p:nvSpPr>
          <p:spPr>
            <a:xfrm>
              <a:off x="2909254" y="2436833"/>
              <a:ext cx="515341" cy="443981"/>
            </a:xfrm>
            <a:prstGeom prst="rect">
              <a:avLst/>
            </a:prstGeom>
            <a:noFill/>
          </p:spPr>
          <p:txBody>
            <a:bodyPr wrap="square" rtlCol="0">
              <a:spAutoFit/>
            </a:bodyPr>
            <a:lstStyle/>
            <a:p>
              <a:r>
                <a:rPr lang="en-US" sz="2400" dirty="0" smtClean="0"/>
                <a:t>Y</a:t>
              </a:r>
              <a:endParaRPr lang="en-US" sz="2400" dirty="0"/>
            </a:p>
          </p:txBody>
        </p:sp>
        <p:sp>
          <p:nvSpPr>
            <p:cNvPr id="29" name="TextBox 28"/>
            <p:cNvSpPr txBox="1"/>
            <p:nvPr/>
          </p:nvSpPr>
          <p:spPr>
            <a:xfrm>
              <a:off x="4624210" y="1587272"/>
              <a:ext cx="515341" cy="443981"/>
            </a:xfrm>
            <a:prstGeom prst="rect">
              <a:avLst/>
            </a:prstGeom>
            <a:noFill/>
          </p:spPr>
          <p:txBody>
            <a:bodyPr wrap="square" rtlCol="0">
              <a:spAutoFit/>
            </a:bodyPr>
            <a:lstStyle/>
            <a:p>
              <a:r>
                <a:rPr lang="en-US" sz="2400" dirty="0" smtClean="0"/>
                <a:t>N</a:t>
              </a:r>
              <a:endParaRPr lang="en-US" sz="2400" dirty="0"/>
            </a:p>
          </p:txBody>
        </p:sp>
        <p:sp>
          <p:nvSpPr>
            <p:cNvPr id="30" name="TextBox 29"/>
            <p:cNvSpPr txBox="1"/>
            <p:nvPr/>
          </p:nvSpPr>
          <p:spPr>
            <a:xfrm>
              <a:off x="4870877" y="2732270"/>
              <a:ext cx="515341" cy="443981"/>
            </a:xfrm>
            <a:prstGeom prst="rect">
              <a:avLst/>
            </a:prstGeom>
            <a:noFill/>
          </p:spPr>
          <p:txBody>
            <a:bodyPr wrap="square" rtlCol="0">
              <a:spAutoFit/>
            </a:bodyPr>
            <a:lstStyle/>
            <a:p>
              <a:r>
                <a:rPr lang="en-US" sz="2400" dirty="0" smtClean="0"/>
                <a:t>Y</a:t>
              </a:r>
              <a:endParaRPr lang="en-US" sz="2400" dirty="0"/>
            </a:p>
          </p:txBody>
        </p:sp>
        <p:sp>
          <p:nvSpPr>
            <p:cNvPr id="31" name="TextBox 30"/>
            <p:cNvSpPr txBox="1"/>
            <p:nvPr/>
          </p:nvSpPr>
          <p:spPr>
            <a:xfrm>
              <a:off x="5056507" y="3442640"/>
              <a:ext cx="515341" cy="443981"/>
            </a:xfrm>
            <a:prstGeom prst="rect">
              <a:avLst/>
            </a:prstGeom>
            <a:noFill/>
          </p:spPr>
          <p:txBody>
            <a:bodyPr wrap="square" rtlCol="0">
              <a:spAutoFit/>
            </a:bodyPr>
            <a:lstStyle/>
            <a:p>
              <a:r>
                <a:rPr lang="en-US" sz="2400" dirty="0" smtClean="0"/>
                <a:t>N</a:t>
              </a:r>
              <a:endParaRPr lang="en-US" sz="2400" dirty="0"/>
            </a:p>
          </p:txBody>
        </p:sp>
        <p:sp>
          <p:nvSpPr>
            <p:cNvPr id="32" name="Line Callout 1 31"/>
            <p:cNvSpPr/>
            <p:nvPr/>
          </p:nvSpPr>
          <p:spPr>
            <a:xfrm>
              <a:off x="933780" y="744768"/>
              <a:ext cx="2079549" cy="1398619"/>
            </a:xfrm>
            <a:prstGeom prst="borderCallout1">
              <a:avLst>
                <a:gd name="adj1" fmla="val 99970"/>
                <a:gd name="adj2" fmla="val 101185"/>
                <a:gd name="adj3" fmla="val 104615"/>
                <a:gd name="adj4" fmla="val 135137"/>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Governor Orders Agencies to Align?</a:t>
              </a:r>
              <a:endParaRPr lang="en-US" sz="2400" dirty="0">
                <a:solidFill>
                  <a:schemeClr val="tx1"/>
                </a:solidFill>
              </a:endParaRPr>
            </a:p>
          </p:txBody>
        </p:sp>
        <p:sp>
          <p:nvSpPr>
            <p:cNvPr id="33" name="TextBox 32"/>
            <p:cNvSpPr txBox="1"/>
            <p:nvPr/>
          </p:nvSpPr>
          <p:spPr>
            <a:xfrm>
              <a:off x="3926433" y="1458262"/>
              <a:ext cx="515341" cy="443981"/>
            </a:xfrm>
            <a:prstGeom prst="rect">
              <a:avLst/>
            </a:prstGeom>
            <a:noFill/>
          </p:spPr>
          <p:txBody>
            <a:bodyPr wrap="square" rtlCol="0">
              <a:spAutoFit/>
            </a:bodyPr>
            <a:lstStyle/>
            <a:p>
              <a:r>
                <a:rPr lang="en-US" sz="2400" dirty="0" smtClean="0"/>
                <a:t>Y</a:t>
              </a:r>
              <a:endParaRPr lang="en-US" sz="2400" dirty="0"/>
            </a:p>
          </p:txBody>
        </p:sp>
        <p:sp>
          <p:nvSpPr>
            <p:cNvPr id="34" name="TextBox 33"/>
            <p:cNvSpPr txBox="1"/>
            <p:nvPr/>
          </p:nvSpPr>
          <p:spPr>
            <a:xfrm>
              <a:off x="3541313" y="3034468"/>
              <a:ext cx="515341" cy="443981"/>
            </a:xfrm>
            <a:prstGeom prst="rect">
              <a:avLst/>
            </a:prstGeom>
            <a:noFill/>
          </p:spPr>
          <p:txBody>
            <a:bodyPr wrap="square" rtlCol="0">
              <a:spAutoFit/>
            </a:bodyPr>
            <a:lstStyle/>
            <a:p>
              <a:r>
                <a:rPr lang="en-US" sz="2400" dirty="0" smtClean="0"/>
                <a:t>N</a:t>
              </a:r>
              <a:endParaRPr lang="en-US" sz="2400" dirty="0"/>
            </a:p>
          </p:txBody>
        </p:sp>
        <p:sp>
          <p:nvSpPr>
            <p:cNvPr id="35" name="Line Callout 1 34"/>
            <p:cNvSpPr/>
            <p:nvPr/>
          </p:nvSpPr>
          <p:spPr>
            <a:xfrm>
              <a:off x="5760252" y="5220603"/>
              <a:ext cx="2079549" cy="1175596"/>
            </a:xfrm>
            <a:prstGeom prst="borderCallout1">
              <a:avLst>
                <a:gd name="adj1" fmla="val -2967"/>
                <a:gd name="adj2" fmla="val 40430"/>
                <a:gd name="adj3" fmla="val -95017"/>
                <a:gd name="adj4" fmla="val 3236"/>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NYS Voter Support for FP Strong?</a:t>
              </a:r>
              <a:endParaRPr lang="en-US" sz="2400" dirty="0">
                <a:solidFill>
                  <a:schemeClr val="tx1"/>
                </a:solidFill>
              </a:endParaRPr>
            </a:p>
          </p:txBody>
        </p:sp>
        <p:sp>
          <p:nvSpPr>
            <p:cNvPr id="36" name="TextBox 35"/>
            <p:cNvSpPr txBox="1"/>
            <p:nvPr/>
          </p:nvSpPr>
          <p:spPr>
            <a:xfrm>
              <a:off x="6344859" y="3337743"/>
              <a:ext cx="515341" cy="443981"/>
            </a:xfrm>
            <a:prstGeom prst="rect">
              <a:avLst/>
            </a:prstGeom>
            <a:noFill/>
          </p:spPr>
          <p:txBody>
            <a:bodyPr wrap="square" rtlCol="0">
              <a:spAutoFit/>
            </a:bodyPr>
            <a:lstStyle/>
            <a:p>
              <a:r>
                <a:rPr lang="en-US" sz="2400" dirty="0" smtClean="0"/>
                <a:t>Y</a:t>
              </a:r>
              <a:endParaRPr lang="en-US" sz="2400" dirty="0"/>
            </a:p>
          </p:txBody>
        </p:sp>
        <p:sp>
          <p:nvSpPr>
            <p:cNvPr id="37" name="TextBox 36"/>
            <p:cNvSpPr txBox="1"/>
            <p:nvPr/>
          </p:nvSpPr>
          <p:spPr>
            <a:xfrm>
              <a:off x="6530489" y="4048113"/>
              <a:ext cx="515341" cy="443981"/>
            </a:xfrm>
            <a:prstGeom prst="rect">
              <a:avLst/>
            </a:prstGeom>
            <a:noFill/>
          </p:spPr>
          <p:txBody>
            <a:bodyPr wrap="square" rtlCol="0">
              <a:spAutoFit/>
            </a:bodyPr>
            <a:lstStyle/>
            <a:p>
              <a:r>
                <a:rPr lang="en-US" sz="2400" dirty="0" smtClean="0"/>
                <a:t>N</a:t>
              </a:r>
              <a:endParaRPr lang="en-US" sz="2400" dirty="0"/>
            </a:p>
          </p:txBody>
        </p:sp>
      </p:grpSp>
      <p:sp>
        <p:nvSpPr>
          <p:cNvPr id="6" name="&quot;No&quot; Symbol 5"/>
          <p:cNvSpPr/>
          <p:nvPr/>
        </p:nvSpPr>
        <p:spPr>
          <a:xfrm>
            <a:off x="2636418" y="914400"/>
            <a:ext cx="4040241" cy="3856670"/>
          </a:xfrm>
          <a:prstGeom prst="noSmoking">
            <a:avLst>
              <a:gd name="adj" fmla="val 859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5121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Vision Slides</a:t>
            </a:r>
            <a:endParaRPr lang="en-US" dirty="0"/>
          </a:p>
        </p:txBody>
      </p:sp>
      <p:sp>
        <p:nvSpPr>
          <p:cNvPr id="3" name="Date Placeholder 2"/>
          <p:cNvSpPr>
            <a:spLocks noGrp="1"/>
          </p:cNvSpPr>
          <p:nvPr>
            <p:ph type="dt" sz="half" idx="10"/>
          </p:nvPr>
        </p:nvSpPr>
        <p:spPr/>
        <p:txBody>
          <a:bodyPr/>
          <a:lstStyle/>
          <a:p>
            <a:pPr>
              <a:defRPr/>
            </a:pPr>
            <a:r>
              <a:rPr lang="en-US" smtClean="0"/>
              <a:t>August 16, 2012</a:t>
            </a:r>
            <a:endParaRPr lang="en-US"/>
          </a:p>
        </p:txBody>
      </p:sp>
      <p:sp>
        <p:nvSpPr>
          <p:cNvPr id="4" name="Footer Placeholder 3"/>
          <p:cNvSpPr>
            <a:spLocks noGrp="1"/>
          </p:cNvSpPr>
          <p:nvPr>
            <p:ph type="ftr" sz="quarter" idx="11"/>
          </p:nvPr>
        </p:nvSpPr>
        <p:spPr/>
        <p:txBody>
          <a:bodyPr/>
          <a:lstStyle/>
          <a:p>
            <a:pPr>
              <a:defRPr/>
            </a:pPr>
            <a:r>
              <a:rPr lang="en-US" smtClean="0"/>
              <a:t>www.ADKfutures.org</a:t>
            </a:r>
            <a:endParaRPr lang="en-US"/>
          </a:p>
        </p:txBody>
      </p:sp>
      <p:sp>
        <p:nvSpPr>
          <p:cNvPr id="5" name="Slide Number Placeholder 4"/>
          <p:cNvSpPr>
            <a:spLocks noGrp="1"/>
          </p:cNvSpPr>
          <p:nvPr>
            <p:ph type="sldNum" sz="quarter" idx="12"/>
          </p:nvPr>
        </p:nvSpPr>
        <p:spPr/>
        <p:txBody>
          <a:bodyPr/>
          <a:lstStyle/>
          <a:p>
            <a:pPr>
              <a:defRPr/>
            </a:pPr>
            <a:fld id="{74B179DF-86B1-40B6-A30C-C763ADE88CE9}" type="slidenum">
              <a:rPr lang="en-US" smtClean="0"/>
              <a:pPr>
                <a:defRPr/>
              </a:pPr>
              <a:t>35</a:t>
            </a:fld>
            <a:endParaRPr lang="en-US" dirty="0"/>
          </a:p>
        </p:txBody>
      </p:sp>
    </p:spTree>
    <p:extLst>
      <p:ext uri="{BB962C8B-B14F-4D97-AF65-F5344CB8AC3E}">
        <p14:creationId xmlns:p14="http://schemas.microsoft.com/office/powerpoint/2010/main" val="7111892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Vision of Healthy Communities and Ecosystems in Balance</a:t>
            </a:r>
            <a:endParaRPr lang="en-US" dirty="0"/>
          </a:p>
        </p:txBody>
      </p:sp>
      <p:sp>
        <p:nvSpPr>
          <p:cNvPr id="3" name="Content Placeholder 2"/>
          <p:cNvSpPr>
            <a:spLocks noGrp="1"/>
          </p:cNvSpPr>
          <p:nvPr>
            <p:ph idx="1"/>
          </p:nvPr>
        </p:nvSpPr>
        <p:spPr/>
        <p:txBody>
          <a:bodyPr>
            <a:normAutofit fontScale="92500"/>
          </a:bodyPr>
          <a:lstStyle/>
          <a:p>
            <a:r>
              <a:rPr lang="en-US" dirty="0" smtClean="0"/>
              <a:t>Understanding of the </a:t>
            </a:r>
            <a:r>
              <a:rPr lang="en-US" dirty="0"/>
              <a:t>interdependence of </a:t>
            </a:r>
            <a:r>
              <a:rPr lang="en-US" dirty="0" smtClean="0"/>
              <a:t>our </a:t>
            </a:r>
            <a:r>
              <a:rPr lang="en-US" dirty="0"/>
              <a:t>economy </a:t>
            </a:r>
            <a:r>
              <a:rPr lang="en-US" dirty="0" smtClean="0"/>
              <a:t>and our environment takes hold </a:t>
            </a:r>
          </a:p>
          <a:p>
            <a:r>
              <a:rPr lang="en-US" dirty="0"/>
              <a:t>The </a:t>
            </a:r>
            <a:r>
              <a:rPr lang="en-US" dirty="0" smtClean="0"/>
              <a:t>mixture </a:t>
            </a:r>
            <a:r>
              <a:rPr lang="en-US" dirty="0"/>
              <a:t>of public and private </a:t>
            </a:r>
            <a:r>
              <a:rPr lang="en-US" dirty="0" smtClean="0"/>
              <a:t>land is our </a:t>
            </a:r>
            <a:r>
              <a:rPr lang="en-US" dirty="0"/>
              <a:t>defining </a:t>
            </a:r>
            <a:r>
              <a:rPr lang="en-US" dirty="0" smtClean="0"/>
              <a:t>feature; it drives </a:t>
            </a:r>
            <a:r>
              <a:rPr lang="en-US" dirty="0"/>
              <a:t>our diverse sustainable economy and increases our </a:t>
            </a:r>
            <a:r>
              <a:rPr lang="en-US" dirty="0" smtClean="0"/>
              <a:t>self-reliance</a:t>
            </a:r>
          </a:p>
          <a:p>
            <a:r>
              <a:rPr lang="en-US" dirty="0"/>
              <a:t>B</a:t>
            </a:r>
            <a:r>
              <a:rPr lang="en-US" dirty="0" smtClean="0"/>
              <a:t>alanced</a:t>
            </a:r>
            <a:r>
              <a:rPr lang="en-US" dirty="0"/>
              <a:t>, slightly more </a:t>
            </a:r>
            <a:r>
              <a:rPr lang="en-US" dirty="0" smtClean="0"/>
              <a:t>flexible, </a:t>
            </a:r>
            <a:r>
              <a:rPr lang="en-US" dirty="0"/>
              <a:t>regulation </a:t>
            </a:r>
            <a:r>
              <a:rPr lang="en-US" dirty="0" smtClean="0"/>
              <a:t>preserves </a:t>
            </a:r>
            <a:r>
              <a:rPr lang="en-US" dirty="0"/>
              <a:t>this unique </a:t>
            </a:r>
            <a:r>
              <a:rPr lang="en-US" dirty="0" smtClean="0"/>
              <a:t>landscape, </a:t>
            </a:r>
            <a:r>
              <a:rPr lang="en-US" dirty="0"/>
              <a:t>while enhancing the </a:t>
            </a:r>
            <a:r>
              <a:rPr lang="en-US" dirty="0" smtClean="0"/>
              <a:t>overall health </a:t>
            </a:r>
            <a:r>
              <a:rPr lang="en-US" dirty="0"/>
              <a:t>of our </a:t>
            </a:r>
            <a:r>
              <a:rPr lang="en-US" dirty="0" smtClean="0"/>
              <a:t>communities</a:t>
            </a:r>
          </a:p>
          <a:p>
            <a:endParaRPr lang="en-US" dirty="0"/>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0D8D1BD9-107A-47BE-8DF1-EB2B0145A515}" type="slidenum">
              <a:rPr lang="en-US" smtClean="0"/>
              <a:t>36</a:t>
            </a:fld>
            <a:endParaRPr lang="en-US"/>
          </a:p>
        </p:txBody>
      </p:sp>
      <p:sp>
        <p:nvSpPr>
          <p:cNvPr id="6" name="Date Placeholder 5"/>
          <p:cNvSpPr>
            <a:spLocks noGrp="1"/>
          </p:cNvSpPr>
          <p:nvPr>
            <p:ph type="dt" sz="half" idx="10"/>
          </p:nvPr>
        </p:nvSpPr>
        <p:spPr/>
        <p:txBody>
          <a:bodyPr/>
          <a:lstStyle/>
          <a:p>
            <a:r>
              <a:rPr lang="en-US" smtClean="0"/>
              <a:t>August 16, 2012</a:t>
            </a:r>
            <a:endParaRPr lang="en-US"/>
          </a:p>
        </p:txBody>
      </p:sp>
    </p:spTree>
    <p:extLst>
      <p:ext uri="{BB962C8B-B14F-4D97-AF65-F5344CB8AC3E}">
        <p14:creationId xmlns:p14="http://schemas.microsoft.com/office/powerpoint/2010/main" val="27594301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normAutofit fontScale="90000"/>
          </a:bodyPr>
          <a:lstStyle/>
          <a:p>
            <a:r>
              <a:rPr lang="en-US" dirty="0" smtClean="0"/>
              <a:t>A Diverse, Local, Sustainable Economy</a:t>
            </a:r>
            <a:endParaRPr lang="en-US" dirty="0"/>
          </a:p>
        </p:txBody>
      </p:sp>
      <p:sp>
        <p:nvSpPr>
          <p:cNvPr id="3" name="Content Placeholder 2"/>
          <p:cNvSpPr>
            <a:spLocks noGrp="1"/>
          </p:cNvSpPr>
          <p:nvPr>
            <p:ph idx="1"/>
          </p:nvPr>
        </p:nvSpPr>
        <p:spPr>
          <a:xfrm>
            <a:off x="457200" y="1371600"/>
            <a:ext cx="8382000" cy="4953000"/>
          </a:xfrm>
        </p:spPr>
        <p:txBody>
          <a:bodyPr>
            <a:normAutofit fontScale="77500" lnSpcReduction="20000"/>
          </a:bodyPr>
          <a:lstStyle/>
          <a:p>
            <a:r>
              <a:rPr lang="en-US" dirty="0" smtClean="0"/>
              <a:t>Localize current spending within the Park by buying local food, energy, forest products, etc.</a:t>
            </a:r>
          </a:p>
          <a:p>
            <a:pPr lvl="1"/>
            <a:r>
              <a:rPr lang="en-US" dirty="0"/>
              <a:t>R</a:t>
            </a:r>
            <a:r>
              <a:rPr lang="en-US" dirty="0" smtClean="0"/>
              <a:t>einforce </a:t>
            </a:r>
            <a:r>
              <a:rPr lang="en-US" dirty="0"/>
              <a:t>the self-reliance that has traditionally been part of this region’s </a:t>
            </a:r>
            <a:r>
              <a:rPr lang="en-US" dirty="0" smtClean="0"/>
              <a:t>character </a:t>
            </a:r>
          </a:p>
          <a:p>
            <a:pPr lvl="1"/>
            <a:r>
              <a:rPr lang="en-US" dirty="0"/>
              <a:t>L</a:t>
            </a:r>
            <a:r>
              <a:rPr lang="en-US" dirty="0" smtClean="0"/>
              <a:t>ower </a:t>
            </a:r>
            <a:r>
              <a:rPr lang="en-US" dirty="0"/>
              <a:t>our use of fossil fuels </a:t>
            </a:r>
            <a:r>
              <a:rPr lang="en-US" dirty="0" smtClean="0"/>
              <a:t>and send </a:t>
            </a:r>
            <a:r>
              <a:rPr lang="en-US" dirty="0"/>
              <a:t>less of our wealth outside the </a:t>
            </a:r>
            <a:r>
              <a:rPr lang="en-US" dirty="0" smtClean="0"/>
              <a:t>Park</a:t>
            </a:r>
          </a:p>
          <a:p>
            <a:pPr lvl="1"/>
            <a:r>
              <a:rPr lang="en-US" dirty="0"/>
              <a:t>B</a:t>
            </a:r>
            <a:r>
              <a:rPr lang="en-US" dirty="0" smtClean="0"/>
              <a:t>iomass and solar energy are a key part of this strategy</a:t>
            </a:r>
          </a:p>
          <a:p>
            <a:r>
              <a:rPr lang="en-US" dirty="0" smtClean="0"/>
              <a:t>Bring more dollars into the economy by expanding tourism </a:t>
            </a:r>
          </a:p>
          <a:p>
            <a:pPr lvl="1"/>
            <a:r>
              <a:rPr lang="en-US" dirty="0" smtClean="0"/>
              <a:t>Grow eco-, agro- and heritage tourism</a:t>
            </a:r>
          </a:p>
          <a:p>
            <a:pPr lvl="1"/>
            <a:r>
              <a:rPr lang="en-US" dirty="0" smtClean="0"/>
              <a:t>Diverse recreation activities, services and equipment for a much more diverse set of visitors</a:t>
            </a:r>
          </a:p>
          <a:p>
            <a:pPr lvl="2"/>
            <a:r>
              <a:rPr lang="en-US" dirty="0" smtClean="0"/>
              <a:t>More international, more non-white</a:t>
            </a:r>
          </a:p>
          <a:p>
            <a:pPr lvl="1"/>
            <a:r>
              <a:rPr lang="en-US" dirty="0" smtClean="0"/>
              <a:t>More “product” for visitors’ spending</a:t>
            </a:r>
          </a:p>
          <a:p>
            <a:pPr lvl="1"/>
            <a:r>
              <a:rPr lang="en-US" dirty="0" smtClean="0"/>
              <a:t>An integrated public/private recreation plan stitches together the whole Park experience</a:t>
            </a:r>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0D8D1BD9-107A-47BE-8DF1-EB2B0145A515}" type="slidenum">
              <a:rPr lang="en-US" smtClean="0"/>
              <a:t>37</a:t>
            </a:fld>
            <a:endParaRPr lang="en-US"/>
          </a:p>
        </p:txBody>
      </p:sp>
      <p:sp>
        <p:nvSpPr>
          <p:cNvPr id="6" name="Date Placeholder 5"/>
          <p:cNvSpPr>
            <a:spLocks noGrp="1"/>
          </p:cNvSpPr>
          <p:nvPr>
            <p:ph type="dt" sz="half" idx="10"/>
          </p:nvPr>
        </p:nvSpPr>
        <p:spPr/>
        <p:txBody>
          <a:bodyPr/>
          <a:lstStyle/>
          <a:p>
            <a:r>
              <a:rPr lang="en-US" smtClean="0"/>
              <a:t>August 16, 2012</a:t>
            </a:r>
            <a:endParaRPr lang="en-US"/>
          </a:p>
        </p:txBody>
      </p:sp>
    </p:spTree>
    <p:extLst>
      <p:ext uri="{BB962C8B-B14F-4D97-AF65-F5344CB8AC3E}">
        <p14:creationId xmlns:p14="http://schemas.microsoft.com/office/powerpoint/2010/main" val="15156542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Diverse Local Economy – Cont.</a:t>
            </a:r>
            <a:endParaRPr lang="en-US" dirty="0"/>
          </a:p>
        </p:txBody>
      </p:sp>
      <p:sp>
        <p:nvSpPr>
          <p:cNvPr id="3" name="Content Placeholder 2"/>
          <p:cNvSpPr>
            <a:spLocks noGrp="1"/>
          </p:cNvSpPr>
          <p:nvPr>
            <p:ph idx="1"/>
          </p:nvPr>
        </p:nvSpPr>
        <p:spPr/>
        <p:txBody>
          <a:bodyPr>
            <a:normAutofit fontScale="92500" lnSpcReduction="20000"/>
          </a:bodyPr>
          <a:lstStyle/>
          <a:p>
            <a:r>
              <a:rPr lang="en-US" dirty="0"/>
              <a:t>Build out broadband infrastructure to allow some people to work at jobs outside the Park, but live in our communities</a:t>
            </a:r>
          </a:p>
          <a:p>
            <a:pPr lvl="1"/>
            <a:r>
              <a:rPr lang="en-US" dirty="0"/>
              <a:t>Teleworkers and knowledge economy entrepreneurs</a:t>
            </a:r>
          </a:p>
          <a:p>
            <a:pPr lvl="1"/>
            <a:r>
              <a:rPr lang="en-US" dirty="0"/>
              <a:t>Leverage the region’s colleges and the Albany region’s high tech boom</a:t>
            </a:r>
          </a:p>
          <a:p>
            <a:r>
              <a:rPr lang="en-US" dirty="0"/>
              <a:t>Use the forest and the land sustainably, avoiding over-harvesting or overuse for recreation</a:t>
            </a:r>
          </a:p>
          <a:p>
            <a:r>
              <a:rPr lang="en-US" dirty="0"/>
              <a:t>Leverage unique historical, cultural and natural features to maintain the unique character and appeal of each area</a:t>
            </a:r>
          </a:p>
          <a:p>
            <a:endParaRPr lang="en-US" dirty="0"/>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38</a:t>
            </a:fld>
            <a:endParaRPr lang="en-US"/>
          </a:p>
        </p:txBody>
      </p:sp>
    </p:spTree>
    <p:extLst>
      <p:ext uri="{BB962C8B-B14F-4D97-AF65-F5344CB8AC3E}">
        <p14:creationId xmlns:p14="http://schemas.microsoft.com/office/powerpoint/2010/main" val="3510391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Stronger, Open, Communities</a:t>
            </a:r>
            <a:endParaRPr lang="en-US" dirty="0"/>
          </a:p>
        </p:txBody>
      </p:sp>
      <p:sp>
        <p:nvSpPr>
          <p:cNvPr id="3" name="Content Placeholder 2"/>
          <p:cNvSpPr>
            <a:spLocks noGrp="1"/>
          </p:cNvSpPr>
          <p:nvPr>
            <p:ph idx="1"/>
          </p:nvPr>
        </p:nvSpPr>
        <p:spPr>
          <a:xfrm>
            <a:off x="457200" y="1447800"/>
            <a:ext cx="8229600" cy="4876800"/>
          </a:xfrm>
        </p:spPr>
        <p:txBody>
          <a:bodyPr>
            <a:normAutofit fontScale="62500" lnSpcReduction="20000"/>
          </a:bodyPr>
          <a:lstStyle/>
          <a:p>
            <a:r>
              <a:rPr lang="en-US" dirty="0" smtClean="0"/>
              <a:t>We host more visitors who want to play in, and learn from, our protected landscapes</a:t>
            </a:r>
          </a:p>
          <a:p>
            <a:pPr lvl="1"/>
            <a:r>
              <a:rPr lang="en-US" dirty="0" smtClean="0"/>
              <a:t>People who move here are usually visitors first</a:t>
            </a:r>
          </a:p>
          <a:p>
            <a:pPr lvl="1"/>
            <a:r>
              <a:rPr lang="en-US" dirty="0" smtClean="0"/>
              <a:t>Hamlets that are more dynamic and welcoming of new comers succeed</a:t>
            </a:r>
          </a:p>
          <a:p>
            <a:r>
              <a:rPr lang="en-US" dirty="0" smtClean="0"/>
              <a:t>The hamlets are as big a draw as the Forest Preserve</a:t>
            </a:r>
          </a:p>
          <a:p>
            <a:pPr lvl="1"/>
            <a:r>
              <a:rPr lang="en-US" dirty="0" smtClean="0"/>
              <a:t>Trails interconnect hamlets for hikers, bikers, snowmobilers, etc.</a:t>
            </a:r>
          </a:p>
          <a:p>
            <a:pPr lvl="1"/>
            <a:r>
              <a:rPr lang="en-US" dirty="0" smtClean="0"/>
              <a:t>Living in the hamlets is cool again: walking, biking, knowing your neighbors</a:t>
            </a:r>
          </a:p>
          <a:p>
            <a:r>
              <a:rPr lang="en-US" dirty="0" smtClean="0"/>
              <a:t>Vibrant visual and performing arts scene networked across the Park</a:t>
            </a:r>
          </a:p>
          <a:p>
            <a:pPr lvl="1"/>
            <a:r>
              <a:rPr lang="en-US" dirty="0"/>
              <a:t>A</a:t>
            </a:r>
            <a:r>
              <a:rPr lang="en-US" dirty="0" smtClean="0"/>
              <a:t>ttracts </a:t>
            </a:r>
            <a:r>
              <a:rPr lang="en-US" dirty="0"/>
              <a:t>people to a community, is often the basis for revitalization and/or can be an economic driver/attraction</a:t>
            </a:r>
            <a:endParaRPr lang="en-US" dirty="0" smtClean="0"/>
          </a:p>
          <a:p>
            <a:r>
              <a:rPr lang="en-US" dirty="0" smtClean="0"/>
              <a:t>Upgraded infrastructure: healthcare, broadband, water treatment</a:t>
            </a:r>
          </a:p>
          <a:p>
            <a:r>
              <a:rPr lang="en-US" dirty="0" smtClean="0"/>
              <a:t>Small, networked, high quality schools give students a strong understanding of this unique place</a:t>
            </a:r>
          </a:p>
          <a:p>
            <a:r>
              <a:rPr lang="en-US" dirty="0" smtClean="0"/>
              <a:t>Citizens are an engaged mix of full-time and part-time residents</a:t>
            </a:r>
          </a:p>
          <a:p>
            <a:r>
              <a:rPr lang="en-US" dirty="0" smtClean="0"/>
              <a:t>We attract young families and active retirees to settle here</a:t>
            </a:r>
          </a:p>
          <a:p>
            <a:pPr lvl="1"/>
            <a:r>
              <a:rPr lang="en-US" dirty="0" smtClean="0"/>
              <a:t>Our regional commitment to sustainability is a draw, </a:t>
            </a:r>
            <a:br>
              <a:rPr lang="en-US" dirty="0" smtClean="0"/>
            </a:br>
            <a:r>
              <a:rPr lang="en-US" dirty="0" smtClean="0"/>
              <a:t>as is the Forest Preserve</a:t>
            </a:r>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0D8D1BD9-107A-47BE-8DF1-EB2B0145A515}" type="slidenum">
              <a:rPr lang="en-US" smtClean="0"/>
              <a:t>39</a:t>
            </a:fld>
            <a:endParaRPr lang="en-US"/>
          </a:p>
        </p:txBody>
      </p:sp>
      <p:sp>
        <p:nvSpPr>
          <p:cNvPr id="6" name="Date Placeholder 5"/>
          <p:cNvSpPr>
            <a:spLocks noGrp="1"/>
          </p:cNvSpPr>
          <p:nvPr>
            <p:ph type="dt" sz="half" idx="10"/>
          </p:nvPr>
        </p:nvSpPr>
        <p:spPr/>
        <p:txBody>
          <a:bodyPr/>
          <a:lstStyle/>
          <a:p>
            <a:r>
              <a:rPr lang="en-US" smtClean="0"/>
              <a:t>August 16, 2012</a:t>
            </a:r>
            <a:endParaRPr lang="en-US"/>
          </a:p>
        </p:txBody>
      </p:sp>
    </p:spTree>
    <p:extLst>
      <p:ext uri="{BB962C8B-B14F-4D97-AF65-F5344CB8AC3E}">
        <p14:creationId xmlns:p14="http://schemas.microsoft.com/office/powerpoint/2010/main" val="36159155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More Efficient, Rational, Government</a:t>
            </a:r>
            <a:endParaRPr lang="en-US" dirty="0"/>
          </a:p>
        </p:txBody>
      </p:sp>
      <p:sp>
        <p:nvSpPr>
          <p:cNvPr id="3" name="Content Placeholder 2"/>
          <p:cNvSpPr>
            <a:spLocks noGrp="1"/>
          </p:cNvSpPr>
          <p:nvPr>
            <p:ph idx="1"/>
          </p:nvPr>
        </p:nvSpPr>
        <p:spPr>
          <a:xfrm>
            <a:off x="457200" y="1600200"/>
            <a:ext cx="8229600" cy="4724400"/>
          </a:xfrm>
        </p:spPr>
        <p:txBody>
          <a:bodyPr>
            <a:normAutofit fontScale="77500" lnSpcReduction="20000"/>
          </a:bodyPr>
          <a:lstStyle/>
          <a:p>
            <a:r>
              <a:rPr lang="en-US" dirty="0" smtClean="0"/>
              <a:t>Strikes </a:t>
            </a:r>
            <a:r>
              <a:rPr lang="en-US" dirty="0"/>
              <a:t>the right balance between centralization for efficiency and local </a:t>
            </a:r>
            <a:r>
              <a:rPr lang="en-US" dirty="0" smtClean="0"/>
              <a:t>responsiveness</a:t>
            </a:r>
          </a:p>
          <a:p>
            <a:r>
              <a:rPr lang="en-US" dirty="0"/>
              <a:t>W</a:t>
            </a:r>
            <a:r>
              <a:rPr lang="en-US" dirty="0" smtClean="0"/>
              <a:t>orks </a:t>
            </a:r>
            <a:r>
              <a:rPr lang="en-US" dirty="0"/>
              <a:t>together across levels and </a:t>
            </a:r>
            <a:r>
              <a:rPr lang="en-US" dirty="0" smtClean="0"/>
              <a:t>functions</a:t>
            </a:r>
          </a:p>
          <a:p>
            <a:pPr lvl="1"/>
            <a:r>
              <a:rPr lang="en-US" dirty="0" smtClean="0"/>
              <a:t>Towns share services or facilities where it makes sense, collaboration rather than competition town vs. town is more widespread</a:t>
            </a:r>
          </a:p>
          <a:p>
            <a:r>
              <a:rPr lang="en-US" dirty="0"/>
              <a:t>P</a:t>
            </a:r>
            <a:r>
              <a:rPr lang="en-US" dirty="0" smtClean="0"/>
              <a:t>artners </a:t>
            </a:r>
            <a:r>
              <a:rPr lang="en-US" dirty="0"/>
              <a:t>well with community groups and </a:t>
            </a:r>
            <a:r>
              <a:rPr lang="en-US" dirty="0" smtClean="0"/>
              <a:t>NGOs</a:t>
            </a:r>
          </a:p>
          <a:p>
            <a:r>
              <a:rPr lang="en-US" dirty="0" smtClean="0"/>
              <a:t>Uses </a:t>
            </a:r>
            <a:r>
              <a:rPr lang="en-US" dirty="0"/>
              <a:t>modern technology well to overcome the large distances in the Park and be more </a:t>
            </a:r>
            <a:r>
              <a:rPr lang="en-US" dirty="0" smtClean="0"/>
              <a:t>data-centric</a:t>
            </a:r>
          </a:p>
          <a:p>
            <a:r>
              <a:rPr lang="en-US" dirty="0"/>
              <a:t>Smart downsizing through increased collaboration, sharing of functions and elimination of overlap will proceed at all levels, forced by limits on tax </a:t>
            </a:r>
            <a:r>
              <a:rPr lang="en-US" dirty="0" smtClean="0"/>
              <a:t>revenues</a:t>
            </a:r>
            <a:endParaRPr lang="en-US" dirty="0"/>
          </a:p>
          <a:p>
            <a:r>
              <a:rPr lang="en-US" dirty="0" smtClean="0"/>
              <a:t>State </a:t>
            </a:r>
            <a:r>
              <a:rPr lang="en-US" dirty="0"/>
              <a:t>regional agency structures are rationalized to reduce coordination costs</a:t>
            </a:r>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40</a:t>
            </a:fld>
            <a:endParaRPr lang="en-US"/>
          </a:p>
        </p:txBody>
      </p:sp>
    </p:spTree>
    <p:extLst>
      <p:ext uri="{BB962C8B-B14F-4D97-AF65-F5344CB8AC3E}">
        <p14:creationId xmlns:p14="http://schemas.microsoft.com/office/powerpoint/2010/main" val="19299336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Protect, Improve, the Forest Preserve</a:t>
            </a:r>
            <a:endParaRPr lang="en-US" dirty="0"/>
          </a:p>
        </p:txBody>
      </p:sp>
      <p:sp>
        <p:nvSpPr>
          <p:cNvPr id="3" name="Content Placeholder 2"/>
          <p:cNvSpPr>
            <a:spLocks noGrp="1"/>
          </p:cNvSpPr>
          <p:nvPr>
            <p:ph idx="1"/>
          </p:nvPr>
        </p:nvSpPr>
        <p:spPr/>
        <p:txBody>
          <a:bodyPr>
            <a:normAutofit fontScale="62500" lnSpcReduction="20000"/>
          </a:bodyPr>
          <a:lstStyle/>
          <a:p>
            <a:r>
              <a:rPr lang="en-US" dirty="0"/>
              <a:t>We maintain </a:t>
            </a:r>
            <a:r>
              <a:rPr lang="en-US" dirty="0" smtClean="0"/>
              <a:t>strong </a:t>
            </a:r>
            <a:r>
              <a:rPr lang="en-US" dirty="0"/>
              <a:t>protections for the Forest Preserve and </a:t>
            </a:r>
            <a:r>
              <a:rPr lang="en-US" dirty="0" smtClean="0"/>
              <a:t>private land</a:t>
            </a:r>
          </a:p>
          <a:p>
            <a:pPr lvl="1"/>
            <a:r>
              <a:rPr lang="en-US" dirty="0" smtClean="0"/>
              <a:t>Regulation encourages clustering using mechanisms like Transferrable Development Rights</a:t>
            </a:r>
          </a:p>
          <a:p>
            <a:pPr lvl="1"/>
            <a:r>
              <a:rPr lang="en-US" dirty="0" smtClean="0"/>
              <a:t>State </a:t>
            </a:r>
            <a:r>
              <a:rPr lang="en-US" dirty="0"/>
              <a:t>and environmental NGOs purchase additional easements </a:t>
            </a:r>
            <a:r>
              <a:rPr lang="en-US" dirty="0" smtClean="0"/>
              <a:t>keeping land </a:t>
            </a:r>
            <a:r>
              <a:rPr lang="en-US" dirty="0"/>
              <a:t>productive </a:t>
            </a:r>
            <a:r>
              <a:rPr lang="en-US" dirty="0" smtClean="0"/>
              <a:t>and preserving </a:t>
            </a:r>
            <a:r>
              <a:rPr lang="en-US" dirty="0"/>
              <a:t>open </a:t>
            </a:r>
            <a:r>
              <a:rPr lang="en-US" dirty="0" smtClean="0"/>
              <a:t>space</a:t>
            </a:r>
          </a:p>
          <a:p>
            <a:r>
              <a:rPr lang="en-US" dirty="0" smtClean="0"/>
              <a:t>We manage the Forest Preserve using science-based stewardship and protect it against the threats of climate change and invasives</a:t>
            </a:r>
          </a:p>
          <a:p>
            <a:r>
              <a:rPr lang="en-US" dirty="0" smtClean="0"/>
              <a:t>We address unintended constitutional limitations to help our communities</a:t>
            </a:r>
          </a:p>
          <a:p>
            <a:pPr lvl="1"/>
            <a:r>
              <a:rPr lang="en-US" dirty="0" smtClean="0"/>
              <a:t>Utility land bank (e.g. under roadways), FP consolidation amendments</a:t>
            </a:r>
          </a:p>
          <a:p>
            <a:r>
              <a:rPr lang="en-US" dirty="0" smtClean="0"/>
              <a:t>We renew the State Land Master Plan</a:t>
            </a:r>
          </a:p>
          <a:p>
            <a:pPr lvl="1"/>
            <a:r>
              <a:rPr lang="en-US" dirty="0" smtClean="0"/>
              <a:t>Use front-country and back-country concepts, planning for large wilderness complexes instead of small UMPs</a:t>
            </a:r>
          </a:p>
          <a:p>
            <a:pPr lvl="1"/>
            <a:r>
              <a:rPr lang="en-US" dirty="0" smtClean="0"/>
              <a:t>Take easement lands into consideration</a:t>
            </a:r>
          </a:p>
          <a:p>
            <a:r>
              <a:rPr lang="en-US" dirty="0" smtClean="0"/>
              <a:t>Community groups, NGOs and lake owner associations and the State collaborate to protect water quality</a:t>
            </a:r>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0D8D1BD9-107A-47BE-8DF1-EB2B0145A515}" type="slidenum">
              <a:rPr lang="en-US" smtClean="0"/>
              <a:t>41</a:t>
            </a:fld>
            <a:endParaRPr lang="en-US"/>
          </a:p>
        </p:txBody>
      </p:sp>
      <p:sp>
        <p:nvSpPr>
          <p:cNvPr id="6" name="Date Placeholder 5"/>
          <p:cNvSpPr>
            <a:spLocks noGrp="1"/>
          </p:cNvSpPr>
          <p:nvPr>
            <p:ph type="dt" sz="half" idx="10"/>
          </p:nvPr>
        </p:nvSpPr>
        <p:spPr/>
        <p:txBody>
          <a:bodyPr/>
          <a:lstStyle/>
          <a:p>
            <a:r>
              <a:rPr lang="en-US" smtClean="0"/>
              <a:t>August 16, 2012</a:t>
            </a:r>
            <a:endParaRPr lang="en-US"/>
          </a:p>
        </p:txBody>
      </p:sp>
    </p:spTree>
    <p:extLst>
      <p:ext uri="{BB962C8B-B14F-4D97-AF65-F5344CB8AC3E}">
        <p14:creationId xmlns:p14="http://schemas.microsoft.com/office/powerpoint/2010/main" val="37533003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Themes</a:t>
            </a:r>
            <a:endParaRPr lang="en-US" dirty="0"/>
          </a:p>
        </p:txBody>
      </p:sp>
      <p:sp>
        <p:nvSpPr>
          <p:cNvPr id="3" name="Content Placeholder 2"/>
          <p:cNvSpPr>
            <a:spLocks noGrp="1"/>
          </p:cNvSpPr>
          <p:nvPr>
            <p:ph idx="1"/>
          </p:nvPr>
        </p:nvSpPr>
        <p:spPr>
          <a:xfrm>
            <a:off x="457200" y="1447800"/>
            <a:ext cx="8458200" cy="4525963"/>
          </a:xfrm>
        </p:spPr>
        <p:txBody>
          <a:bodyPr>
            <a:normAutofit fontScale="92500"/>
          </a:bodyPr>
          <a:lstStyle/>
          <a:p>
            <a:r>
              <a:rPr lang="en-US" dirty="0" smtClean="0"/>
              <a:t>Alignment: what we want is what we think we can do and, wow, what a nice position to start from!</a:t>
            </a:r>
          </a:p>
          <a:p>
            <a:r>
              <a:rPr lang="en-US" dirty="0" smtClean="0"/>
              <a:t>Citizen and private enterprise initiative is key</a:t>
            </a:r>
          </a:p>
          <a:p>
            <a:pPr lvl="1"/>
            <a:r>
              <a:rPr lang="en-US" dirty="0" smtClean="0"/>
              <a:t>Evidenced by the momentum we are seeing</a:t>
            </a:r>
          </a:p>
          <a:p>
            <a:pPr lvl="1"/>
            <a:r>
              <a:rPr lang="en-US" dirty="0" smtClean="0"/>
              <a:t>Public movement brings government along;  government does not have to lead but it sure can help</a:t>
            </a:r>
          </a:p>
          <a:p>
            <a:r>
              <a:rPr lang="en-US" dirty="0" smtClean="0"/>
              <a:t>Trust is slowly being built, and that can enable unfreezing the status quo</a:t>
            </a:r>
          </a:p>
          <a:p>
            <a:pPr lvl="1"/>
            <a:r>
              <a:rPr lang="en-US" dirty="0" smtClean="0"/>
              <a:t>For example, a SLMP update could happen</a:t>
            </a:r>
          </a:p>
          <a:p>
            <a:endParaRPr lang="en-US" dirty="0"/>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42</a:t>
            </a:fld>
            <a:endParaRPr lang="en-US"/>
          </a:p>
        </p:txBody>
      </p:sp>
    </p:spTree>
    <p:extLst>
      <p:ext uri="{BB962C8B-B14F-4D97-AF65-F5344CB8AC3E}">
        <p14:creationId xmlns:p14="http://schemas.microsoft.com/office/powerpoint/2010/main" val="26225292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There is Activity Already Underway</a:t>
            </a:r>
            <a:endParaRPr lang="en-US" dirty="0"/>
          </a:p>
        </p:txBody>
      </p:sp>
      <p:sp>
        <p:nvSpPr>
          <p:cNvPr id="3" name="Content Placeholder 2"/>
          <p:cNvSpPr>
            <a:spLocks noGrp="1"/>
          </p:cNvSpPr>
          <p:nvPr>
            <p:ph idx="1"/>
          </p:nvPr>
        </p:nvSpPr>
        <p:spPr>
          <a:xfrm>
            <a:off x="533400" y="1092200"/>
            <a:ext cx="8229600" cy="5791200"/>
          </a:xfrm>
        </p:spPr>
        <p:txBody>
          <a:bodyPr>
            <a:normAutofit fontScale="77500" lnSpcReduction="20000"/>
          </a:bodyPr>
          <a:lstStyle/>
          <a:p>
            <a:r>
              <a:rPr lang="en-US" dirty="0" smtClean="0"/>
              <a:t>NCREDC Council success means preferential access to funding .  This plan is 100% aligned with NCREDC </a:t>
            </a:r>
          </a:p>
          <a:p>
            <a:pPr lvl="1"/>
            <a:r>
              <a:rPr lang="en-US" dirty="0" smtClean="0"/>
              <a:t>NCREDC depends upon local initiatives – nothing happens without your proposals</a:t>
            </a:r>
          </a:p>
          <a:p>
            <a:r>
              <a:rPr lang="en-US" dirty="0" smtClean="0"/>
              <a:t>Broadband</a:t>
            </a:r>
            <a:r>
              <a:rPr lang="en-US" dirty="0"/>
              <a:t>:  The DANC trunk and ACTION </a:t>
            </a:r>
            <a:r>
              <a:rPr lang="en-US" dirty="0" err="1"/>
              <a:t>telemed</a:t>
            </a:r>
            <a:r>
              <a:rPr lang="en-US" dirty="0"/>
              <a:t> network are within months of </a:t>
            </a:r>
            <a:r>
              <a:rPr lang="en-US" dirty="0" smtClean="0"/>
              <a:t>completion.  Planning work and funding streams are coming together for more projects.</a:t>
            </a:r>
            <a:endParaRPr lang="en-US" dirty="0"/>
          </a:p>
          <a:p>
            <a:r>
              <a:rPr lang="en-US" dirty="0" smtClean="0"/>
              <a:t>Movement on a Park-Wide public/private recreation plan: proposal to build a Park-wide recreation web portal, the idea of planning “complexes” like the </a:t>
            </a:r>
            <a:r>
              <a:rPr lang="en-US" dirty="0" err="1" smtClean="0"/>
              <a:t>Oswegatchie</a:t>
            </a:r>
            <a:r>
              <a:rPr lang="en-US" dirty="0" smtClean="0"/>
              <a:t> </a:t>
            </a:r>
          </a:p>
          <a:p>
            <a:r>
              <a:rPr lang="en-US" dirty="0" smtClean="0"/>
              <a:t>Home Grown Sustainability Plan:  Ongoing effort will result in number of renewable energy project proposals for funding in the 2013-14 cycle</a:t>
            </a:r>
          </a:p>
          <a:p>
            <a:r>
              <a:rPr lang="en-US" dirty="0" smtClean="0"/>
              <a:t>Several schools are integrating the ADK Futures content into existing programs</a:t>
            </a:r>
          </a:p>
        </p:txBody>
      </p:sp>
      <p:sp>
        <p:nvSpPr>
          <p:cNvPr id="4" name="Date Placeholder 3"/>
          <p:cNvSpPr>
            <a:spLocks noGrp="1"/>
          </p:cNvSpPr>
          <p:nvPr>
            <p:ph type="dt" sz="half" idx="10"/>
          </p:nvPr>
        </p:nvSpPr>
        <p:spPr/>
        <p:txBody>
          <a:bodyPr/>
          <a:lstStyle/>
          <a:p>
            <a:r>
              <a:rPr lang="en-US" smtClean="0"/>
              <a:t>August 16,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43</a:t>
            </a:fld>
            <a:endParaRPr lang="en-US" dirty="0"/>
          </a:p>
        </p:txBody>
      </p:sp>
    </p:spTree>
    <p:extLst>
      <p:ext uri="{BB962C8B-B14F-4D97-AF65-F5344CB8AC3E}">
        <p14:creationId xmlns:p14="http://schemas.microsoft.com/office/powerpoint/2010/main" val="14386525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Work Is Getting Organized</a:t>
            </a:r>
            <a:endParaRPr lang="en-US" dirty="0"/>
          </a:p>
        </p:txBody>
      </p:sp>
      <p:sp>
        <p:nvSpPr>
          <p:cNvPr id="3" name="Content Placeholder 2"/>
          <p:cNvSpPr>
            <a:spLocks noGrp="1"/>
          </p:cNvSpPr>
          <p:nvPr>
            <p:ph idx="1"/>
          </p:nvPr>
        </p:nvSpPr>
        <p:spPr>
          <a:xfrm>
            <a:off x="457200" y="1295400"/>
            <a:ext cx="8229600" cy="5105400"/>
          </a:xfrm>
        </p:spPr>
        <p:txBody>
          <a:bodyPr>
            <a:normAutofit fontScale="85000" lnSpcReduction="10000"/>
          </a:bodyPr>
          <a:lstStyle/>
          <a:p>
            <a:r>
              <a:rPr lang="en-US" dirty="0" smtClean="0"/>
              <a:t>The CGA water quality workgroup plans to meet again</a:t>
            </a:r>
          </a:p>
          <a:p>
            <a:r>
              <a:rPr lang="en-US" dirty="0" smtClean="0"/>
              <a:t>The CGA constitutional work group plans to meet again</a:t>
            </a:r>
          </a:p>
          <a:p>
            <a:r>
              <a:rPr lang="en-US" dirty="0" smtClean="0"/>
              <a:t>The CGA local food group wants to meet again</a:t>
            </a:r>
          </a:p>
          <a:p>
            <a:r>
              <a:rPr lang="en-US" dirty="0" smtClean="0"/>
              <a:t>The CGA promotion and branding group wants to meet again</a:t>
            </a:r>
          </a:p>
          <a:p>
            <a:r>
              <a:rPr lang="en-US" dirty="0" smtClean="0"/>
              <a:t>A one day workshop with 3 towns in Hamilton County to discuss government services</a:t>
            </a:r>
          </a:p>
          <a:p>
            <a:r>
              <a:rPr lang="en-US" dirty="0" smtClean="0"/>
              <a:t>Meeting about </a:t>
            </a:r>
            <a:r>
              <a:rPr lang="en-US" dirty="0"/>
              <a:t>an ADK private </a:t>
            </a:r>
            <a:r>
              <a:rPr lang="en-US" dirty="0" smtClean="0"/>
              <a:t>investment fund</a:t>
            </a:r>
          </a:p>
          <a:p>
            <a:r>
              <a:rPr lang="en-US" dirty="0" smtClean="0"/>
              <a:t>Publicity: an article for ADK Journal of Environmental Studies.  John Sheehan has volunteered to work with us to get articles in key publications like the NY Times, ADK Life, ADK Explorer, etc.</a:t>
            </a:r>
          </a:p>
        </p:txBody>
      </p:sp>
      <p:sp>
        <p:nvSpPr>
          <p:cNvPr id="4" name="Date Placeholder 3"/>
          <p:cNvSpPr>
            <a:spLocks noGrp="1"/>
          </p:cNvSpPr>
          <p:nvPr>
            <p:ph type="dt" sz="half" idx="10"/>
          </p:nvPr>
        </p:nvSpPr>
        <p:spPr/>
        <p:txBody>
          <a:bodyPr/>
          <a:lstStyle/>
          <a:p>
            <a:r>
              <a:rPr lang="en-US" smtClean="0"/>
              <a:t>August 16,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44</a:t>
            </a:fld>
            <a:endParaRPr lang="en-US" dirty="0"/>
          </a:p>
        </p:txBody>
      </p:sp>
    </p:spTree>
    <p:extLst>
      <p:ext uri="{BB962C8B-B14F-4D97-AF65-F5344CB8AC3E}">
        <p14:creationId xmlns:p14="http://schemas.microsoft.com/office/powerpoint/2010/main" val="40262141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Proposals at the Moment</a:t>
            </a:r>
            <a:endParaRPr lang="en-US" dirty="0"/>
          </a:p>
        </p:txBody>
      </p:sp>
      <p:sp>
        <p:nvSpPr>
          <p:cNvPr id="3" name="Content Placeholder 2"/>
          <p:cNvSpPr>
            <a:spLocks noGrp="1"/>
          </p:cNvSpPr>
          <p:nvPr>
            <p:ph idx="1"/>
          </p:nvPr>
        </p:nvSpPr>
        <p:spPr>
          <a:xfrm>
            <a:off x="381000" y="762000"/>
            <a:ext cx="8458200" cy="5029200"/>
          </a:xfrm>
        </p:spPr>
        <p:txBody>
          <a:bodyPr>
            <a:noAutofit/>
          </a:bodyPr>
          <a:lstStyle/>
          <a:p>
            <a:r>
              <a:rPr lang="en-US" sz="2000" dirty="0" smtClean="0"/>
              <a:t>ADK Summit meetings of a variety of key topics: Healthcare, Science in the Park, Art in the Park, Education, and so on</a:t>
            </a:r>
          </a:p>
          <a:p>
            <a:r>
              <a:rPr lang="en-US" sz="2000" dirty="0" smtClean="0"/>
              <a:t>A number of NGOS and other groups are interested in having us present the findings and help them align relevant parts of the plan</a:t>
            </a:r>
          </a:p>
          <a:p>
            <a:pPr lvl="1"/>
            <a:r>
              <a:rPr lang="en-US" sz="1600" dirty="0" smtClean="0"/>
              <a:t>ADK Land Owners Association</a:t>
            </a:r>
          </a:p>
          <a:p>
            <a:pPr lvl="1"/>
            <a:r>
              <a:rPr lang="en-US" sz="1600" dirty="0" smtClean="0"/>
              <a:t>ADK  Community Trust</a:t>
            </a:r>
          </a:p>
          <a:p>
            <a:pPr lvl="1"/>
            <a:r>
              <a:rPr lang="en-US" sz="1600" dirty="0" smtClean="0"/>
              <a:t>Protect the ADKs</a:t>
            </a:r>
          </a:p>
          <a:p>
            <a:pPr lvl="1"/>
            <a:r>
              <a:rPr lang="en-US" sz="1600" dirty="0" smtClean="0"/>
              <a:t>We have yet to talk with ADK Museum, WCS, TNC, ANCA, ADK Partnership</a:t>
            </a:r>
          </a:p>
          <a:p>
            <a:pPr lvl="0"/>
            <a:r>
              <a:rPr lang="en-US" sz="2000" dirty="0" smtClean="0"/>
              <a:t>Presentations to and dialogue with local government groups</a:t>
            </a:r>
            <a:r>
              <a:rPr lang="en-US" sz="2000" baseline="0" dirty="0" smtClean="0"/>
              <a:t> including: Essex County</a:t>
            </a:r>
            <a:r>
              <a:rPr lang="en-US" sz="2000" dirty="0" smtClean="0"/>
              <a:t> </a:t>
            </a:r>
            <a:r>
              <a:rPr lang="en-US" sz="2000" baseline="0" dirty="0" smtClean="0"/>
              <a:t>Board, LGRB, AATV</a:t>
            </a:r>
          </a:p>
          <a:p>
            <a:pPr lvl="0"/>
            <a:r>
              <a:rPr lang="en-US" sz="2000" baseline="0" dirty="0" smtClean="0"/>
              <a:t>Presentation to ADK Working Group of 3 REDCs that include parts of the Park</a:t>
            </a:r>
          </a:p>
          <a:p>
            <a:pPr lvl="0"/>
            <a:r>
              <a:rPr lang="en-US" sz="2000" dirty="0" smtClean="0"/>
              <a:t>One or two briefings in Albany to Park legislators, senior staff from various agencies and the Governor’s office</a:t>
            </a:r>
          </a:p>
          <a:p>
            <a:pPr lvl="0"/>
            <a:r>
              <a:rPr lang="en-US" sz="2000" baseline="0" dirty="0" smtClean="0"/>
              <a:t>NY State Museum in Albany may include a tracking display of the scenarios</a:t>
            </a:r>
            <a:r>
              <a:rPr lang="en-US" sz="2000" dirty="0" smtClean="0"/>
              <a:t> as part of a renovation of the ADK displays</a:t>
            </a:r>
          </a:p>
          <a:p>
            <a:pPr lvl="0"/>
            <a:r>
              <a:rPr lang="en-US" sz="2000" baseline="0" dirty="0" smtClean="0"/>
              <a:t>Jon Erickson is seeking additional funding for</a:t>
            </a:r>
            <a:r>
              <a:rPr lang="en-US" sz="2000" dirty="0" smtClean="0"/>
              <a:t> his</a:t>
            </a:r>
            <a:r>
              <a:rPr lang="en-US" sz="2000" baseline="0" dirty="0" smtClean="0"/>
              <a:t> documentary on CGA</a:t>
            </a:r>
          </a:p>
        </p:txBody>
      </p:sp>
      <p:sp>
        <p:nvSpPr>
          <p:cNvPr id="4" name="Date Placeholder 3"/>
          <p:cNvSpPr>
            <a:spLocks noGrp="1"/>
          </p:cNvSpPr>
          <p:nvPr>
            <p:ph type="dt" sz="half" idx="10"/>
          </p:nvPr>
        </p:nvSpPr>
        <p:spPr/>
        <p:txBody>
          <a:bodyPr/>
          <a:lstStyle/>
          <a:p>
            <a:r>
              <a:rPr lang="en-US" smtClean="0"/>
              <a:t>August 16,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45</a:t>
            </a:fld>
            <a:endParaRPr lang="en-US" dirty="0"/>
          </a:p>
        </p:txBody>
      </p:sp>
    </p:spTree>
    <p:extLst>
      <p:ext uri="{BB962C8B-B14F-4D97-AF65-F5344CB8AC3E}">
        <p14:creationId xmlns:p14="http://schemas.microsoft.com/office/powerpoint/2010/main" val="4243057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514"/>
            <a:ext cx="8229600" cy="1143000"/>
          </a:xfrm>
        </p:spPr>
        <p:txBody>
          <a:bodyPr/>
          <a:lstStyle/>
          <a:p>
            <a:r>
              <a:rPr lang="en-US" dirty="0" smtClean="0"/>
              <a:t>Feedback</a:t>
            </a:r>
            <a:endParaRPr lang="en-US" dirty="0"/>
          </a:p>
        </p:txBody>
      </p:sp>
      <p:sp>
        <p:nvSpPr>
          <p:cNvPr id="3" name="Content Placeholder 2"/>
          <p:cNvSpPr>
            <a:spLocks noGrp="1"/>
          </p:cNvSpPr>
          <p:nvPr>
            <p:ph idx="1"/>
          </p:nvPr>
        </p:nvSpPr>
        <p:spPr>
          <a:xfrm>
            <a:off x="457200" y="914400"/>
            <a:ext cx="8382000" cy="5486400"/>
          </a:xfrm>
        </p:spPr>
        <p:txBody>
          <a:bodyPr>
            <a:normAutofit fontScale="77500" lnSpcReduction="20000"/>
          </a:bodyPr>
          <a:lstStyle/>
          <a:p>
            <a:r>
              <a:rPr lang="en-US" dirty="0" smtClean="0"/>
              <a:t>How well aligned is this strategy with the goals and objectives of the APA?</a:t>
            </a:r>
          </a:p>
          <a:p>
            <a:pPr marL="0" indent="0">
              <a:buNone/>
            </a:pPr>
            <a:r>
              <a:rPr lang="en-US" dirty="0" smtClean="0"/>
              <a:t/>
            </a:r>
            <a:br>
              <a:rPr lang="en-US" dirty="0" smtClean="0"/>
            </a:br>
            <a:endParaRPr lang="en-US" dirty="0" smtClean="0"/>
          </a:p>
          <a:p>
            <a:r>
              <a:rPr lang="en-US" dirty="0" smtClean="0"/>
              <a:t>How great an impact would this strategy have on the APA?</a:t>
            </a:r>
          </a:p>
          <a:p>
            <a:pPr marL="0" indent="0">
              <a:buNone/>
            </a:pPr>
            <a:r>
              <a:rPr lang="en-US" dirty="0" smtClean="0"/>
              <a:t/>
            </a:r>
            <a:br>
              <a:rPr lang="en-US" dirty="0" smtClean="0"/>
            </a:br>
            <a:endParaRPr lang="en-US" dirty="0" smtClean="0"/>
          </a:p>
          <a:p>
            <a:r>
              <a:rPr lang="en-US" dirty="0" smtClean="0"/>
              <a:t>How great an impact can the APA have on this strategy?</a:t>
            </a:r>
          </a:p>
          <a:p>
            <a:pPr marL="0" indent="0">
              <a:buNone/>
            </a:pPr>
            <a:r>
              <a:rPr lang="en-US" dirty="0" smtClean="0"/>
              <a:t/>
            </a:r>
            <a:br>
              <a:rPr lang="en-US" dirty="0" smtClean="0"/>
            </a:br>
            <a:endParaRPr lang="en-US" dirty="0" smtClean="0"/>
          </a:p>
          <a:p>
            <a:r>
              <a:rPr lang="en-US" dirty="0" smtClean="0"/>
              <a:t>Where?  In what areas?</a:t>
            </a:r>
            <a:br>
              <a:rPr lang="en-US" dirty="0" smtClean="0"/>
            </a:br>
            <a:endParaRPr lang="en-US" dirty="0" smtClean="0"/>
          </a:p>
          <a:p>
            <a:r>
              <a:rPr lang="en-US" dirty="0"/>
              <a:t>W</a:t>
            </a:r>
            <a:r>
              <a:rPr lang="en-US" dirty="0" smtClean="0"/>
              <a:t>hat organizations can the APA work with to implement parts of this strategy?</a:t>
            </a:r>
          </a:p>
          <a:p>
            <a:pPr marL="0" indent="0">
              <a:buNone/>
            </a:pPr>
            <a:endParaRPr lang="en-US" dirty="0"/>
          </a:p>
        </p:txBody>
      </p:sp>
      <p:sp>
        <p:nvSpPr>
          <p:cNvPr id="4" name="Date Placeholder 3"/>
          <p:cNvSpPr>
            <a:spLocks noGrp="1"/>
          </p:cNvSpPr>
          <p:nvPr>
            <p:ph type="dt" sz="half" idx="10"/>
          </p:nvPr>
        </p:nvSpPr>
        <p:spPr/>
        <p:txBody>
          <a:bodyPr/>
          <a:lstStyle/>
          <a:p>
            <a:r>
              <a:rPr lang="en-US" smtClean="0"/>
              <a:t>August 16,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46</a:t>
            </a:fld>
            <a:endParaRPr lang="en-US" dirty="0"/>
          </a:p>
        </p:txBody>
      </p:sp>
    </p:spTree>
    <p:extLst>
      <p:ext uri="{BB962C8B-B14F-4D97-AF65-F5344CB8AC3E}">
        <p14:creationId xmlns:p14="http://schemas.microsoft.com/office/powerpoint/2010/main" val="11773943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baseline="0" dirty="0" smtClean="0"/>
              <a:t>Use the website:  </a:t>
            </a:r>
            <a:r>
              <a:rPr lang="en-US" baseline="0" dirty="0" smtClean="0">
                <a:hlinkClick r:id="rId2"/>
              </a:rPr>
              <a:t>www.ADKfutures.org</a:t>
            </a:r>
            <a:r>
              <a:rPr lang="en-US" baseline="0" dirty="0" smtClean="0"/>
              <a:t> to stay connected to this effort</a:t>
            </a:r>
          </a:p>
          <a:p>
            <a:pPr lvl="1"/>
            <a:r>
              <a:rPr lang="en-US" dirty="0" smtClean="0">
                <a:hlinkClick r:id="rId3"/>
              </a:rPr>
              <a:t>dave12942@gmail.com</a:t>
            </a:r>
            <a:endParaRPr lang="en-US" dirty="0" smtClean="0"/>
          </a:p>
          <a:p>
            <a:pPr lvl="1"/>
            <a:r>
              <a:rPr lang="en-US" dirty="0" smtClean="0">
                <a:hlinkClick r:id="rId4"/>
              </a:rPr>
              <a:t>jim12942@gmail.com</a:t>
            </a:r>
            <a:endParaRPr lang="en-US" dirty="0" smtClean="0"/>
          </a:p>
          <a:p>
            <a:pPr marL="457200" lvl="1" indent="0">
              <a:buNone/>
            </a:pPr>
            <a:endParaRPr lang="en-US" dirty="0"/>
          </a:p>
        </p:txBody>
      </p:sp>
      <p:sp>
        <p:nvSpPr>
          <p:cNvPr id="4" name="Date Placeholder 3"/>
          <p:cNvSpPr>
            <a:spLocks noGrp="1"/>
          </p:cNvSpPr>
          <p:nvPr>
            <p:ph type="dt" sz="half" idx="10"/>
          </p:nvPr>
        </p:nvSpPr>
        <p:spPr/>
        <p:txBody>
          <a:bodyPr/>
          <a:lstStyle/>
          <a:p>
            <a:r>
              <a:rPr lang="en-US" smtClean="0"/>
              <a:t>August 16,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47</a:t>
            </a:fld>
            <a:endParaRPr lang="en-US" dirty="0"/>
          </a:p>
        </p:txBody>
      </p:sp>
    </p:spTree>
    <p:extLst>
      <p:ext uri="{BB962C8B-B14F-4D97-AF65-F5344CB8AC3E}">
        <p14:creationId xmlns:p14="http://schemas.microsoft.com/office/powerpoint/2010/main" val="8601647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11868</TotalTime>
  <Words>4261</Words>
  <Application>Microsoft Office PowerPoint</Application>
  <PresentationFormat>On-screen Show (4:3)</PresentationFormat>
  <Paragraphs>588</Paragraphs>
  <Slides>47</Slides>
  <Notes>2</Notes>
  <HiddenSlides>0</HiddenSlides>
  <MMClips>0</MMClip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Office Theme</vt:lpstr>
      <vt:lpstr>1_Office Theme</vt:lpstr>
      <vt:lpstr>Mapping the Future of the Adirondack Park</vt:lpstr>
      <vt:lpstr>Who Are You Guys?</vt:lpstr>
      <vt:lpstr>Project Summary</vt:lpstr>
      <vt:lpstr>Project Summary</vt:lpstr>
      <vt:lpstr>Who Participated</vt:lpstr>
      <vt:lpstr>We Write Scenario Building Kits</vt:lpstr>
      <vt:lpstr>Mapping the Scenarios What does it take to get to the future you want?</vt:lpstr>
      <vt:lpstr>How the Scenarios Fit Together over Time Sometimes Diverging, Sometimes Converging</vt:lpstr>
      <vt:lpstr>The Endstates</vt:lpstr>
      <vt:lpstr>F: The Adirondack State Forest 2037</vt:lpstr>
      <vt:lpstr>What We’ve Learned about F</vt:lpstr>
      <vt:lpstr>E: Post “Big Government” Solutions </vt:lpstr>
      <vt:lpstr>What We’ve Learned about E</vt:lpstr>
      <vt:lpstr>A:  Wild Park 2037</vt:lpstr>
      <vt:lpstr>What we Learned about A</vt:lpstr>
      <vt:lpstr>D: Adirondack County 2037</vt:lpstr>
      <vt:lpstr>What We’ve Learned about D</vt:lpstr>
      <vt:lpstr>B:  A Usable Park 2037</vt:lpstr>
      <vt:lpstr>What We’ve Learned about B</vt:lpstr>
      <vt:lpstr>C: The Sustainable Life 2037</vt:lpstr>
      <vt:lpstr>What We’ve Learned about C</vt:lpstr>
      <vt:lpstr>Rank The Endstates</vt:lpstr>
      <vt:lpstr>EXAMPLE</vt:lpstr>
      <vt:lpstr>All Workshops Ranking Results</vt:lpstr>
      <vt:lpstr>Getting From Here to There</vt:lpstr>
      <vt:lpstr>Positive Common Events</vt:lpstr>
      <vt:lpstr>Negative Common Events</vt:lpstr>
      <vt:lpstr>Mixed Common Events</vt:lpstr>
      <vt:lpstr>Emerging Strategy</vt:lpstr>
      <vt:lpstr>Emerging Strategy -2</vt:lpstr>
      <vt:lpstr>Endstate Implementation Over Time</vt:lpstr>
      <vt:lpstr>Viewed by Land Type</vt:lpstr>
      <vt:lpstr>Even Simpler</vt:lpstr>
      <vt:lpstr>Viewed as Victims of External Events</vt:lpstr>
      <vt:lpstr>The Vision Slides</vt:lpstr>
      <vt:lpstr>A Vision of Healthy Communities and Ecosystems in Balance</vt:lpstr>
      <vt:lpstr>A Diverse, Local, Sustainable Economy</vt:lpstr>
      <vt:lpstr>A Diverse Local Economy – Cont.</vt:lpstr>
      <vt:lpstr>Stronger, Open, Communities</vt:lpstr>
      <vt:lpstr>More Efficient, Rational, Government</vt:lpstr>
      <vt:lpstr>Protect, Improve, the Forest Preserve</vt:lpstr>
      <vt:lpstr>Big Themes</vt:lpstr>
      <vt:lpstr>There is Activity Already Underway</vt:lpstr>
      <vt:lpstr>More Work Is Getting Organized</vt:lpstr>
      <vt:lpstr>Proposals at the Moment</vt:lpstr>
      <vt:lpstr>Feedback</vt:lpstr>
      <vt:lpstr>Thank You</vt:lpstr>
    </vt:vector>
  </TitlesOfParts>
  <Company>Skylight Associates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Invest in Broadband?</dc:title>
  <dc:creator>Jim Herman</dc:creator>
  <cp:lastModifiedBy>Dave's PC</cp:lastModifiedBy>
  <cp:revision>362</cp:revision>
  <cp:lastPrinted>2012-01-12T20:11:13Z</cp:lastPrinted>
  <dcterms:created xsi:type="dcterms:W3CDTF">2006-12-22T16:12:16Z</dcterms:created>
  <dcterms:modified xsi:type="dcterms:W3CDTF">2012-08-14T13:14:52Z</dcterms:modified>
</cp:coreProperties>
</file>