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handoutMasterIdLst>
    <p:handoutMasterId r:id="rId57"/>
  </p:handoutMasterIdLst>
  <p:sldIdLst>
    <p:sldId id="256" r:id="rId2"/>
    <p:sldId id="258" r:id="rId3"/>
    <p:sldId id="259" r:id="rId4"/>
    <p:sldId id="257" r:id="rId5"/>
    <p:sldId id="314" r:id="rId6"/>
    <p:sldId id="262" r:id="rId7"/>
    <p:sldId id="263" r:id="rId8"/>
    <p:sldId id="312" r:id="rId9"/>
    <p:sldId id="300" r:id="rId10"/>
    <p:sldId id="313" r:id="rId11"/>
    <p:sldId id="299" r:id="rId12"/>
    <p:sldId id="268" r:id="rId13"/>
    <p:sldId id="269" r:id="rId14"/>
    <p:sldId id="270" r:id="rId15"/>
    <p:sldId id="272" r:id="rId16"/>
    <p:sldId id="273" r:id="rId17"/>
    <p:sldId id="260" r:id="rId18"/>
    <p:sldId id="303" r:id="rId19"/>
    <p:sldId id="274" r:id="rId20"/>
    <p:sldId id="271" r:id="rId21"/>
    <p:sldId id="275" r:id="rId22"/>
    <p:sldId id="276" r:id="rId23"/>
    <p:sldId id="277" r:id="rId24"/>
    <p:sldId id="296" r:id="rId25"/>
    <p:sldId id="301" r:id="rId26"/>
    <p:sldId id="281" r:id="rId27"/>
    <p:sldId id="282" r:id="rId28"/>
    <p:sldId id="283" r:id="rId29"/>
    <p:sldId id="305" r:id="rId30"/>
    <p:sldId id="306" r:id="rId31"/>
    <p:sldId id="333" r:id="rId32"/>
    <p:sldId id="307" r:id="rId33"/>
    <p:sldId id="334" r:id="rId34"/>
    <p:sldId id="308" r:id="rId35"/>
    <p:sldId id="292" r:id="rId36"/>
    <p:sldId id="328" r:id="rId37"/>
    <p:sldId id="278" r:id="rId38"/>
    <p:sldId id="329" r:id="rId39"/>
    <p:sldId id="330" r:id="rId40"/>
    <p:sldId id="317" r:id="rId41"/>
    <p:sldId id="331" r:id="rId42"/>
    <p:sldId id="319" r:id="rId43"/>
    <p:sldId id="318" r:id="rId44"/>
    <p:sldId id="320" r:id="rId45"/>
    <p:sldId id="321" r:id="rId46"/>
    <p:sldId id="322" r:id="rId47"/>
    <p:sldId id="323" r:id="rId48"/>
    <p:sldId id="324" r:id="rId49"/>
    <p:sldId id="325" r:id="rId50"/>
    <p:sldId id="326" r:id="rId51"/>
    <p:sldId id="327" r:id="rId52"/>
    <p:sldId id="293" r:id="rId53"/>
    <p:sldId id="294" r:id="rId54"/>
    <p:sldId id="332"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71" autoAdjust="0"/>
  </p:normalViewPr>
  <p:slideViewPr>
    <p:cSldViewPr>
      <p:cViewPr>
        <p:scale>
          <a:sx n="75" d="100"/>
          <a:sy n="75" d="100"/>
        </p:scale>
        <p:origin x="-1098" y="102"/>
      </p:cViewPr>
      <p:guideLst>
        <p:guide orient="horz" pos="2160"/>
        <p:guide pos="2880"/>
      </p:guideLst>
    </p:cSldViewPr>
  </p:slideViewPr>
  <p:outlineViewPr>
    <p:cViewPr>
      <p:scale>
        <a:sx n="33" d="100"/>
        <a:sy n="33" d="100"/>
      </p:scale>
      <p:origin x="0" y="202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Owner\Documents\ADK%20Park%20Scenarios\ACT%20event\ACT%20attendees%201-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Owner\Documents\ADK%20Park%20Scenarios\Fine%20Event\Wanakena%20attendee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Owner\Documents\ADK%20Park%20Scenarios\Saranac%20Lake\SLK%20Attende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0.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Owner\Documents\ADK%20Park%20Scenarios\ACT%20event\ACT%20attendees%201-1.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Owner\Documents\ADK%20Park%20Scenarios\Fine%20Event\Wanakena%20attendees.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Owner\Documents\ADK%20Park%20Scenarios\Saranac%20Lake\SLK%20Attendees.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Owner\Documents\ADK%20Park%20Scenarios\ARC%20event\participant%20charts%20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Chestertown, 31</a:t>
            </a:r>
            <a:endParaRPr lang="en-US" dirty="0"/>
          </a:p>
        </c:rich>
      </c:tx>
      <c:layout/>
      <c:overlay val="0"/>
    </c:title>
    <c:autoTitleDeleted val="0"/>
    <c:plotArea>
      <c:layout/>
      <c:pieChart>
        <c:varyColors val="1"/>
        <c:ser>
          <c:idx val="0"/>
          <c:order val="0"/>
          <c:tx>
            <c:strRef>
              <c:f>Sheet1!$D$28</c:f>
              <c:strCache>
                <c:ptCount val="1"/>
                <c:pt idx="0">
                  <c:v>Chestertown</c:v>
                </c:pt>
              </c:strCache>
            </c:strRef>
          </c:tx>
          <c:explosion val="10"/>
          <c:cat>
            <c:strRef>
              <c:f>Sheet1!$B$29:$B$32</c:f>
              <c:strCache>
                <c:ptCount val="4"/>
                <c:pt idx="0">
                  <c:v>residents</c:v>
                </c:pt>
                <c:pt idx="1">
                  <c:v>part time residents</c:v>
                </c:pt>
                <c:pt idx="2">
                  <c:v>seasonal residents</c:v>
                </c:pt>
                <c:pt idx="3">
                  <c:v>non-residents</c:v>
                </c:pt>
              </c:strCache>
            </c:strRef>
          </c:cat>
          <c:val>
            <c:numRef>
              <c:f>Sheet1!$D$29:$D$32</c:f>
              <c:numCache>
                <c:formatCode>General</c:formatCode>
                <c:ptCount val="4"/>
                <c:pt idx="0">
                  <c:v>22</c:v>
                </c:pt>
                <c:pt idx="1">
                  <c:v>1</c:v>
                </c:pt>
                <c:pt idx="2">
                  <c:v>1</c:v>
                </c:pt>
                <c:pt idx="3">
                  <c:v>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Old </a:t>
            </a:r>
            <a:r>
              <a:rPr lang="en-US" dirty="0" smtClean="0"/>
              <a:t>Forge,  35</a:t>
            </a:r>
            <a:endParaRPr lang="en-US" dirty="0"/>
          </a:p>
        </c:rich>
      </c:tx>
      <c:layout/>
      <c:overlay val="0"/>
    </c:title>
    <c:autoTitleDeleted val="0"/>
    <c:plotArea>
      <c:layout/>
      <c:pieChart>
        <c:varyColors val="1"/>
        <c:ser>
          <c:idx val="0"/>
          <c:order val="0"/>
          <c:tx>
            <c:strRef>
              <c:f>Sheet1!$E$28</c:f>
              <c:strCache>
                <c:ptCount val="1"/>
                <c:pt idx="0">
                  <c:v>Old Forge</c:v>
                </c:pt>
              </c:strCache>
            </c:strRef>
          </c:tx>
          <c:explosion val="25"/>
          <c:cat>
            <c:strRef>
              <c:f>Sheet1!$B$29:$B$32</c:f>
              <c:strCache>
                <c:ptCount val="4"/>
                <c:pt idx="0">
                  <c:v>residents</c:v>
                </c:pt>
                <c:pt idx="1">
                  <c:v>part time residents</c:v>
                </c:pt>
                <c:pt idx="2">
                  <c:v>seasonal residents</c:v>
                </c:pt>
                <c:pt idx="3">
                  <c:v>non-residents</c:v>
                </c:pt>
              </c:strCache>
            </c:strRef>
          </c:cat>
          <c:val>
            <c:numRef>
              <c:f>Sheet1!$E$29:$E$32</c:f>
              <c:numCache>
                <c:formatCode>General</c:formatCode>
                <c:ptCount val="4"/>
                <c:pt idx="0">
                  <c:v>24</c:v>
                </c:pt>
                <c:pt idx="1">
                  <c:v>0</c:v>
                </c:pt>
                <c:pt idx="3">
                  <c:v>9</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Lake </a:t>
            </a:r>
            <a:r>
              <a:rPr lang="en-US" dirty="0" smtClean="0"/>
              <a:t>Placid, 36</a:t>
            </a:r>
            <a:endParaRPr lang="en-US" dirty="0"/>
          </a:p>
        </c:rich>
      </c:tx>
      <c:layout/>
      <c:overlay val="0"/>
    </c:title>
    <c:autoTitleDeleted val="0"/>
    <c:plotArea>
      <c:layout/>
      <c:pieChart>
        <c:varyColors val="1"/>
        <c:ser>
          <c:idx val="0"/>
          <c:order val="0"/>
          <c:tx>
            <c:strRef>
              <c:f>Sheet1!$F$28</c:f>
              <c:strCache>
                <c:ptCount val="1"/>
                <c:pt idx="0">
                  <c:v>Lake Placid</c:v>
                </c:pt>
              </c:strCache>
            </c:strRef>
          </c:tx>
          <c:explosion val="25"/>
          <c:cat>
            <c:strRef>
              <c:f>Sheet1!$B$29:$B$32</c:f>
              <c:strCache>
                <c:ptCount val="4"/>
                <c:pt idx="0">
                  <c:v>residents</c:v>
                </c:pt>
                <c:pt idx="1">
                  <c:v>part time residents</c:v>
                </c:pt>
                <c:pt idx="2">
                  <c:v>seasonal residents</c:v>
                </c:pt>
                <c:pt idx="3">
                  <c:v>non-residents</c:v>
                </c:pt>
              </c:strCache>
            </c:strRef>
          </c:cat>
          <c:val>
            <c:numRef>
              <c:f>Sheet1!$F$29:$F$32</c:f>
              <c:numCache>
                <c:formatCode>General</c:formatCode>
                <c:ptCount val="4"/>
                <c:pt idx="0">
                  <c:v>27</c:v>
                </c:pt>
                <c:pt idx="1">
                  <c:v>2</c:v>
                </c:pt>
                <c:pt idx="2">
                  <c:v>1</c:v>
                </c:pt>
                <c:pt idx="3">
                  <c:v>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Paul </a:t>
            </a:r>
            <a:r>
              <a:rPr lang="en-US" dirty="0" smtClean="0"/>
              <a:t>Smiths, 34</a:t>
            </a:r>
            <a:endParaRPr lang="en-US" dirty="0"/>
          </a:p>
        </c:rich>
      </c:tx>
      <c:layout>
        <c:manualLayout>
          <c:xMode val="edge"/>
          <c:yMode val="edge"/>
          <c:x val="0.10875"/>
          <c:y val="5.5555555555555552E-2"/>
        </c:manualLayout>
      </c:layout>
      <c:overlay val="0"/>
    </c:title>
    <c:autoTitleDeleted val="0"/>
    <c:plotArea>
      <c:layout/>
      <c:pieChart>
        <c:varyColors val="1"/>
        <c:ser>
          <c:idx val="0"/>
          <c:order val="0"/>
          <c:tx>
            <c:strRef>
              <c:f>Sheet1!$C$28</c:f>
              <c:strCache>
                <c:ptCount val="1"/>
                <c:pt idx="0">
                  <c:v>Paul Smiths</c:v>
                </c:pt>
              </c:strCache>
            </c:strRef>
          </c:tx>
          <c:explosion val="25"/>
          <c:dPt>
            <c:idx val="0"/>
            <c:bubble3D val="0"/>
            <c:explosion val="0"/>
          </c:dPt>
          <c:cat>
            <c:strRef>
              <c:f>Sheet1!$B$29:$B$32</c:f>
              <c:strCache>
                <c:ptCount val="4"/>
                <c:pt idx="0">
                  <c:v>residents</c:v>
                </c:pt>
                <c:pt idx="1">
                  <c:v>part time</c:v>
                </c:pt>
                <c:pt idx="2">
                  <c:v>seasonal</c:v>
                </c:pt>
                <c:pt idx="3">
                  <c:v>non-residents</c:v>
                </c:pt>
              </c:strCache>
            </c:strRef>
          </c:cat>
          <c:val>
            <c:numRef>
              <c:f>Sheet1!$C$29:$C$32</c:f>
              <c:numCache>
                <c:formatCode>General</c:formatCode>
                <c:ptCount val="4"/>
                <c:pt idx="0">
                  <c:v>26</c:v>
                </c:pt>
                <c:pt idx="1">
                  <c:v>2</c:v>
                </c:pt>
                <c:pt idx="3">
                  <c:v>5</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5413324311023624"/>
          <c:y val="0.16815580344123651"/>
          <c:w val="0.32399175688976378"/>
          <c:h val="0.83023913677456984"/>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666666666666666"/>
          <c:y val="5.5555555555555552E-2"/>
          <c:w val="0.64015151515151514"/>
          <c:h val="0.85353535353535348"/>
        </c:manualLayout>
      </c:layout>
      <c:pieChart>
        <c:varyColors val="1"/>
        <c:ser>
          <c:idx val="0"/>
          <c:order val="0"/>
          <c:explosion val="25"/>
          <c:cat>
            <c:strRef>
              <c:f>Sheet1!$C$4:$C$7</c:f>
              <c:strCache>
                <c:ptCount val="4"/>
                <c:pt idx="0">
                  <c:v>residents</c:v>
                </c:pt>
                <c:pt idx="1">
                  <c:v>part time </c:v>
                </c:pt>
                <c:pt idx="2">
                  <c:v>seasonal</c:v>
                </c:pt>
                <c:pt idx="3">
                  <c:v>non-residents</c:v>
                </c:pt>
              </c:strCache>
            </c:strRef>
          </c:cat>
          <c:val>
            <c:numRef>
              <c:f>Sheet1!$D$4:$D$7</c:f>
              <c:numCache>
                <c:formatCode>General</c:formatCode>
                <c:ptCount val="4"/>
                <c:pt idx="0">
                  <c:v>22</c:v>
                </c:pt>
                <c:pt idx="1">
                  <c:v>1</c:v>
                </c:pt>
                <c:pt idx="2">
                  <c:v>0</c:v>
                </c:pt>
                <c:pt idx="3">
                  <c:v>11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Paul </a:t>
            </a:r>
            <a:r>
              <a:rPr lang="en-US" dirty="0" smtClean="0"/>
              <a:t>Smiths, 43 students</a:t>
            </a:r>
            <a:endParaRPr lang="en-US" dirty="0"/>
          </a:p>
        </c:rich>
      </c:tx>
      <c:layout/>
      <c:overlay val="0"/>
    </c:title>
    <c:autoTitleDeleted val="0"/>
    <c:plotArea>
      <c:layout>
        <c:manualLayout>
          <c:layoutTarget val="inner"/>
          <c:xMode val="edge"/>
          <c:yMode val="edge"/>
          <c:x val="0.26545565525239578"/>
          <c:y val="0.24123585844872839"/>
          <c:w val="0.39544558383690409"/>
          <c:h val="0.5863503484478233"/>
        </c:manualLayout>
      </c:layout>
      <c:pieChart>
        <c:varyColors val="1"/>
        <c:ser>
          <c:idx val="1"/>
          <c:order val="1"/>
          <c:tx>
            <c:strRef>
              <c:f>Sheet1!$J$28</c:f>
              <c:strCache>
                <c:ptCount val="1"/>
                <c:pt idx="0">
                  <c:v>Paul Smiths</c:v>
                </c:pt>
              </c:strCache>
            </c:strRef>
          </c:tx>
          <c:cat>
            <c:strRef>
              <c:f>Sheet1!$B$29:$B$32</c:f>
              <c:strCache>
                <c:ptCount val="4"/>
                <c:pt idx="0">
                  <c:v>residents</c:v>
                </c:pt>
                <c:pt idx="1">
                  <c:v>part time residents</c:v>
                </c:pt>
                <c:pt idx="2">
                  <c:v>seasonal residents</c:v>
                </c:pt>
                <c:pt idx="3">
                  <c:v>non-residents</c:v>
                </c:pt>
              </c:strCache>
            </c:strRef>
          </c:cat>
          <c:val>
            <c:numRef>
              <c:f>Sheet1!$J$29:$J$32</c:f>
              <c:numCache>
                <c:formatCode>General</c:formatCode>
                <c:ptCount val="4"/>
                <c:pt idx="1">
                  <c:v>44</c:v>
                </c:pt>
              </c:numCache>
            </c:numRef>
          </c:val>
        </c:ser>
        <c:ser>
          <c:idx val="0"/>
          <c:order val="0"/>
          <c:tx>
            <c:strRef>
              <c:f>Sheet1!$I$28</c:f>
              <c:strCache>
                <c:ptCount val="1"/>
                <c:pt idx="0">
                  <c:v>Keene Valley</c:v>
                </c:pt>
              </c:strCache>
            </c:strRef>
          </c:tx>
          <c:cat>
            <c:strRef>
              <c:f>Sheet1!$B$29:$B$32</c:f>
              <c:strCache>
                <c:ptCount val="4"/>
                <c:pt idx="0">
                  <c:v>residents</c:v>
                </c:pt>
                <c:pt idx="1">
                  <c:v>part time residents</c:v>
                </c:pt>
                <c:pt idx="2">
                  <c:v>seasonal residents</c:v>
                </c:pt>
                <c:pt idx="3">
                  <c:v>non-residents</c:v>
                </c:pt>
              </c:strCache>
            </c:strRef>
          </c:cat>
          <c:val>
            <c:numRef>
              <c:f>Sheet1!$I$29:$I$32</c:f>
              <c:numCache>
                <c:formatCode>General</c:formatCode>
                <c:ptCount val="4"/>
                <c:pt idx="0">
                  <c:v>17</c:v>
                </c:pt>
                <c:pt idx="1">
                  <c:v>4</c:v>
                </c:pt>
                <c:pt idx="2">
                  <c:v>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New York </a:t>
            </a:r>
            <a:r>
              <a:rPr lang="en-US" dirty="0" smtClean="0"/>
              <a:t>City, 24</a:t>
            </a:r>
            <a:endParaRPr lang="en-US" dirty="0"/>
          </a:p>
        </c:rich>
      </c:tx>
      <c:layout/>
      <c:overlay val="0"/>
    </c:title>
    <c:autoTitleDeleted val="0"/>
    <c:plotArea>
      <c:layout>
        <c:manualLayout>
          <c:layoutTarget val="inner"/>
          <c:xMode val="edge"/>
          <c:yMode val="edge"/>
          <c:x val="0.2900242277407632"/>
          <c:y val="0.19432888597258677"/>
          <c:w val="0.40392615586513225"/>
          <c:h val="0.58344889180519099"/>
        </c:manualLayout>
      </c:layout>
      <c:pieChart>
        <c:varyColors val="1"/>
        <c:ser>
          <c:idx val="0"/>
          <c:order val="0"/>
          <c:tx>
            <c:strRef>
              <c:f>Sheet1!$K$28</c:f>
              <c:strCache>
                <c:ptCount val="1"/>
                <c:pt idx="0">
                  <c:v>New York City</c:v>
                </c:pt>
              </c:strCache>
            </c:strRef>
          </c:tx>
          <c:explosion val="27"/>
          <c:dPt>
            <c:idx val="2"/>
            <c:bubble3D val="0"/>
          </c:dPt>
          <c:cat>
            <c:strRef>
              <c:f>Sheet1!$B$29:$B$32</c:f>
              <c:strCache>
                <c:ptCount val="4"/>
                <c:pt idx="0">
                  <c:v>residents</c:v>
                </c:pt>
                <c:pt idx="1">
                  <c:v>part time residents</c:v>
                </c:pt>
                <c:pt idx="2">
                  <c:v>seasonal residents</c:v>
                </c:pt>
                <c:pt idx="3">
                  <c:v>non-residents</c:v>
                </c:pt>
              </c:strCache>
            </c:strRef>
          </c:cat>
          <c:val>
            <c:numRef>
              <c:f>Sheet1!$K$29:$K$32</c:f>
              <c:numCache>
                <c:formatCode>General</c:formatCode>
                <c:ptCount val="4"/>
                <c:pt idx="0">
                  <c:v>5</c:v>
                </c:pt>
                <c:pt idx="1">
                  <c:v>1</c:v>
                </c:pt>
                <c:pt idx="2">
                  <c:v>16</c:v>
                </c:pt>
                <c:pt idx="3">
                  <c:v>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smtClean="0"/>
              <a:t>Whallonsburg</a:t>
            </a:r>
            <a:r>
              <a:rPr lang="en-US" dirty="0" smtClean="0"/>
              <a:t> 21</a:t>
            </a:r>
            <a:endParaRPr lang="en-US" dirty="0"/>
          </a:p>
        </c:rich>
      </c:tx>
      <c:layout/>
      <c:overlay val="0"/>
    </c:title>
    <c:autoTitleDeleted val="0"/>
    <c:plotArea>
      <c:layout>
        <c:manualLayout>
          <c:layoutTarget val="inner"/>
          <c:xMode val="edge"/>
          <c:yMode val="edge"/>
          <c:x val="0.30437945256842897"/>
          <c:y val="0.24985142482189726"/>
          <c:w val="0.32661551234667097"/>
          <c:h val="0.57157714660667414"/>
        </c:manualLayout>
      </c:layout>
      <c:pieChart>
        <c:varyColors val="1"/>
        <c:ser>
          <c:idx val="0"/>
          <c:order val="0"/>
          <c:tx>
            <c:strRef>
              <c:f>Sheet1!$L$28</c:f>
              <c:strCache>
                <c:ptCount val="1"/>
                <c:pt idx="0">
                  <c:v>Whallonsburg</c:v>
                </c:pt>
              </c:strCache>
            </c:strRef>
          </c:tx>
          <c:cat>
            <c:strRef>
              <c:f>Sheet1!$B$29:$B$32</c:f>
              <c:strCache>
                <c:ptCount val="4"/>
                <c:pt idx="0">
                  <c:v>residents</c:v>
                </c:pt>
                <c:pt idx="1">
                  <c:v>part time residents</c:v>
                </c:pt>
                <c:pt idx="2">
                  <c:v>seasonal residents</c:v>
                </c:pt>
                <c:pt idx="3">
                  <c:v>non-residents</c:v>
                </c:pt>
              </c:strCache>
            </c:strRef>
          </c:cat>
          <c:val>
            <c:numRef>
              <c:f>Sheet1!$L$29:$L$32</c:f>
              <c:numCache>
                <c:formatCode>General</c:formatCode>
                <c:ptCount val="4"/>
                <c:pt idx="0">
                  <c:v>22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Keene </a:t>
            </a:r>
            <a:r>
              <a:rPr lang="en-US" dirty="0" smtClean="0"/>
              <a:t>Valley, 29</a:t>
            </a:r>
            <a:endParaRPr lang="en-US" dirty="0"/>
          </a:p>
        </c:rich>
      </c:tx>
      <c:layout>
        <c:manualLayout>
          <c:xMode val="edge"/>
          <c:yMode val="edge"/>
          <c:x val="0.1498677248677249"/>
          <c:y val="2.9411764705882353E-2"/>
        </c:manualLayout>
      </c:layout>
      <c:overlay val="0"/>
    </c:title>
    <c:autoTitleDeleted val="0"/>
    <c:plotArea>
      <c:layout>
        <c:manualLayout>
          <c:layoutTarget val="inner"/>
          <c:xMode val="edge"/>
          <c:yMode val="edge"/>
          <c:x val="0.19041307336582927"/>
          <c:y val="0.14750018747656543"/>
          <c:w val="0.31752635087280756"/>
          <c:h val="0.57154743157105359"/>
        </c:manualLayout>
      </c:layout>
      <c:pieChart>
        <c:varyColors val="1"/>
        <c:ser>
          <c:idx val="0"/>
          <c:order val="0"/>
          <c:tx>
            <c:strRef>
              <c:f>Sheet1!$I$28</c:f>
              <c:strCache>
                <c:ptCount val="1"/>
                <c:pt idx="0">
                  <c:v>Keene Valley</c:v>
                </c:pt>
              </c:strCache>
            </c:strRef>
          </c:tx>
          <c:explosion val="25"/>
          <c:cat>
            <c:strRef>
              <c:f>Sheet1!$B$29:$B$32</c:f>
              <c:strCache>
                <c:ptCount val="4"/>
                <c:pt idx="0">
                  <c:v>residents</c:v>
                </c:pt>
                <c:pt idx="1">
                  <c:v>part time</c:v>
                </c:pt>
                <c:pt idx="2">
                  <c:v>seasonal</c:v>
                </c:pt>
                <c:pt idx="3">
                  <c:v>non-residents</c:v>
                </c:pt>
              </c:strCache>
            </c:strRef>
          </c:cat>
          <c:val>
            <c:numRef>
              <c:f>Sheet1!$I$29:$I$32</c:f>
              <c:numCache>
                <c:formatCode>General</c:formatCode>
                <c:ptCount val="4"/>
                <c:pt idx="0">
                  <c:v>17</c:v>
                </c:pt>
                <c:pt idx="1">
                  <c:v>4</c:v>
                </c:pt>
                <c:pt idx="2">
                  <c:v>5</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8714619005957591"/>
          <c:y val="0.12003589624826308"/>
          <c:w val="0.33534055118110234"/>
          <c:h val="0.74319991251093609"/>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5"/>
          <c:cat>
            <c:strRef>
              <c:f>Sheet1!$D$32:$D$35</c:f>
              <c:strCache>
                <c:ptCount val="4"/>
                <c:pt idx="0">
                  <c:v>residents</c:v>
                </c:pt>
                <c:pt idx="1">
                  <c:v>part time resident</c:v>
                </c:pt>
                <c:pt idx="2">
                  <c:v>seasonal resident</c:v>
                </c:pt>
                <c:pt idx="3">
                  <c:v>non resident</c:v>
                </c:pt>
              </c:strCache>
            </c:strRef>
          </c:cat>
          <c:val>
            <c:numRef>
              <c:f>Sheet1!$F$32:$F$35</c:f>
              <c:numCache>
                <c:formatCode>General</c:formatCode>
                <c:ptCount val="4"/>
                <c:pt idx="0">
                  <c:v>19</c:v>
                </c:pt>
                <c:pt idx="1">
                  <c:v>4</c:v>
                </c:pt>
                <c:pt idx="2">
                  <c:v>1</c:v>
                </c:pt>
                <c:pt idx="3">
                  <c:v>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356589147286824"/>
          <c:y val="7.6388888888888895E-2"/>
          <c:w val="0.44573643410852715"/>
          <c:h val="0.79861111111111116"/>
        </c:manualLayout>
      </c:layout>
      <c:pieChart>
        <c:varyColors val="1"/>
        <c:ser>
          <c:idx val="0"/>
          <c:order val="0"/>
          <c:explosion val="25"/>
          <c:cat>
            <c:strRef>
              <c:f>Sheet1!$E$35:$E$38</c:f>
              <c:strCache>
                <c:ptCount val="4"/>
                <c:pt idx="0">
                  <c:v>resident</c:v>
                </c:pt>
                <c:pt idx="1">
                  <c:v>part time resident</c:v>
                </c:pt>
                <c:pt idx="2">
                  <c:v>seasonal resident</c:v>
                </c:pt>
                <c:pt idx="3">
                  <c:v>non-resident</c:v>
                </c:pt>
              </c:strCache>
            </c:strRef>
          </c:cat>
          <c:val>
            <c:numRef>
              <c:f>Sheet1!$G$35:$G$38</c:f>
              <c:numCache>
                <c:formatCode>General</c:formatCode>
                <c:ptCount val="4"/>
                <c:pt idx="0">
                  <c:v>20</c:v>
                </c:pt>
                <c:pt idx="1">
                  <c:v>5</c:v>
                </c:pt>
                <c:pt idx="2">
                  <c:v>1</c:v>
                </c:pt>
                <c:pt idx="3">
                  <c:v>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174978127734033"/>
          <c:y val="0.10550272562083585"/>
          <c:w val="0.53369203849518809"/>
          <c:h val="0.80053805774278219"/>
        </c:manualLayout>
      </c:layout>
      <c:pieChart>
        <c:varyColors val="1"/>
        <c:ser>
          <c:idx val="0"/>
          <c:order val="0"/>
          <c:explosion val="25"/>
          <c:cat>
            <c:strRef>
              <c:f>Sheet1!$E$5:$E$8</c:f>
              <c:strCache>
                <c:ptCount val="4"/>
                <c:pt idx="0">
                  <c:v>full time</c:v>
                </c:pt>
                <c:pt idx="1">
                  <c:v>part time</c:v>
                </c:pt>
                <c:pt idx="2">
                  <c:v>seasonal</c:v>
                </c:pt>
                <c:pt idx="3">
                  <c:v>non-resident</c:v>
                </c:pt>
              </c:strCache>
            </c:strRef>
          </c:cat>
          <c:val>
            <c:numRef>
              <c:f>Sheet1!$G$5:$G$8</c:f>
              <c:numCache>
                <c:formatCode>General</c:formatCode>
                <c:ptCount val="4"/>
                <c:pt idx="0">
                  <c:v>23</c:v>
                </c:pt>
                <c:pt idx="1">
                  <c:v>2</c:v>
                </c:pt>
                <c:pt idx="2">
                  <c:v>1</c:v>
                </c:pt>
                <c:pt idx="3">
                  <c:v>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Long Lake, 20</a:t>
            </a:r>
            <a:endParaRPr lang="en-US" dirty="0"/>
          </a:p>
        </c:rich>
      </c:tx>
      <c:layout/>
      <c:overlay val="0"/>
    </c:title>
    <c:autoTitleDeleted val="0"/>
    <c:plotArea>
      <c:layout>
        <c:manualLayout>
          <c:layoutTarget val="inner"/>
          <c:xMode val="edge"/>
          <c:yMode val="edge"/>
          <c:x val="0.25772916027674264"/>
          <c:y val="0.14211240836274777"/>
          <c:w val="0.47725468660751508"/>
          <c:h val="0.58795863879084076"/>
        </c:manualLayout>
      </c:layout>
      <c:pieChart>
        <c:varyColors val="1"/>
        <c:ser>
          <c:idx val="0"/>
          <c:order val="0"/>
          <c:tx>
            <c:strRef>
              <c:f>Sheet1!$L$28</c:f>
              <c:strCache>
                <c:ptCount val="1"/>
                <c:pt idx="0">
                  <c:v>Whallonsburg</c:v>
                </c:pt>
              </c:strCache>
            </c:strRef>
          </c:tx>
          <c:explosion val="10"/>
          <c:cat>
            <c:strRef>
              <c:f>Sheet1!$B$29:$B$32</c:f>
              <c:strCache>
                <c:ptCount val="4"/>
                <c:pt idx="0">
                  <c:v>residents</c:v>
                </c:pt>
                <c:pt idx="1">
                  <c:v>part time residents</c:v>
                </c:pt>
                <c:pt idx="2">
                  <c:v>seasonal residents</c:v>
                </c:pt>
                <c:pt idx="3">
                  <c:v>non-residents</c:v>
                </c:pt>
              </c:strCache>
            </c:strRef>
          </c:cat>
          <c:val>
            <c:numRef>
              <c:f>Sheet1!$L$29:$L$32</c:f>
              <c:numCache>
                <c:formatCode>General</c:formatCode>
                <c:ptCount val="4"/>
                <c:pt idx="0">
                  <c:v>22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a:t>Chestertown, 31</a:t>
            </a:r>
          </a:p>
        </c:rich>
      </c:tx>
      <c:layout/>
      <c:overlay val="0"/>
    </c:title>
    <c:autoTitleDeleted val="0"/>
    <c:plotArea>
      <c:layout>
        <c:manualLayout>
          <c:layoutTarget val="inner"/>
          <c:xMode val="edge"/>
          <c:yMode val="edge"/>
          <c:x val="0.21091863517060366"/>
          <c:y val="0.22078590176227972"/>
          <c:w val="0.54028394178000472"/>
          <c:h val="0.67921409823772028"/>
        </c:manualLayout>
      </c:layout>
      <c:pieChart>
        <c:varyColors val="1"/>
        <c:ser>
          <c:idx val="0"/>
          <c:order val="0"/>
          <c:tx>
            <c:strRef>
              <c:f>Sheet1!$U$3:$U$4</c:f>
              <c:strCache>
                <c:ptCount val="1"/>
                <c:pt idx="0">
                  <c:v>Chestertown</c:v>
                </c:pt>
              </c:strCache>
            </c:strRef>
          </c:tx>
          <c:explosion val="25"/>
          <c:cat>
            <c:strRef>
              <c:f>Sheet1!$T$5:$T$13</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religion</c:v>
                </c:pt>
              </c:strCache>
            </c:strRef>
          </c:cat>
          <c:val>
            <c:numRef>
              <c:f>Sheet1!$U$5:$U$13</c:f>
              <c:numCache>
                <c:formatCode>General</c:formatCode>
                <c:ptCount val="9"/>
                <c:pt idx="0">
                  <c:v>2</c:v>
                </c:pt>
                <c:pt idx="1">
                  <c:v>7</c:v>
                </c:pt>
                <c:pt idx="2">
                  <c:v>1</c:v>
                </c:pt>
                <c:pt idx="3">
                  <c:v>4</c:v>
                </c:pt>
                <c:pt idx="4">
                  <c:v>3</c:v>
                </c:pt>
                <c:pt idx="5">
                  <c:v>2</c:v>
                </c:pt>
                <c:pt idx="6">
                  <c:v>7</c:v>
                </c:pt>
                <c:pt idx="7">
                  <c:v>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Old </a:t>
            </a:r>
            <a:r>
              <a:rPr lang="en-US" dirty="0" smtClean="0"/>
              <a:t>Forge, 35</a:t>
            </a:r>
            <a:endParaRPr lang="en-US" dirty="0"/>
          </a:p>
        </c:rich>
      </c:tx>
      <c:layout/>
      <c:overlay val="0"/>
    </c:title>
    <c:autoTitleDeleted val="0"/>
    <c:plotArea>
      <c:layout>
        <c:manualLayout>
          <c:layoutTarget val="inner"/>
          <c:xMode val="edge"/>
          <c:yMode val="edge"/>
          <c:x val="0.24367156935571732"/>
          <c:y val="0.19432888597258677"/>
          <c:w val="0.47177660575446939"/>
          <c:h val="0.69456000291630215"/>
        </c:manualLayout>
      </c:layout>
      <c:pieChart>
        <c:varyColors val="1"/>
        <c:ser>
          <c:idx val="0"/>
          <c:order val="0"/>
          <c:tx>
            <c:strRef>
              <c:f>Sheet1!$Y$3:$Y$4</c:f>
              <c:strCache>
                <c:ptCount val="1"/>
                <c:pt idx="0">
                  <c:v>Old Forge</c:v>
                </c:pt>
              </c:strCache>
            </c:strRef>
          </c:tx>
          <c:explosion val="25"/>
          <c:cat>
            <c:strRef>
              <c:f>Sheet1!$X$5:$X$13</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religion</c:v>
                </c:pt>
              </c:strCache>
            </c:strRef>
          </c:cat>
          <c:val>
            <c:numRef>
              <c:f>Sheet1!$Y$5:$Y$13</c:f>
              <c:numCache>
                <c:formatCode>General</c:formatCode>
                <c:ptCount val="9"/>
                <c:pt idx="0">
                  <c:v>4</c:v>
                </c:pt>
                <c:pt idx="1">
                  <c:v>4</c:v>
                </c:pt>
                <c:pt idx="2">
                  <c:v>3</c:v>
                </c:pt>
                <c:pt idx="3">
                  <c:v>7</c:v>
                </c:pt>
                <c:pt idx="4">
                  <c:v>3</c:v>
                </c:pt>
                <c:pt idx="5">
                  <c:v>4</c:v>
                </c:pt>
                <c:pt idx="6">
                  <c:v>9</c:v>
                </c:pt>
                <c:pt idx="7">
                  <c:v>3</c:v>
                </c:pt>
                <c:pt idx="8">
                  <c:v>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Lake </a:t>
            </a:r>
            <a:r>
              <a:rPr lang="en-US" dirty="0" smtClean="0"/>
              <a:t>Placid, 35</a:t>
            </a:r>
            <a:endParaRPr lang="en-US" dirty="0"/>
          </a:p>
        </c:rich>
      </c:tx>
      <c:layout>
        <c:manualLayout>
          <c:xMode val="edge"/>
          <c:yMode val="edge"/>
          <c:x val="0.31773600174978128"/>
          <c:y val="5.5555555555555552E-2"/>
        </c:manualLayout>
      </c:layout>
      <c:overlay val="0"/>
    </c:title>
    <c:autoTitleDeleted val="0"/>
    <c:plotArea>
      <c:layout>
        <c:manualLayout>
          <c:layoutTarget val="inner"/>
          <c:xMode val="edge"/>
          <c:yMode val="edge"/>
          <c:x val="0.27357655293088362"/>
          <c:y val="0.19432888597258677"/>
          <c:w val="0.40840266841644796"/>
          <c:h val="0.6806711140274132"/>
        </c:manualLayout>
      </c:layout>
      <c:pieChart>
        <c:varyColors val="1"/>
        <c:ser>
          <c:idx val="0"/>
          <c:order val="0"/>
          <c:tx>
            <c:strRef>
              <c:f>Sheet1!$AB$3:$AB$4</c:f>
              <c:strCache>
                <c:ptCount val="1"/>
                <c:pt idx="0">
                  <c:v>Lake Placid</c:v>
                </c:pt>
              </c:strCache>
            </c:strRef>
          </c:tx>
          <c:explosion val="25"/>
          <c:cat>
            <c:strRef>
              <c:f>Sheet1!$AA$5:$AA$13</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church</c:v>
                </c:pt>
              </c:strCache>
            </c:strRef>
          </c:cat>
          <c:val>
            <c:numRef>
              <c:f>Sheet1!$AB$5:$AB$13</c:f>
              <c:numCache>
                <c:formatCode>General</c:formatCode>
                <c:ptCount val="9"/>
                <c:pt idx="0">
                  <c:v>8</c:v>
                </c:pt>
                <c:pt idx="1">
                  <c:v>6</c:v>
                </c:pt>
                <c:pt idx="2">
                  <c:v>2</c:v>
                </c:pt>
                <c:pt idx="3">
                  <c:v>4</c:v>
                </c:pt>
                <c:pt idx="4">
                  <c:v>3</c:v>
                </c:pt>
                <c:pt idx="5">
                  <c:v>1</c:v>
                </c:pt>
                <c:pt idx="6">
                  <c:v>3</c:v>
                </c:pt>
                <c:pt idx="7">
                  <c:v>6</c:v>
                </c:pt>
                <c:pt idx="8">
                  <c:v>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Paul </a:t>
            </a:r>
            <a:r>
              <a:rPr lang="en-US" dirty="0" smtClean="0"/>
              <a:t>Smith’s,</a:t>
            </a:r>
            <a:r>
              <a:rPr lang="en-US" baseline="0" dirty="0" smtClean="0"/>
              <a:t> 33</a:t>
            </a:r>
            <a:endParaRPr lang="en-US" dirty="0"/>
          </a:p>
        </c:rich>
      </c:tx>
      <c:layout>
        <c:manualLayout>
          <c:xMode val="edge"/>
          <c:yMode val="edge"/>
          <c:x val="6.5967741935483867E-2"/>
          <c:y val="0.10699588477366255"/>
        </c:manualLayout>
      </c:layout>
      <c:overlay val="0"/>
    </c:title>
    <c:autoTitleDeleted val="0"/>
    <c:plotArea>
      <c:layout>
        <c:manualLayout>
          <c:layoutTarget val="inner"/>
          <c:xMode val="edge"/>
          <c:yMode val="edge"/>
          <c:x val="5.3763440860215055E-2"/>
          <c:y val="0.18051715757752498"/>
          <c:w val="0.37772119210905086"/>
          <c:h val="0.28911992482421178"/>
        </c:manualLayout>
      </c:layout>
      <c:pieChart>
        <c:varyColors val="1"/>
        <c:ser>
          <c:idx val="0"/>
          <c:order val="0"/>
          <c:tx>
            <c:strRef>
              <c:f>Sheet1!$Q$3:$Q$4</c:f>
              <c:strCache>
                <c:ptCount val="1"/>
                <c:pt idx="0">
                  <c:v>Paul Smiths</c:v>
                </c:pt>
              </c:strCache>
            </c:strRef>
          </c:tx>
          <c:explosion val="25"/>
          <c:cat>
            <c:strRef>
              <c:f>Sheet1!$P$5:$P$13</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religion</c:v>
                </c:pt>
              </c:strCache>
            </c:strRef>
          </c:cat>
          <c:val>
            <c:numRef>
              <c:f>Sheet1!$Q$5:$Q$13</c:f>
              <c:numCache>
                <c:formatCode>General</c:formatCode>
                <c:ptCount val="9"/>
                <c:pt idx="0">
                  <c:v>3</c:v>
                </c:pt>
                <c:pt idx="1">
                  <c:v>1</c:v>
                </c:pt>
                <c:pt idx="2">
                  <c:v>2</c:v>
                </c:pt>
                <c:pt idx="3">
                  <c:v>5</c:v>
                </c:pt>
                <c:pt idx="4">
                  <c:v>8</c:v>
                </c:pt>
                <c:pt idx="5">
                  <c:v>7</c:v>
                </c:pt>
                <c:pt idx="6">
                  <c:v>4</c:v>
                </c:pt>
                <c:pt idx="7">
                  <c:v>3</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1294344255355173"/>
          <c:y val="8.6655163474935987E-2"/>
          <c:w val="0.47092752518838371"/>
          <c:h val="0.9130580668157221"/>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3063063063063057E-2"/>
          <c:y val="5.5555555555555552E-2"/>
          <c:w val="0.88288288288288286"/>
          <c:h val="0.90740740740740744"/>
        </c:manualLayout>
      </c:layout>
      <c:pieChart>
        <c:varyColors val="1"/>
        <c:ser>
          <c:idx val="0"/>
          <c:order val="0"/>
          <c:explosion val="25"/>
          <c:cat>
            <c:strRef>
              <c:f>Sheet1!$K$4:$K$12</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religion</c:v>
                </c:pt>
              </c:strCache>
            </c:strRef>
          </c:cat>
          <c:val>
            <c:numRef>
              <c:f>Sheet1!$L$4:$L$12</c:f>
              <c:numCache>
                <c:formatCode>General</c:formatCode>
                <c:ptCount val="9"/>
                <c:pt idx="5">
                  <c:v>35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1" i="0" baseline="0" dirty="0" smtClean="0">
                <a:effectLst/>
              </a:rPr>
              <a:t>Keene Valley, 29</a:t>
            </a:r>
            <a:endParaRPr lang="en-US" dirty="0">
              <a:effectLst/>
            </a:endParaRPr>
          </a:p>
        </c:rich>
      </c:tx>
      <c:layout>
        <c:manualLayout>
          <c:xMode val="edge"/>
          <c:yMode val="edge"/>
          <c:x val="3.5263432144511345E-2"/>
          <c:y val="4.2792792792792793E-2"/>
        </c:manualLayout>
      </c:layout>
      <c:overlay val="0"/>
    </c:title>
    <c:autoTitleDeleted val="0"/>
    <c:plotArea>
      <c:layout>
        <c:manualLayout>
          <c:layoutTarget val="inner"/>
          <c:xMode val="edge"/>
          <c:yMode val="edge"/>
          <c:x val="0.27696078431372551"/>
          <c:y val="7.6816166560261051E-2"/>
          <c:w val="0.24941736143276208"/>
          <c:h val="0.22919433212740301"/>
        </c:manualLayout>
      </c:layout>
      <c:pieChart>
        <c:varyColors val="1"/>
        <c:ser>
          <c:idx val="0"/>
          <c:order val="0"/>
          <c:tx>
            <c:strRef>
              <c:f>Sheet1!$Q$16</c:f>
              <c:strCache>
                <c:ptCount val="1"/>
                <c:pt idx="0">
                  <c:v>Keene Valley</c:v>
                </c:pt>
              </c:strCache>
            </c:strRef>
          </c:tx>
          <c:explosion val="25"/>
          <c:cat>
            <c:strRef>
              <c:f>Sheet1!$P$17:$P$25</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retired and seasonal</c:v>
                </c:pt>
              </c:strCache>
            </c:strRef>
          </c:cat>
          <c:val>
            <c:numRef>
              <c:f>Sheet1!$Q$17:$Q$25</c:f>
              <c:numCache>
                <c:formatCode>General</c:formatCode>
                <c:ptCount val="9"/>
                <c:pt idx="0">
                  <c:v>7</c:v>
                </c:pt>
                <c:pt idx="1">
                  <c:v>2</c:v>
                </c:pt>
                <c:pt idx="2">
                  <c:v>5</c:v>
                </c:pt>
                <c:pt idx="3">
                  <c:v>1</c:v>
                </c:pt>
                <c:pt idx="4">
                  <c:v>3</c:v>
                </c:pt>
                <c:pt idx="6">
                  <c:v>2</c:v>
                </c:pt>
                <c:pt idx="7">
                  <c:v>1</c:v>
                </c:pt>
                <c:pt idx="8">
                  <c:v>7</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2854716689825532"/>
          <c:y val="4.1269241682627515E-2"/>
          <c:w val="0.45478616643507797"/>
          <c:h val="0.89488277647726466"/>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Paul Smiths </a:t>
            </a:r>
            <a:r>
              <a:rPr lang="en-US" dirty="0" smtClean="0"/>
              <a:t>Students, 43</a:t>
            </a:r>
            <a:endParaRPr lang="en-US" dirty="0"/>
          </a:p>
        </c:rich>
      </c:tx>
      <c:layout/>
      <c:overlay val="0"/>
    </c:title>
    <c:autoTitleDeleted val="0"/>
    <c:plotArea>
      <c:layout>
        <c:manualLayout>
          <c:layoutTarget val="inner"/>
          <c:xMode val="edge"/>
          <c:yMode val="edge"/>
          <c:x val="0.21225221847269091"/>
          <c:y val="0.20748484025703684"/>
          <c:w val="0.40447975253093366"/>
          <c:h val="0.58579826228617971"/>
        </c:manualLayout>
      </c:layout>
      <c:pieChart>
        <c:varyColors val="1"/>
        <c:ser>
          <c:idx val="0"/>
          <c:order val="0"/>
          <c:tx>
            <c:strRef>
              <c:f>Sheet1!$U$16</c:f>
              <c:strCache>
                <c:ptCount val="1"/>
                <c:pt idx="0">
                  <c:v>Paul Smiths Students</c:v>
                </c:pt>
              </c:strCache>
            </c:strRef>
          </c:tx>
          <c:cat>
            <c:strRef>
              <c:f>Sheet1!$T$17:$T$25</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retired and seasonal</c:v>
                </c:pt>
              </c:strCache>
            </c:strRef>
          </c:cat>
          <c:val>
            <c:numRef>
              <c:f>Sheet1!$U$17:$U$25</c:f>
              <c:numCache>
                <c:formatCode>General</c:formatCode>
                <c:ptCount val="9"/>
                <c:pt idx="7">
                  <c:v>43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New York </a:t>
            </a:r>
            <a:r>
              <a:rPr lang="en-US" dirty="0" smtClean="0"/>
              <a:t>City, 22</a:t>
            </a:r>
            <a:endParaRPr lang="en-US" dirty="0"/>
          </a:p>
        </c:rich>
      </c:tx>
      <c:layout>
        <c:manualLayout>
          <c:xMode val="edge"/>
          <c:yMode val="edge"/>
          <c:x val="0.2216346153846154"/>
          <c:y val="0.11764705882352941"/>
        </c:manualLayout>
      </c:layout>
      <c:overlay val="0"/>
    </c:title>
    <c:autoTitleDeleted val="0"/>
    <c:plotArea>
      <c:layout>
        <c:manualLayout>
          <c:layoutTarget val="inner"/>
          <c:xMode val="edge"/>
          <c:yMode val="edge"/>
          <c:x val="0.23233192004845549"/>
          <c:y val="0.24987764397097423"/>
          <c:w val="0.33341333535231171"/>
          <c:h val="0.50992627759765319"/>
        </c:manualLayout>
      </c:layout>
      <c:pieChart>
        <c:varyColors val="1"/>
        <c:ser>
          <c:idx val="0"/>
          <c:order val="0"/>
          <c:tx>
            <c:strRef>
              <c:f>Sheet1!$Y$16</c:f>
              <c:strCache>
                <c:ptCount val="1"/>
                <c:pt idx="0">
                  <c:v>New York City</c:v>
                </c:pt>
              </c:strCache>
            </c:strRef>
          </c:tx>
          <c:explosion val="25"/>
          <c:cat>
            <c:strRef>
              <c:f>Sheet1!$X$17:$X$25</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retired and seasonal</c:v>
                </c:pt>
              </c:strCache>
            </c:strRef>
          </c:cat>
          <c:val>
            <c:numRef>
              <c:f>Sheet1!$Y$17:$Y$25</c:f>
              <c:numCache>
                <c:formatCode>General</c:formatCode>
                <c:ptCount val="9"/>
                <c:pt idx="1">
                  <c:v>2</c:v>
                </c:pt>
                <c:pt idx="3">
                  <c:v>3</c:v>
                </c:pt>
                <c:pt idx="4">
                  <c:v>11</c:v>
                </c:pt>
                <c:pt idx="5">
                  <c:v>2</c:v>
                </c:pt>
                <c:pt idx="6">
                  <c:v>1</c:v>
                </c:pt>
                <c:pt idx="7">
                  <c:v>1</c:v>
                </c:pt>
                <c:pt idx="8">
                  <c:v>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smtClean="0"/>
              <a:t>Whallonsburg</a:t>
            </a:r>
            <a:r>
              <a:rPr lang="en-US" dirty="0" smtClean="0"/>
              <a:t>, 21</a:t>
            </a:r>
            <a:endParaRPr lang="en-US" dirty="0"/>
          </a:p>
        </c:rich>
      </c:tx>
      <c:layout/>
      <c:overlay val="0"/>
    </c:title>
    <c:autoTitleDeleted val="0"/>
    <c:plotArea>
      <c:layout>
        <c:manualLayout>
          <c:layoutTarget val="inner"/>
          <c:xMode val="edge"/>
          <c:yMode val="edge"/>
          <c:x val="0.26414028033729825"/>
          <c:y val="0.22567225467784269"/>
          <c:w val="0.3830672362763165"/>
          <c:h val="0.58077935822538307"/>
        </c:manualLayout>
      </c:layout>
      <c:pieChart>
        <c:varyColors val="1"/>
        <c:ser>
          <c:idx val="0"/>
          <c:order val="0"/>
          <c:tx>
            <c:strRef>
              <c:f>Sheet1!$AB$16</c:f>
              <c:strCache>
                <c:ptCount val="1"/>
                <c:pt idx="0">
                  <c:v>Whallonsburg</c:v>
                </c:pt>
              </c:strCache>
            </c:strRef>
          </c:tx>
          <c:explosion val="25"/>
          <c:cat>
            <c:strRef>
              <c:f>Sheet1!$AA$17:$AA$25</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retired</c:v>
                </c:pt>
              </c:strCache>
            </c:strRef>
          </c:cat>
          <c:val>
            <c:numRef>
              <c:f>Sheet1!$AB$17:$AB$25</c:f>
              <c:numCache>
                <c:formatCode>General</c:formatCode>
                <c:ptCount val="9"/>
                <c:pt idx="0">
                  <c:v>5</c:v>
                </c:pt>
                <c:pt idx="1">
                  <c:v>4</c:v>
                </c:pt>
                <c:pt idx="3">
                  <c:v>1</c:v>
                </c:pt>
                <c:pt idx="4">
                  <c:v>1</c:v>
                </c:pt>
                <c:pt idx="6">
                  <c:v>4</c:v>
                </c:pt>
                <c:pt idx="7">
                  <c:v>1</c:v>
                </c:pt>
                <c:pt idx="8">
                  <c:v>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255705808513066"/>
          <c:y val="0.14294259588519176"/>
          <c:w val="0.33855916447944007"/>
          <c:h val="0.52422064177461691"/>
        </c:manualLayout>
      </c:layout>
      <c:pieChart>
        <c:varyColors val="1"/>
        <c:ser>
          <c:idx val="0"/>
          <c:order val="0"/>
          <c:explosion val="25"/>
          <c:cat>
            <c:strRef>
              <c:f>Sheet1!$I$32:$I$37</c:f>
              <c:strCache>
                <c:ptCount val="6"/>
                <c:pt idx="0">
                  <c:v>business</c:v>
                </c:pt>
                <c:pt idx="1">
                  <c:v>tourism</c:v>
                </c:pt>
                <c:pt idx="2">
                  <c:v>non-environmental NGO</c:v>
                </c:pt>
                <c:pt idx="3">
                  <c:v>environmental NGO</c:v>
                </c:pt>
                <c:pt idx="4">
                  <c:v>education</c:v>
                </c:pt>
                <c:pt idx="5">
                  <c:v>retired</c:v>
                </c:pt>
              </c:strCache>
            </c:strRef>
          </c:cat>
          <c:val>
            <c:numRef>
              <c:f>Sheet1!$K$32:$K$37</c:f>
              <c:numCache>
                <c:formatCode>General</c:formatCode>
                <c:ptCount val="6"/>
                <c:pt idx="0">
                  <c:v>8</c:v>
                </c:pt>
                <c:pt idx="1">
                  <c:v>3</c:v>
                </c:pt>
                <c:pt idx="2">
                  <c:v>6</c:v>
                </c:pt>
                <c:pt idx="3">
                  <c:v>2</c:v>
                </c:pt>
                <c:pt idx="4">
                  <c:v>2</c:v>
                </c:pt>
                <c:pt idx="5">
                  <c:v>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979002624671916"/>
          <c:y val="0.11594202898550725"/>
          <c:w val="0.57742782152230976"/>
          <c:h val="0.79710144927536231"/>
        </c:manualLayout>
      </c:layout>
      <c:pieChart>
        <c:varyColors val="1"/>
        <c:ser>
          <c:idx val="0"/>
          <c:order val="0"/>
          <c:explosion val="25"/>
          <c:cat>
            <c:strRef>
              <c:f>Sheet1!$N$11:$N$19</c:f>
              <c:strCache>
                <c:ptCount val="9"/>
                <c:pt idx="0">
                  <c:v>business</c:v>
                </c:pt>
                <c:pt idx="1">
                  <c:v>tourism</c:v>
                </c:pt>
                <c:pt idx="2">
                  <c:v>health care</c:v>
                </c:pt>
                <c:pt idx="3">
                  <c:v>non-environmental NGO</c:v>
                </c:pt>
                <c:pt idx="4">
                  <c:v>environmental NGO</c:v>
                </c:pt>
                <c:pt idx="5">
                  <c:v>state</c:v>
                </c:pt>
                <c:pt idx="6">
                  <c:v>local</c:v>
                </c:pt>
                <c:pt idx="7">
                  <c:v>education</c:v>
                </c:pt>
                <c:pt idx="8">
                  <c:v>retired/seasonal</c:v>
                </c:pt>
              </c:strCache>
            </c:strRef>
          </c:cat>
          <c:val>
            <c:numRef>
              <c:f>Sheet1!$Q$11:$Q$19</c:f>
              <c:numCache>
                <c:formatCode>General</c:formatCode>
                <c:ptCount val="9"/>
                <c:pt idx="0">
                  <c:v>9</c:v>
                </c:pt>
                <c:pt idx="2">
                  <c:v>3</c:v>
                </c:pt>
                <c:pt idx="5">
                  <c:v>2</c:v>
                </c:pt>
                <c:pt idx="6">
                  <c:v>4</c:v>
                </c:pt>
                <c:pt idx="7">
                  <c:v>5</c:v>
                </c:pt>
                <c:pt idx="8">
                  <c:v>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27550696168336"/>
          <c:y val="7.3333333333333334E-2"/>
          <c:w val="0.64432175322450147"/>
          <c:h val="0.76"/>
        </c:manualLayout>
      </c:layout>
      <c:pieChart>
        <c:varyColors val="1"/>
        <c:ser>
          <c:idx val="0"/>
          <c:order val="0"/>
          <c:explosion val="25"/>
          <c:cat>
            <c:strRef>
              <c:f>Sheet1!$E$10:$E$18</c:f>
              <c:strCache>
                <c:ptCount val="9"/>
                <c:pt idx="0">
                  <c:v>business</c:v>
                </c:pt>
                <c:pt idx="1">
                  <c:v>tourism</c:v>
                </c:pt>
                <c:pt idx="2">
                  <c:v>health care</c:v>
                </c:pt>
                <c:pt idx="3">
                  <c:v>environmental NGO</c:v>
                </c:pt>
                <c:pt idx="4">
                  <c:v>non-environmental NGO</c:v>
                </c:pt>
                <c:pt idx="5">
                  <c:v>State government</c:v>
                </c:pt>
                <c:pt idx="6">
                  <c:v>local government</c:v>
                </c:pt>
                <c:pt idx="7">
                  <c:v>education</c:v>
                </c:pt>
                <c:pt idx="8">
                  <c:v>retired</c:v>
                </c:pt>
              </c:strCache>
            </c:strRef>
          </c:cat>
          <c:val>
            <c:numRef>
              <c:f>Sheet1!$G$10:$G$18</c:f>
              <c:numCache>
                <c:formatCode>General</c:formatCode>
                <c:ptCount val="9"/>
                <c:pt idx="0">
                  <c:v>3</c:v>
                </c:pt>
                <c:pt idx="1">
                  <c:v>1</c:v>
                </c:pt>
                <c:pt idx="2">
                  <c:v>1</c:v>
                </c:pt>
                <c:pt idx="3">
                  <c:v>5</c:v>
                </c:pt>
                <c:pt idx="4">
                  <c:v>3</c:v>
                </c:pt>
                <c:pt idx="5">
                  <c:v>1</c:v>
                </c:pt>
                <c:pt idx="6">
                  <c:v>0</c:v>
                </c:pt>
                <c:pt idx="7">
                  <c:v>10</c:v>
                </c:pt>
                <c:pt idx="8">
                  <c:v>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Long Lake, 20</a:t>
            </a:r>
            <a:endParaRPr lang="en-US" dirty="0"/>
          </a:p>
        </c:rich>
      </c:tx>
      <c:layout>
        <c:manualLayout>
          <c:xMode val="edge"/>
          <c:yMode val="edge"/>
          <c:x val="0.25354174478190228"/>
          <c:y val="6.8965517241379309E-2"/>
        </c:manualLayout>
      </c:layout>
      <c:overlay val="0"/>
    </c:title>
    <c:autoTitleDeleted val="0"/>
    <c:plotArea>
      <c:layout>
        <c:manualLayout>
          <c:layoutTarget val="inner"/>
          <c:xMode val="edge"/>
          <c:yMode val="edge"/>
          <c:x val="0.2400299962504687"/>
          <c:y val="0.20748484025703684"/>
          <c:w val="0.42828927634045744"/>
          <c:h val="0.62028102090686943"/>
        </c:manualLayout>
      </c:layout>
      <c:pieChart>
        <c:varyColors val="1"/>
        <c:ser>
          <c:idx val="0"/>
          <c:order val="0"/>
          <c:tx>
            <c:strRef>
              <c:f>Sheet1!$U$16</c:f>
              <c:strCache>
                <c:ptCount val="1"/>
                <c:pt idx="0">
                  <c:v>Paul Smiths Students</c:v>
                </c:pt>
              </c:strCache>
            </c:strRef>
          </c:tx>
          <c:cat>
            <c:strRef>
              <c:f>Sheet1!$T$17:$T$25</c:f>
              <c:strCache>
                <c:ptCount val="9"/>
                <c:pt idx="0">
                  <c:v>business</c:v>
                </c:pt>
                <c:pt idx="1">
                  <c:v>tourism</c:v>
                </c:pt>
                <c:pt idx="2">
                  <c:v>health care</c:v>
                </c:pt>
                <c:pt idx="3">
                  <c:v>non-environmental NGO</c:v>
                </c:pt>
                <c:pt idx="4">
                  <c:v>environmental NGO</c:v>
                </c:pt>
                <c:pt idx="5">
                  <c:v>State government</c:v>
                </c:pt>
                <c:pt idx="6">
                  <c:v>local government</c:v>
                </c:pt>
                <c:pt idx="7">
                  <c:v>education</c:v>
                </c:pt>
                <c:pt idx="8">
                  <c:v>retired and seasonal</c:v>
                </c:pt>
              </c:strCache>
            </c:strRef>
          </c:cat>
          <c:val>
            <c:numRef>
              <c:f>Sheet1!$U$17:$U$25</c:f>
              <c:numCache>
                <c:formatCode>General</c:formatCode>
                <c:ptCount val="9"/>
                <c:pt idx="7">
                  <c:v>43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805841-A12C-48DC-9122-376CEC841A71}" type="datetimeFigureOut">
              <a:rPr lang="en-US" smtClean="0"/>
              <a:t>7/28/2012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2B6426F-C2B9-4F20-B79F-890C256308B2}" type="slidenum">
              <a:rPr lang="en-US" smtClean="0"/>
              <a:t>‹#›</a:t>
            </a:fld>
            <a:endParaRPr lang="en-US"/>
          </a:p>
        </p:txBody>
      </p:sp>
    </p:spTree>
    <p:extLst>
      <p:ext uri="{BB962C8B-B14F-4D97-AF65-F5344CB8AC3E}">
        <p14:creationId xmlns:p14="http://schemas.microsoft.com/office/powerpoint/2010/main" val="38605660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DB1FC7-541F-483A-98C7-7FC3949C022A}" type="datetimeFigureOut">
              <a:rPr lang="en-US" smtClean="0"/>
              <a:t>7/28/2012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9C95E2-A67F-40CA-A8BB-79A433864E90}" type="slidenum">
              <a:rPr lang="en-US" smtClean="0"/>
              <a:t>‹#›</a:t>
            </a:fld>
            <a:endParaRPr lang="en-US"/>
          </a:p>
        </p:txBody>
      </p:sp>
    </p:spTree>
    <p:extLst>
      <p:ext uri="{BB962C8B-B14F-4D97-AF65-F5344CB8AC3E}">
        <p14:creationId xmlns:p14="http://schemas.microsoft.com/office/powerpoint/2010/main" val="2084018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C10E59-69E6-4F2A-9719-E5C1CD700FA8}" type="slidenum">
              <a:rPr lang="en-US" smtClean="0"/>
              <a:t>39</a:t>
            </a:fld>
            <a:endParaRPr lang="en-US"/>
          </a:p>
        </p:txBody>
      </p:sp>
    </p:spTree>
    <p:extLst>
      <p:ext uri="{BB962C8B-B14F-4D97-AF65-F5344CB8AC3E}">
        <p14:creationId xmlns:p14="http://schemas.microsoft.com/office/powerpoint/2010/main" val="3635032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July 18,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1674213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4212782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July 18,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1176941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July 18, 2012</a:t>
            </a:r>
            <a:endParaRPr lang="en-US"/>
          </a:p>
        </p:txBody>
      </p:sp>
      <p:sp>
        <p:nvSpPr>
          <p:cNvPr id="6" name="Footer Placeholder 5"/>
          <p:cNvSpPr>
            <a:spLocks noGrp="1"/>
          </p:cNvSpPr>
          <p:nvPr>
            <p:ph type="ftr" sz="quarter" idx="11"/>
          </p:nvPr>
        </p:nvSpPr>
        <p:spPr/>
        <p:txBody>
          <a:bodyPr/>
          <a:lstStyle/>
          <a:p>
            <a:r>
              <a:rPr lang="en-US" smtClean="0"/>
              <a:t>www.ADKfutures.org</a:t>
            </a:r>
            <a:endParaRPr lang="en-US"/>
          </a:p>
        </p:txBody>
      </p:sp>
      <p:sp>
        <p:nvSpPr>
          <p:cNvPr id="7" name="Slide Number Placeholder 6"/>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501998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July 18, 2012</a:t>
            </a:r>
            <a:endParaRPr lang="en-US"/>
          </a:p>
        </p:txBody>
      </p:sp>
      <p:sp>
        <p:nvSpPr>
          <p:cNvPr id="8" name="Footer Placeholder 7"/>
          <p:cNvSpPr>
            <a:spLocks noGrp="1"/>
          </p:cNvSpPr>
          <p:nvPr>
            <p:ph type="ftr" sz="quarter" idx="11"/>
          </p:nvPr>
        </p:nvSpPr>
        <p:spPr/>
        <p:txBody>
          <a:bodyPr/>
          <a:lstStyle/>
          <a:p>
            <a:r>
              <a:rPr lang="en-US" smtClean="0"/>
              <a:t>www.ADKfutures.org</a:t>
            </a:r>
            <a:endParaRPr lang="en-US"/>
          </a:p>
        </p:txBody>
      </p:sp>
      <p:sp>
        <p:nvSpPr>
          <p:cNvPr id="9" name="Slide Number Placeholder 8"/>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213028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July 18, 2012</a:t>
            </a:r>
            <a:endParaRPr lang="en-US"/>
          </a:p>
        </p:txBody>
      </p:sp>
      <p:sp>
        <p:nvSpPr>
          <p:cNvPr id="4" name="Footer Placeholder 3"/>
          <p:cNvSpPr>
            <a:spLocks noGrp="1"/>
          </p:cNvSpPr>
          <p:nvPr>
            <p:ph type="ftr" sz="quarter" idx="11"/>
          </p:nvPr>
        </p:nvSpPr>
        <p:spPr/>
        <p:txBody>
          <a:bodyPr/>
          <a:lstStyle/>
          <a:p>
            <a:r>
              <a:rPr lang="en-US" smtClean="0"/>
              <a:t>www.ADKfutures.org</a:t>
            </a:r>
            <a:endParaRPr lang="en-US"/>
          </a:p>
        </p:txBody>
      </p:sp>
      <p:sp>
        <p:nvSpPr>
          <p:cNvPr id="5" name="Slide Number Placeholder 4"/>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3140204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July 18, 2012</a:t>
            </a:r>
            <a:endParaRPr lang="en-US"/>
          </a:p>
        </p:txBody>
      </p:sp>
      <p:sp>
        <p:nvSpPr>
          <p:cNvPr id="3" name="Footer Placeholder 2"/>
          <p:cNvSpPr>
            <a:spLocks noGrp="1"/>
          </p:cNvSpPr>
          <p:nvPr>
            <p:ph type="ftr" sz="quarter" idx="11"/>
          </p:nvPr>
        </p:nvSpPr>
        <p:spPr/>
        <p:txBody>
          <a:bodyPr/>
          <a:lstStyle/>
          <a:p>
            <a:r>
              <a:rPr lang="en-US" smtClean="0"/>
              <a:t>www.ADKfutures.org</a:t>
            </a:r>
            <a:endParaRPr lang="en-US"/>
          </a:p>
        </p:txBody>
      </p:sp>
      <p:sp>
        <p:nvSpPr>
          <p:cNvPr id="4" name="Slide Number Placeholder 3"/>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2128033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July 18, 2012</a:t>
            </a:r>
            <a:endParaRPr lang="en-US"/>
          </a:p>
        </p:txBody>
      </p:sp>
      <p:sp>
        <p:nvSpPr>
          <p:cNvPr id="6" name="Footer Placeholder 5"/>
          <p:cNvSpPr>
            <a:spLocks noGrp="1"/>
          </p:cNvSpPr>
          <p:nvPr>
            <p:ph type="ftr" sz="quarter" idx="11"/>
          </p:nvPr>
        </p:nvSpPr>
        <p:spPr/>
        <p:txBody>
          <a:bodyPr/>
          <a:lstStyle/>
          <a:p>
            <a:r>
              <a:rPr lang="en-US" smtClean="0"/>
              <a:t>www.ADKfutures.org</a:t>
            </a:r>
            <a:endParaRPr lang="en-US"/>
          </a:p>
        </p:txBody>
      </p:sp>
      <p:sp>
        <p:nvSpPr>
          <p:cNvPr id="7" name="Slide Number Placeholder 6"/>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647413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July 18, 2012</a:t>
            </a:r>
            <a:endParaRPr lang="en-US"/>
          </a:p>
        </p:txBody>
      </p:sp>
      <p:sp>
        <p:nvSpPr>
          <p:cNvPr id="6" name="Footer Placeholder 5"/>
          <p:cNvSpPr>
            <a:spLocks noGrp="1"/>
          </p:cNvSpPr>
          <p:nvPr>
            <p:ph type="ftr" sz="quarter" idx="11"/>
          </p:nvPr>
        </p:nvSpPr>
        <p:spPr/>
        <p:txBody>
          <a:bodyPr/>
          <a:lstStyle/>
          <a:p>
            <a:r>
              <a:rPr lang="en-US" smtClean="0"/>
              <a:t>www.ADKfutures.org</a:t>
            </a:r>
            <a:endParaRPr lang="en-US"/>
          </a:p>
        </p:txBody>
      </p:sp>
      <p:sp>
        <p:nvSpPr>
          <p:cNvPr id="7" name="Slide Number Placeholder 6"/>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118773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July 18,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1249958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July 18, 2012</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fld id="{0D8D1BD9-107A-47BE-8DF1-EB2B0145A515}" type="slidenum">
              <a:rPr lang="en-US" smtClean="0"/>
              <a:t>‹#›</a:t>
            </a:fld>
            <a:endParaRPr lang="en-US"/>
          </a:p>
        </p:txBody>
      </p:sp>
    </p:spTree>
    <p:extLst>
      <p:ext uri="{BB962C8B-B14F-4D97-AF65-F5344CB8AC3E}">
        <p14:creationId xmlns:p14="http://schemas.microsoft.com/office/powerpoint/2010/main" val="2554350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July 18,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www.ADKfutures.org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8D1BD9-107A-47BE-8DF1-EB2B0145A515}" type="slidenum">
              <a:rPr lang="en-US" smtClean="0"/>
              <a:t>‹#›</a:t>
            </a:fld>
            <a:endParaRPr lang="en-US"/>
          </a:p>
        </p:txBody>
      </p:sp>
    </p:spTree>
    <p:extLst>
      <p:ext uri="{BB962C8B-B14F-4D97-AF65-F5344CB8AC3E}">
        <p14:creationId xmlns:p14="http://schemas.microsoft.com/office/powerpoint/2010/main" val="3074920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8" Type="http://schemas.openxmlformats.org/officeDocument/2006/relationships/chart" Target="../charts/chart13.xml"/><Relationship Id="rId3" Type="http://schemas.openxmlformats.org/officeDocument/2006/relationships/chart" Target="../charts/chart8.xml"/><Relationship Id="rId7" Type="http://schemas.openxmlformats.org/officeDocument/2006/relationships/chart" Target="../charts/chart12.xml"/><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 Id="rId9" Type="http://schemas.openxmlformats.org/officeDocument/2006/relationships/chart" Target="../charts/char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chart" Target="../charts/chart17.xml"/></Relationships>
</file>

<file path=ppt/slides/_rels/slide11.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chart" Target="../charts/chart21.xml"/><Relationship Id="rId7" Type="http://schemas.openxmlformats.org/officeDocument/2006/relationships/chart" Target="../charts/chart25.xml"/><Relationship Id="rId2" Type="http://schemas.openxmlformats.org/officeDocument/2006/relationships/chart" Target="../charts/chart20.xml"/><Relationship Id="rId1" Type="http://schemas.openxmlformats.org/officeDocument/2006/relationships/slideLayout" Target="../slideLayouts/slideLayout2.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 Id="rId9" Type="http://schemas.openxmlformats.org/officeDocument/2006/relationships/chart" Target="../charts/char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emf"/><Relationship Id="rId7" Type="http://schemas.openxmlformats.org/officeDocument/2006/relationships/image" Target="../media/image14.emf"/><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 Id="rId9" Type="http://schemas.openxmlformats.org/officeDocument/2006/relationships/image" Target="../media/image16.emf"/></Relationships>
</file>

<file path=ppt/slides/_rels/slide45.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 Id="rId9" Type="http://schemas.openxmlformats.org/officeDocument/2006/relationships/image" Target="../media/image24.emf"/></Relationships>
</file>

<file path=ppt/slides/_rels/slide46.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25.emf"/><Relationship Id="rId7" Type="http://schemas.openxmlformats.org/officeDocument/2006/relationships/image" Target="../media/image29.emf"/><Relationship Id="rId12" Type="http://schemas.openxmlformats.org/officeDocument/2006/relationships/image" Target="../media/image34.emf"/><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28.emf"/><Relationship Id="rId11" Type="http://schemas.openxmlformats.org/officeDocument/2006/relationships/image" Target="../media/image33.emf"/><Relationship Id="rId5" Type="http://schemas.openxmlformats.org/officeDocument/2006/relationships/image" Target="../media/image27.emf"/><Relationship Id="rId10" Type="http://schemas.openxmlformats.org/officeDocument/2006/relationships/image" Target="../media/image32.emf"/><Relationship Id="rId4" Type="http://schemas.openxmlformats.org/officeDocument/2006/relationships/image" Target="../media/image26.emf"/><Relationship Id="rId9" Type="http://schemas.openxmlformats.org/officeDocument/2006/relationships/image" Target="../media/image31.emf"/></Relationships>
</file>

<file path=ppt/slides/_rels/slide47.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emf"/><Relationship Id="rId7" Type="http://schemas.openxmlformats.org/officeDocument/2006/relationships/image" Target="../media/image39.emf"/><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7.emf"/><Relationship Id="rId10" Type="http://schemas.openxmlformats.org/officeDocument/2006/relationships/image" Target="../media/image42.emf"/><Relationship Id="rId4" Type="http://schemas.openxmlformats.org/officeDocument/2006/relationships/image" Target="../media/image36.emf"/><Relationship Id="rId9" Type="http://schemas.openxmlformats.org/officeDocument/2006/relationships/image" Target="../media/image41.emf"/></Relationships>
</file>

<file path=ppt/slides/_rels/slide48.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17.emf"/><Relationship Id="rId7" Type="http://schemas.openxmlformats.org/officeDocument/2006/relationships/image" Target="../media/image47.emf"/><Relationship Id="rId2" Type="http://schemas.openxmlformats.org/officeDocument/2006/relationships/image" Target="../media/image43.emf"/><Relationship Id="rId1" Type="http://schemas.openxmlformats.org/officeDocument/2006/relationships/slideLayout" Target="../slideLayouts/slideLayout2.xml"/><Relationship Id="rId6" Type="http://schemas.openxmlformats.org/officeDocument/2006/relationships/image" Target="../media/image46.emf"/><Relationship Id="rId5" Type="http://schemas.openxmlformats.org/officeDocument/2006/relationships/image" Target="../media/image45.emf"/><Relationship Id="rId10" Type="http://schemas.openxmlformats.org/officeDocument/2006/relationships/image" Target="../media/image50.emf"/><Relationship Id="rId4" Type="http://schemas.openxmlformats.org/officeDocument/2006/relationships/image" Target="../media/image44.emf"/><Relationship Id="rId9" Type="http://schemas.openxmlformats.org/officeDocument/2006/relationships/image" Target="../media/image49.emf"/></Relationships>
</file>

<file path=ppt/slides/_rels/slide4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50.xml.rels><?xml version="1.0" encoding="UTF-8" standalone="yes"?>
<Relationships xmlns="http://schemas.openxmlformats.org/package/2006/relationships"><Relationship Id="rId3" Type="http://schemas.openxmlformats.org/officeDocument/2006/relationships/image" Target="../media/image53.emf"/><Relationship Id="rId7" Type="http://schemas.openxmlformats.org/officeDocument/2006/relationships/image" Target="../media/image57.emf"/><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51.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61.emf"/><Relationship Id="rId2" Type="http://schemas.openxmlformats.org/officeDocument/2006/relationships/image" Target="../media/image45.emf"/><Relationship Id="rId1" Type="http://schemas.openxmlformats.org/officeDocument/2006/relationships/slideLayout" Target="../slideLayouts/slideLayout2.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52.xml.rels><?xml version="1.0" encoding="UTF-8" standalone="yes"?>
<Relationships xmlns="http://schemas.openxmlformats.org/package/2006/relationships"><Relationship Id="rId2" Type="http://schemas.openxmlformats.org/officeDocument/2006/relationships/hyperlink" Target="http://www.adkfutures.org/"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fontScale="90000"/>
          </a:bodyPr>
          <a:lstStyle/>
          <a:p>
            <a:r>
              <a:rPr lang="en-US" dirty="0" smtClean="0"/>
              <a:t>Mapping the Future of the Adirondack Park</a:t>
            </a:r>
            <a:br>
              <a:rPr lang="en-US" dirty="0" smtClean="0"/>
            </a:br>
            <a:r>
              <a:rPr lang="en-US" dirty="0" smtClean="0"/>
              <a:t>Project Final Report</a:t>
            </a:r>
            <a:endParaRPr lang="en-US" dirty="0"/>
          </a:p>
        </p:txBody>
      </p:sp>
      <p:sp>
        <p:nvSpPr>
          <p:cNvPr id="3" name="Subtitle 2"/>
          <p:cNvSpPr>
            <a:spLocks noGrp="1"/>
          </p:cNvSpPr>
          <p:nvPr>
            <p:ph type="subTitle" idx="1"/>
          </p:nvPr>
        </p:nvSpPr>
        <p:spPr>
          <a:xfrm>
            <a:off x="1143000" y="3048000"/>
            <a:ext cx="6858000" cy="1752600"/>
          </a:xfrm>
        </p:spPr>
        <p:txBody>
          <a:bodyPr/>
          <a:lstStyle/>
          <a:p>
            <a:r>
              <a:rPr lang="en-US" dirty="0" smtClean="0"/>
              <a:t>Common Ground Alliance Forum</a:t>
            </a:r>
          </a:p>
          <a:p>
            <a:r>
              <a:rPr lang="en-US" dirty="0" smtClean="0"/>
              <a:t>July 18, 2012, Long Lake, NY</a:t>
            </a:r>
          </a:p>
          <a:p>
            <a:r>
              <a:rPr lang="en-US" dirty="0" smtClean="0"/>
              <a:t>Dave Mason &amp; Jim Herman</a:t>
            </a:r>
            <a:endParaRPr lang="en-US" dirty="0"/>
          </a:p>
        </p:txBody>
      </p:sp>
      <p:pic>
        <p:nvPicPr>
          <p:cNvPr id="4" name="Picture 3" descr="CGA.png"/>
          <p:cNvPicPr>
            <a:picLocks noChangeAspect="1"/>
          </p:cNvPicPr>
          <p:nvPr/>
        </p:nvPicPr>
        <p:blipFill>
          <a:blip r:embed="rId2" cstate="print"/>
          <a:srcRect/>
          <a:stretch>
            <a:fillRect/>
          </a:stretch>
        </p:blipFill>
        <p:spPr bwMode="auto">
          <a:xfrm>
            <a:off x="2938470" y="5181556"/>
            <a:ext cx="3267060" cy="914444"/>
          </a:xfrm>
          <a:prstGeom prst="rect">
            <a:avLst/>
          </a:prstGeom>
          <a:noFill/>
          <a:ln w="9525">
            <a:noFill/>
            <a:miter lim="800000"/>
            <a:headEnd/>
            <a:tailEnd/>
          </a:ln>
        </p:spPr>
      </p:pic>
    </p:spTree>
    <p:extLst>
      <p:ext uri="{BB962C8B-B14F-4D97-AF65-F5344CB8AC3E}">
        <p14:creationId xmlns:p14="http://schemas.microsoft.com/office/powerpoint/2010/main" val="18617142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Results</a:t>
            </a:r>
            <a:endParaRPr lang="en-US" dirty="0"/>
          </a:p>
        </p:txBody>
      </p:sp>
      <p:sp>
        <p:nvSpPr>
          <p:cNvPr id="3" name="Content Placeholder 2"/>
          <p:cNvSpPr>
            <a:spLocks noGrp="1"/>
          </p:cNvSpPr>
          <p:nvPr>
            <p:ph idx="1"/>
          </p:nvPr>
        </p:nvSpPr>
        <p:spPr>
          <a:xfrm>
            <a:off x="457200" y="1371600"/>
            <a:ext cx="8229600" cy="4754563"/>
          </a:xfrm>
        </p:spPr>
        <p:txBody>
          <a:bodyPr>
            <a:normAutofit fontScale="77500" lnSpcReduction="20000"/>
          </a:bodyPr>
          <a:lstStyle/>
          <a:p>
            <a:r>
              <a:rPr lang="en-US" dirty="0" smtClean="0"/>
              <a:t>A year ago we set out to improve the conversation about the Park using a scenario planning process</a:t>
            </a:r>
          </a:p>
          <a:p>
            <a:pPr lvl="1"/>
            <a:r>
              <a:rPr lang="en-US" dirty="0" smtClean="0"/>
              <a:t>It feels like we did that</a:t>
            </a:r>
          </a:p>
          <a:p>
            <a:r>
              <a:rPr lang="en-US" dirty="0" smtClean="0"/>
              <a:t>Over 500 people have participated in our workshops and then brought the ideas to their friends and colleagues</a:t>
            </a:r>
          </a:p>
          <a:p>
            <a:r>
              <a:rPr lang="en-US" dirty="0" smtClean="0"/>
              <a:t>With their time, effort and creativity a strategy for the Park is emerging and there is a lot of forward momentum</a:t>
            </a:r>
          </a:p>
          <a:p>
            <a:r>
              <a:rPr lang="en-US" dirty="0" smtClean="0"/>
              <a:t>As side benefits, we have</a:t>
            </a:r>
          </a:p>
          <a:p>
            <a:pPr lvl="1"/>
            <a:r>
              <a:rPr lang="en-US" dirty="0" smtClean="0"/>
              <a:t>A common language for discussing complex issues</a:t>
            </a:r>
          </a:p>
          <a:p>
            <a:pPr lvl="1"/>
            <a:r>
              <a:rPr lang="en-US" dirty="0" smtClean="0"/>
              <a:t>A map of events to use to monitor what actually happens and course correct when necessary</a:t>
            </a:r>
          </a:p>
          <a:p>
            <a:pPr lvl="1"/>
            <a:r>
              <a:rPr lang="en-US" dirty="0" smtClean="0"/>
              <a:t>More trust among many of us that we really do have common ground, even while we sometimes disagree on the details</a:t>
            </a:r>
            <a:endParaRPr lang="en-US" dirty="0"/>
          </a:p>
        </p:txBody>
      </p:sp>
      <p:sp>
        <p:nvSpPr>
          <p:cNvPr id="4" name="Date Placeholder 3"/>
          <p:cNvSpPr>
            <a:spLocks noGrp="1"/>
          </p:cNvSpPr>
          <p:nvPr>
            <p:ph type="dt" sz="half" idx="10"/>
          </p:nvPr>
        </p:nvSpPr>
        <p:spPr/>
        <p:txBody>
          <a:bodyPr/>
          <a:lstStyle/>
          <a:p>
            <a:r>
              <a:rPr lang="en-US" dirty="0"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a:t>
            </a:fld>
            <a:endParaRPr lang="en-US"/>
          </a:p>
        </p:txBody>
      </p:sp>
    </p:spTree>
    <p:extLst>
      <p:ext uri="{BB962C8B-B14F-4D97-AF65-F5344CB8AC3E}">
        <p14:creationId xmlns:p14="http://schemas.microsoft.com/office/powerpoint/2010/main" val="40130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Note About the Cameras</a:t>
            </a:r>
            <a:endParaRPr lang="en-US" dirty="0"/>
          </a:p>
        </p:txBody>
      </p:sp>
      <p:sp>
        <p:nvSpPr>
          <p:cNvPr id="3" name="Content Placeholder 2"/>
          <p:cNvSpPr>
            <a:spLocks noGrp="1"/>
          </p:cNvSpPr>
          <p:nvPr>
            <p:ph idx="1"/>
          </p:nvPr>
        </p:nvSpPr>
        <p:spPr>
          <a:xfrm>
            <a:off x="152400" y="1524000"/>
            <a:ext cx="5943600" cy="4602163"/>
          </a:xfrm>
        </p:spPr>
        <p:txBody>
          <a:bodyPr>
            <a:normAutofit fontScale="85000" lnSpcReduction="10000"/>
          </a:bodyPr>
          <a:lstStyle/>
          <a:p>
            <a:r>
              <a:rPr lang="en-US" dirty="0" smtClean="0"/>
              <a:t>What we are doing here in the Adirondacks may be relevant to other rural communities</a:t>
            </a:r>
          </a:p>
          <a:p>
            <a:r>
              <a:rPr lang="en-US" dirty="0" smtClean="0"/>
              <a:t>We are exploring how to put the </a:t>
            </a:r>
            <a:br>
              <a:rPr lang="en-US" dirty="0" smtClean="0"/>
            </a:br>
            <a:r>
              <a:rPr lang="en-US" dirty="0" smtClean="0"/>
              <a:t>issues, and our approach to the conversation, into video </a:t>
            </a:r>
            <a:r>
              <a:rPr lang="en-US" dirty="0"/>
              <a:t>form </a:t>
            </a:r>
            <a:endParaRPr lang="en-US" dirty="0" smtClean="0"/>
          </a:p>
          <a:p>
            <a:r>
              <a:rPr lang="en-US" dirty="0" smtClean="0"/>
              <a:t>Jon Erickson, co-editor of </a:t>
            </a:r>
            <a:r>
              <a:rPr lang="en-US" dirty="0" smtClean="0">
                <a:solidFill>
                  <a:schemeClr val="accent3">
                    <a:lumMod val="75000"/>
                  </a:schemeClr>
                </a:solidFill>
              </a:rPr>
              <a:t>The Great</a:t>
            </a:r>
            <a:br>
              <a:rPr lang="en-US" dirty="0" smtClean="0">
                <a:solidFill>
                  <a:schemeClr val="accent3">
                    <a:lumMod val="75000"/>
                  </a:schemeClr>
                </a:solidFill>
              </a:rPr>
            </a:br>
            <a:r>
              <a:rPr lang="en-US" dirty="0" smtClean="0">
                <a:solidFill>
                  <a:schemeClr val="accent3">
                    <a:lumMod val="75000"/>
                  </a:schemeClr>
                </a:solidFill>
              </a:rPr>
              <a:t>Experiment in Conservation</a:t>
            </a:r>
            <a:r>
              <a:rPr lang="en-US" dirty="0" smtClean="0"/>
              <a:t>, has a </a:t>
            </a:r>
            <a:br>
              <a:rPr lang="en-US" dirty="0" smtClean="0"/>
            </a:br>
            <a:r>
              <a:rPr lang="en-US" dirty="0" smtClean="0"/>
              <a:t>grant to produce a PBS special on </a:t>
            </a:r>
            <a:br>
              <a:rPr lang="en-US" dirty="0" smtClean="0"/>
            </a:br>
            <a:r>
              <a:rPr lang="en-US" dirty="0" smtClean="0"/>
              <a:t>how we are finding Common Ground</a:t>
            </a:r>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a:t>
            </a:fld>
            <a:endParaRPr lang="en-US" dirty="0"/>
          </a:p>
        </p:txBody>
      </p:sp>
      <p:pic>
        <p:nvPicPr>
          <p:cNvPr id="7" name="Picture 6" descr="Amazon.com: The Great Experiment in Conservation: Voices from the Adirondack Park (9780815632313): William F. Porter, Jon D. Erickson, Ross S. Whaley: Books - Google Chrome"/>
          <p:cNvPicPr>
            <a:picLocks noChangeAspect="1"/>
          </p:cNvPicPr>
          <p:nvPr/>
        </p:nvPicPr>
        <p:blipFill rotWithShape="1">
          <a:blip r:embed="rId2">
            <a:extLst>
              <a:ext uri="{28A0092B-C50C-407E-A947-70E740481C1C}">
                <a14:useLocalDpi xmlns:a14="http://schemas.microsoft.com/office/drawing/2010/main" val="0"/>
              </a:ext>
            </a:extLst>
          </a:blip>
          <a:srcRect l="36567" t="15177" r="38508" b="18205"/>
          <a:stretch/>
        </p:blipFill>
        <p:spPr>
          <a:xfrm>
            <a:off x="6248400" y="1828800"/>
            <a:ext cx="2279177" cy="3452883"/>
          </a:xfrm>
          <a:prstGeom prst="rect">
            <a:avLst/>
          </a:prstGeom>
        </p:spPr>
      </p:pic>
    </p:spTree>
    <p:extLst>
      <p:ext uri="{BB962C8B-B14F-4D97-AF65-F5344CB8AC3E}">
        <p14:creationId xmlns:p14="http://schemas.microsoft.com/office/powerpoint/2010/main" val="3454510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Project Overview</a:t>
            </a:r>
          </a:p>
          <a:p>
            <a:r>
              <a:rPr lang="en-US" dirty="0" smtClean="0"/>
              <a:t>What We’ve Learned in a Year</a:t>
            </a:r>
          </a:p>
          <a:p>
            <a:r>
              <a:rPr lang="en-US" dirty="0" smtClean="0"/>
              <a:t>Emerging Strategy</a:t>
            </a:r>
          </a:p>
          <a:p>
            <a:r>
              <a:rPr lang="en-US" dirty="0" smtClean="0"/>
              <a:t>Keeping the </a:t>
            </a:r>
            <a:r>
              <a:rPr lang="en-US" dirty="0"/>
              <a:t>M</a:t>
            </a:r>
            <a:r>
              <a:rPr lang="en-US" dirty="0" smtClean="0"/>
              <a:t>omentum Going</a:t>
            </a:r>
          </a:p>
          <a:p>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4</a:t>
            </a:fld>
            <a:endParaRPr lang="en-US"/>
          </a:p>
        </p:txBody>
      </p:sp>
    </p:spTree>
    <p:extLst>
      <p:ext uri="{BB962C8B-B14F-4D97-AF65-F5344CB8AC3E}">
        <p14:creationId xmlns:p14="http://schemas.microsoft.com/office/powerpoint/2010/main" val="3494787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Summary</a:t>
            </a:r>
            <a:endParaRPr lang="en-US" dirty="0"/>
          </a:p>
        </p:txBody>
      </p:sp>
      <p:sp>
        <p:nvSpPr>
          <p:cNvPr id="3" name="Content Placeholder 2"/>
          <p:cNvSpPr>
            <a:spLocks noGrp="1"/>
          </p:cNvSpPr>
          <p:nvPr>
            <p:ph idx="1"/>
          </p:nvPr>
        </p:nvSpPr>
        <p:spPr>
          <a:xfrm>
            <a:off x="457200" y="1417637"/>
            <a:ext cx="3810000" cy="4830763"/>
          </a:xfrm>
        </p:spPr>
        <p:txBody>
          <a:bodyPr>
            <a:normAutofit fontScale="92500" lnSpcReduction="10000"/>
          </a:bodyPr>
          <a:lstStyle/>
          <a:p>
            <a:r>
              <a:rPr lang="en-US" dirty="0" smtClean="0"/>
              <a:t>120 interviews</a:t>
            </a:r>
          </a:p>
          <a:p>
            <a:r>
              <a:rPr lang="en-US" dirty="0" smtClean="0"/>
              <a:t>Five 2-day </a:t>
            </a:r>
            <a:r>
              <a:rPr lang="en-US" dirty="0"/>
              <a:t>workshops (red) </a:t>
            </a:r>
            <a:r>
              <a:rPr lang="en-US" dirty="0" smtClean="0"/>
              <a:t>w/170 </a:t>
            </a:r>
            <a:r>
              <a:rPr lang="en-US" dirty="0"/>
              <a:t>participants (blue)</a:t>
            </a:r>
          </a:p>
          <a:p>
            <a:r>
              <a:rPr lang="en-US" dirty="0"/>
              <a:t>8 short workshops </a:t>
            </a:r>
            <a:r>
              <a:rPr lang="en-US" dirty="0" smtClean="0"/>
              <a:t>w/214 </a:t>
            </a:r>
            <a:r>
              <a:rPr lang="en-US" dirty="0"/>
              <a:t>participants (yellow)</a:t>
            </a:r>
          </a:p>
          <a:p>
            <a:pPr marL="457200" lvl="1" indent="0">
              <a:buNone/>
            </a:pPr>
            <a:r>
              <a:rPr lang="en-US" sz="1800" dirty="0" smtClean="0"/>
              <a:t>(NYC is not shown on the map)</a:t>
            </a:r>
          </a:p>
          <a:p>
            <a:r>
              <a:rPr lang="en-US" dirty="0" smtClean="0"/>
              <a:t>Green: 9 talks (470) people) </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a:xfrm>
            <a:off x="6553200" y="6416675"/>
            <a:ext cx="2133600" cy="365125"/>
          </a:xfrm>
        </p:spPr>
        <p:txBody>
          <a:bodyPr/>
          <a:lstStyle/>
          <a:p>
            <a:pPr>
              <a:defRPr/>
            </a:pPr>
            <a:fld id="{7D81DBDE-79C6-4791-A6C7-E30402F154AB}" type="slidenum">
              <a:rPr lang="en-US" smtClean="0"/>
              <a:pPr>
                <a:defRPr/>
              </a:pPr>
              <a:t>5</a:t>
            </a:fld>
            <a:endParaRPr lang="en-US" dirty="0"/>
          </a:p>
        </p:txBody>
      </p:sp>
      <p:pic>
        <p:nvPicPr>
          <p:cNvPr id="12" name="Picture 1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2024" y="1600200"/>
            <a:ext cx="3735176" cy="4552233"/>
          </a:xfrm>
          <a:prstGeom prst="rect">
            <a:avLst/>
          </a:prstGeom>
        </p:spPr>
      </p:pic>
      <p:sp>
        <p:nvSpPr>
          <p:cNvPr id="8" name="Date Placeholder 3"/>
          <p:cNvSpPr txBox="1">
            <a:spLocks/>
          </p:cNvSpPr>
          <p:nvPr/>
        </p:nvSpPr>
        <p:spPr>
          <a:xfrm>
            <a:off x="609600" y="632460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July 18, 2012</a:t>
            </a:r>
            <a:endParaRPr lang="en-US" dirty="0"/>
          </a:p>
        </p:txBody>
      </p:sp>
    </p:spTree>
    <p:extLst>
      <p:ext uri="{BB962C8B-B14F-4D97-AF65-F5344CB8AC3E}">
        <p14:creationId xmlns:p14="http://schemas.microsoft.com/office/powerpoint/2010/main" val="1452328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Businesses, </a:t>
            </a:r>
            <a:r>
              <a:rPr lang="en-US" dirty="0" err="1" smtClean="0"/>
              <a:t>Comm</a:t>
            </a:r>
            <a:r>
              <a:rPr lang="en-US" dirty="0" smtClean="0"/>
              <a:t> </a:t>
            </a:r>
            <a:r>
              <a:rPr lang="en-US" dirty="0" err="1" smtClean="0"/>
              <a:t>Dev</a:t>
            </a:r>
            <a:r>
              <a:rPr lang="en-US" dirty="0" smtClean="0"/>
              <a:t>, Arts, NGOs</a:t>
            </a:r>
            <a:endParaRPr lang="en-US" dirty="0"/>
          </a:p>
        </p:txBody>
      </p:sp>
      <p:sp>
        <p:nvSpPr>
          <p:cNvPr id="3" name="Content Placeholder 2"/>
          <p:cNvSpPr>
            <a:spLocks noGrp="1"/>
          </p:cNvSpPr>
          <p:nvPr>
            <p:ph idx="1"/>
          </p:nvPr>
        </p:nvSpPr>
        <p:spPr>
          <a:xfrm>
            <a:off x="457200" y="715962"/>
            <a:ext cx="2743200" cy="3703638"/>
          </a:xfrm>
        </p:spPr>
        <p:txBody>
          <a:bodyPr>
            <a:normAutofit lnSpcReduction="10000"/>
          </a:bodyPr>
          <a:lstStyle/>
          <a:p>
            <a:r>
              <a:rPr lang="en-US" sz="1300" b="1" dirty="0" smtClean="0"/>
              <a:t>General Business</a:t>
            </a:r>
            <a:endParaRPr lang="en-US" sz="1300" dirty="0"/>
          </a:p>
          <a:p>
            <a:pPr marL="109538" indent="-109538">
              <a:buNone/>
            </a:pPr>
            <a:r>
              <a:rPr lang="en-US" sz="1300" dirty="0" smtClean="0"/>
              <a:t>Adirondack Broadband</a:t>
            </a:r>
          </a:p>
          <a:p>
            <a:pPr marL="109538" indent="-109538">
              <a:buNone/>
            </a:pPr>
            <a:r>
              <a:rPr lang="en-US" sz="1300" dirty="0" smtClean="0"/>
              <a:t>Champlain </a:t>
            </a:r>
            <a:r>
              <a:rPr lang="en-US" sz="1300" dirty="0"/>
              <a:t>Bank</a:t>
            </a:r>
          </a:p>
          <a:p>
            <a:pPr marL="109538" indent="-109538">
              <a:buNone/>
            </a:pPr>
            <a:r>
              <a:rPr lang="en-US" sz="1300" dirty="0"/>
              <a:t>Community </a:t>
            </a:r>
            <a:r>
              <a:rPr lang="en-US" sz="1300" dirty="0" smtClean="0"/>
              <a:t>Bank</a:t>
            </a:r>
          </a:p>
          <a:p>
            <a:pPr marL="109538" indent="-109538">
              <a:buNone/>
            </a:pPr>
            <a:r>
              <a:rPr lang="en-US" sz="1300" dirty="0" err="1" smtClean="0"/>
              <a:t>Elan</a:t>
            </a:r>
            <a:r>
              <a:rPr lang="en-US" sz="1300" dirty="0" smtClean="0"/>
              <a:t> Planning, Design and Development</a:t>
            </a:r>
            <a:endParaRPr lang="en-US" sz="1300" dirty="0"/>
          </a:p>
          <a:p>
            <a:pPr marL="109538" indent="-109538">
              <a:buNone/>
            </a:pPr>
            <a:r>
              <a:rPr lang="en-US" sz="1300" dirty="0"/>
              <a:t>Fuller Communications</a:t>
            </a:r>
          </a:p>
          <a:p>
            <a:pPr marL="109538" indent="-109538">
              <a:buNone/>
            </a:pPr>
            <a:r>
              <a:rPr lang="en-US" sz="1300" dirty="0"/>
              <a:t>General </a:t>
            </a:r>
            <a:r>
              <a:rPr lang="en-US" sz="1300" dirty="0" smtClean="0"/>
              <a:t>Composites</a:t>
            </a:r>
          </a:p>
          <a:p>
            <a:pPr marL="109538" indent="-109538">
              <a:buNone/>
            </a:pPr>
            <a:r>
              <a:rPr lang="en-US" sz="1300" dirty="0" err="1" smtClean="0"/>
              <a:t>Geomatics</a:t>
            </a:r>
            <a:r>
              <a:rPr lang="en-US" sz="1300" dirty="0" smtClean="0"/>
              <a:t> Land Surveying</a:t>
            </a:r>
            <a:endParaRPr lang="en-US" sz="1300" dirty="0"/>
          </a:p>
          <a:p>
            <a:pPr marL="109538" indent="-109538">
              <a:buNone/>
            </a:pPr>
            <a:r>
              <a:rPr lang="en-US" sz="1300" dirty="0"/>
              <a:t>North Country Chamber of </a:t>
            </a:r>
            <a:r>
              <a:rPr lang="en-US" sz="1300" dirty="0" smtClean="0"/>
              <a:t>Commerce</a:t>
            </a:r>
          </a:p>
          <a:p>
            <a:pPr marL="109538" indent="-109538">
              <a:buNone/>
            </a:pPr>
            <a:r>
              <a:rPr lang="en-US" sz="1300" dirty="0" smtClean="0"/>
              <a:t>Placid Time Photography</a:t>
            </a:r>
            <a:endParaRPr lang="en-US" sz="1300" dirty="0"/>
          </a:p>
          <a:p>
            <a:pPr marL="109538" indent="-109538">
              <a:buNone/>
            </a:pPr>
            <a:r>
              <a:rPr lang="en-US" sz="1300" dirty="0"/>
              <a:t>Wild Orchard </a:t>
            </a:r>
            <a:r>
              <a:rPr lang="en-US" sz="1300" dirty="0" smtClean="0"/>
              <a:t>Farm</a:t>
            </a:r>
          </a:p>
          <a:p>
            <a:pPr marL="109538" indent="-109538">
              <a:buNone/>
            </a:pPr>
            <a:r>
              <a:rPr lang="en-US" sz="1300" dirty="0" smtClean="0"/>
              <a:t>Venture Capital (2)</a:t>
            </a:r>
          </a:p>
          <a:p>
            <a:pPr marL="109538" indent="-109538">
              <a:buNone/>
            </a:pPr>
            <a:r>
              <a:rPr lang="en-US" sz="1300" dirty="0" smtClean="0"/>
              <a:t>Self-Employed Artist, Author, Guide, Contractor,  CPA, Logger, Psychologist</a:t>
            </a:r>
            <a:endParaRPr lang="en-US" sz="1300" dirty="0"/>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6</a:t>
            </a:fld>
            <a:endParaRPr lang="en-US" dirty="0"/>
          </a:p>
        </p:txBody>
      </p:sp>
      <p:sp>
        <p:nvSpPr>
          <p:cNvPr id="7" name="Content Placeholder 2"/>
          <p:cNvSpPr txBox="1">
            <a:spLocks/>
          </p:cNvSpPr>
          <p:nvPr/>
        </p:nvSpPr>
        <p:spPr>
          <a:xfrm>
            <a:off x="6248400" y="3733800"/>
            <a:ext cx="2743200" cy="24844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300" b="1" dirty="0" smtClean="0"/>
              <a:t>Park-Wide NGOs</a:t>
            </a:r>
            <a:endParaRPr lang="en-US" sz="1300" dirty="0"/>
          </a:p>
          <a:p>
            <a:pPr marL="109538" indent="-109538">
              <a:buNone/>
            </a:pPr>
            <a:r>
              <a:rPr lang="en-US" sz="1300" dirty="0"/>
              <a:t>Adirondack Council</a:t>
            </a:r>
          </a:p>
          <a:p>
            <a:pPr marL="109538" indent="-109538">
              <a:buNone/>
            </a:pPr>
            <a:r>
              <a:rPr lang="en-US" sz="1300" dirty="0"/>
              <a:t>Adirondack Landowners Association</a:t>
            </a:r>
          </a:p>
          <a:p>
            <a:pPr marL="109538" indent="-109538">
              <a:buNone/>
            </a:pPr>
            <a:r>
              <a:rPr lang="en-US" sz="1300" dirty="0"/>
              <a:t>Adirondack Wild</a:t>
            </a:r>
          </a:p>
          <a:p>
            <a:pPr marL="109538" indent="-109538">
              <a:buNone/>
            </a:pPr>
            <a:r>
              <a:rPr lang="en-US" sz="1300" dirty="0"/>
              <a:t>ADK Action</a:t>
            </a:r>
          </a:p>
          <a:p>
            <a:pPr marL="109538" indent="-109538">
              <a:buNone/>
            </a:pPr>
            <a:r>
              <a:rPr lang="en-US" sz="1300" dirty="0"/>
              <a:t>Northern Forest Center</a:t>
            </a:r>
          </a:p>
          <a:p>
            <a:pPr marL="109538" indent="-109538">
              <a:buNone/>
            </a:pPr>
            <a:r>
              <a:rPr lang="en-US" sz="1300" dirty="0"/>
              <a:t>Protect the Adirondacks</a:t>
            </a:r>
          </a:p>
          <a:p>
            <a:pPr marL="109538" indent="-109538">
              <a:buNone/>
            </a:pPr>
            <a:r>
              <a:rPr lang="en-US" sz="1300" dirty="0"/>
              <a:t>The Nature Conservancy / Adirondack Land Trust</a:t>
            </a:r>
          </a:p>
          <a:p>
            <a:pPr marL="109538" indent="-109538">
              <a:buNone/>
            </a:pPr>
            <a:r>
              <a:rPr lang="en-US" sz="1300" dirty="0"/>
              <a:t>Wildlife Conservation Society</a:t>
            </a:r>
          </a:p>
        </p:txBody>
      </p:sp>
      <p:sp>
        <p:nvSpPr>
          <p:cNvPr id="8" name="Content Placeholder 2"/>
          <p:cNvSpPr txBox="1">
            <a:spLocks/>
          </p:cNvSpPr>
          <p:nvPr/>
        </p:nvSpPr>
        <p:spPr>
          <a:xfrm>
            <a:off x="6248400" y="762000"/>
            <a:ext cx="2743200" cy="5953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300" b="1" dirty="0" smtClean="0"/>
              <a:t>Publishing</a:t>
            </a:r>
          </a:p>
          <a:p>
            <a:pPr marL="0" indent="0">
              <a:buNone/>
            </a:pPr>
            <a:r>
              <a:rPr lang="en-US" sz="1300" dirty="0"/>
              <a:t>Adirondack </a:t>
            </a:r>
            <a:r>
              <a:rPr lang="en-US" sz="1300" dirty="0" err="1"/>
              <a:t>Almanack</a:t>
            </a:r>
            <a:endParaRPr lang="en-US" sz="1300" dirty="0"/>
          </a:p>
          <a:p>
            <a:pPr marL="0" indent="0">
              <a:buNone/>
            </a:pPr>
            <a:r>
              <a:rPr lang="en-US" sz="1300" dirty="0"/>
              <a:t>Adirondack </a:t>
            </a:r>
            <a:r>
              <a:rPr lang="en-US" sz="1300" dirty="0" smtClean="0"/>
              <a:t>Explorer</a:t>
            </a:r>
          </a:p>
          <a:p>
            <a:pPr marL="0" indent="0">
              <a:buNone/>
            </a:pPr>
            <a:r>
              <a:rPr lang="en-US" sz="1300" dirty="0" smtClean="0"/>
              <a:t>Mountain Lakes PBS</a:t>
            </a:r>
          </a:p>
          <a:p>
            <a:pPr marL="0" indent="0">
              <a:buNone/>
            </a:pPr>
            <a:endParaRPr lang="en-US" sz="1300" dirty="0" smtClean="0"/>
          </a:p>
          <a:p>
            <a:r>
              <a:rPr lang="en-US" sz="1300" b="1" dirty="0" smtClean="0"/>
              <a:t>Arts</a:t>
            </a:r>
            <a:endParaRPr lang="en-US" sz="1300" b="1" dirty="0"/>
          </a:p>
          <a:p>
            <a:pPr marL="0" indent="0">
              <a:buNone/>
            </a:pPr>
            <a:r>
              <a:rPr lang="en-US" sz="1300" dirty="0"/>
              <a:t>Adirondack Lakes Center for the Arts</a:t>
            </a:r>
          </a:p>
          <a:p>
            <a:pPr marL="0" indent="0">
              <a:buNone/>
            </a:pPr>
            <a:r>
              <a:rPr lang="en-US" sz="1300" dirty="0"/>
              <a:t>Bolton Gallery and Art </a:t>
            </a:r>
            <a:r>
              <a:rPr lang="en-US" sz="1300" dirty="0" smtClean="0"/>
              <a:t>Center</a:t>
            </a:r>
          </a:p>
          <a:p>
            <a:pPr marL="0" indent="0">
              <a:buNone/>
            </a:pPr>
            <a:r>
              <a:rPr lang="en-US" sz="1300" dirty="0" err="1" smtClean="0"/>
              <a:t>Ctl</a:t>
            </a:r>
            <a:r>
              <a:rPr lang="en-US" sz="1300" dirty="0" smtClean="0"/>
              <a:t> ADKs Arts &amp; Science  Advocacy</a:t>
            </a:r>
            <a:endParaRPr lang="en-US" sz="1300" dirty="0"/>
          </a:p>
          <a:p>
            <a:pPr marL="0" indent="0">
              <a:buNone/>
            </a:pPr>
            <a:r>
              <a:rPr lang="en-US" sz="1300" dirty="0"/>
              <a:t>Headlamp </a:t>
            </a:r>
            <a:r>
              <a:rPr lang="en-US" sz="1300" dirty="0" smtClean="0"/>
              <a:t>Pictures</a:t>
            </a:r>
          </a:p>
          <a:p>
            <a:pPr marL="0" indent="0">
              <a:buNone/>
            </a:pPr>
            <a:r>
              <a:rPr lang="en-US" sz="1300" dirty="0" err="1" smtClean="0"/>
              <a:t>Tahawus</a:t>
            </a:r>
            <a:r>
              <a:rPr lang="en-US" sz="1300" dirty="0" smtClean="0"/>
              <a:t>  Lodge</a:t>
            </a:r>
            <a:endParaRPr lang="en-US" sz="1300" dirty="0"/>
          </a:p>
          <a:p>
            <a:pPr marL="0" indent="0">
              <a:buNone/>
            </a:pPr>
            <a:r>
              <a:rPr lang="en-US" sz="1300" dirty="0"/>
              <a:t>View Arts </a:t>
            </a:r>
            <a:r>
              <a:rPr lang="en-US" sz="1300" dirty="0" smtClean="0"/>
              <a:t>Center</a:t>
            </a:r>
            <a:endParaRPr lang="en-US" sz="1300" dirty="0"/>
          </a:p>
        </p:txBody>
      </p:sp>
      <p:sp>
        <p:nvSpPr>
          <p:cNvPr id="9" name="Content Placeholder 2"/>
          <p:cNvSpPr txBox="1">
            <a:spLocks/>
          </p:cNvSpPr>
          <p:nvPr/>
        </p:nvSpPr>
        <p:spPr>
          <a:xfrm>
            <a:off x="457200" y="4343400"/>
            <a:ext cx="2743200" cy="2286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300" b="1" dirty="0" smtClean="0"/>
              <a:t>Tourism</a:t>
            </a:r>
            <a:endParaRPr lang="en-US" sz="1300" dirty="0" smtClean="0"/>
          </a:p>
          <a:p>
            <a:pPr marL="109538" indent="-109538">
              <a:buNone/>
            </a:pPr>
            <a:r>
              <a:rPr lang="en-US" sz="1300" dirty="0" smtClean="0"/>
              <a:t>Adirondack </a:t>
            </a:r>
            <a:r>
              <a:rPr lang="en-US" sz="1300" dirty="0"/>
              <a:t>Museum</a:t>
            </a:r>
          </a:p>
          <a:p>
            <a:pPr marL="109538" indent="-109538">
              <a:buNone/>
            </a:pPr>
            <a:r>
              <a:rPr lang="en-US" sz="1300" dirty="0"/>
              <a:t>Adirondack Architectural Heritage</a:t>
            </a:r>
          </a:p>
          <a:p>
            <a:pPr marL="109538" indent="-109538">
              <a:buNone/>
            </a:pPr>
            <a:r>
              <a:rPr lang="en-US" sz="1300" dirty="0"/>
              <a:t>Adirondack Fire Tower Association </a:t>
            </a:r>
          </a:p>
          <a:p>
            <a:pPr marL="109538" indent="-109538">
              <a:buNone/>
            </a:pPr>
            <a:r>
              <a:rPr lang="en-US" sz="1300" dirty="0"/>
              <a:t>Adirondack Mountain Club</a:t>
            </a:r>
          </a:p>
          <a:p>
            <a:pPr marL="109538" indent="-109538">
              <a:buNone/>
            </a:pPr>
            <a:r>
              <a:rPr lang="en-US" sz="1300" dirty="0" err="1"/>
              <a:t>Ausable</a:t>
            </a:r>
            <a:r>
              <a:rPr lang="en-US" sz="1300" dirty="0"/>
              <a:t> Club</a:t>
            </a:r>
          </a:p>
          <a:p>
            <a:pPr marL="109538" indent="-109538">
              <a:buNone/>
            </a:pPr>
            <a:r>
              <a:rPr lang="en-US" sz="1300" dirty="0"/>
              <a:t>Blue Mountain </a:t>
            </a:r>
            <a:r>
              <a:rPr lang="en-US" sz="1300" dirty="0" smtClean="0"/>
              <a:t>Center</a:t>
            </a:r>
          </a:p>
          <a:p>
            <a:pPr marL="109538" indent="-109538">
              <a:buNone/>
            </a:pPr>
            <a:r>
              <a:rPr lang="en-US" sz="1300" dirty="0" smtClean="0"/>
              <a:t>Great Camp </a:t>
            </a:r>
            <a:r>
              <a:rPr lang="en-US" sz="1300" dirty="0" err="1" smtClean="0"/>
              <a:t>Sagamore</a:t>
            </a:r>
            <a:endParaRPr lang="en-US" sz="1300" dirty="0" smtClean="0"/>
          </a:p>
          <a:p>
            <a:pPr marL="109538" indent="-109538">
              <a:buNone/>
            </a:pPr>
            <a:r>
              <a:rPr lang="en-US" sz="1300" dirty="0"/>
              <a:t>Golden Arrow Lake Resort</a:t>
            </a:r>
          </a:p>
          <a:p>
            <a:pPr marL="109538" indent="-109538">
              <a:buNone/>
            </a:pPr>
            <a:endParaRPr lang="en-US" sz="1300" dirty="0" smtClean="0"/>
          </a:p>
        </p:txBody>
      </p:sp>
      <p:sp>
        <p:nvSpPr>
          <p:cNvPr id="10" name="Content Placeholder 2"/>
          <p:cNvSpPr txBox="1">
            <a:spLocks/>
          </p:cNvSpPr>
          <p:nvPr/>
        </p:nvSpPr>
        <p:spPr>
          <a:xfrm>
            <a:off x="3331191" y="2773362"/>
            <a:ext cx="2743200" cy="248443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300" b="1" dirty="0" smtClean="0"/>
              <a:t>Community Development</a:t>
            </a:r>
            <a:endParaRPr lang="en-US" sz="1300" dirty="0"/>
          </a:p>
          <a:p>
            <a:pPr marL="109538" indent="-109538">
              <a:buNone/>
            </a:pPr>
            <a:r>
              <a:rPr lang="en-US" sz="1300" dirty="0"/>
              <a:t>Adirondack Community Trust</a:t>
            </a:r>
          </a:p>
          <a:p>
            <a:pPr marL="109538" indent="-109538">
              <a:buNone/>
            </a:pPr>
            <a:r>
              <a:rPr lang="en-US" sz="1300" dirty="0" smtClean="0"/>
              <a:t>Adirondack </a:t>
            </a:r>
            <a:r>
              <a:rPr lang="en-US" sz="1300" dirty="0"/>
              <a:t>North Country Assoc.</a:t>
            </a:r>
          </a:p>
          <a:p>
            <a:pPr marL="109538" indent="-109538">
              <a:buNone/>
            </a:pPr>
            <a:r>
              <a:rPr lang="en-US" sz="1300" dirty="0" smtClean="0"/>
              <a:t>Adirondack </a:t>
            </a:r>
            <a:r>
              <a:rPr lang="en-US" sz="1300" dirty="0"/>
              <a:t>Sustainable </a:t>
            </a:r>
            <a:r>
              <a:rPr lang="en-US" sz="1300" dirty="0" smtClean="0"/>
              <a:t>Communities</a:t>
            </a:r>
          </a:p>
          <a:p>
            <a:pPr marL="109538" indent="-109538">
              <a:buNone/>
            </a:pPr>
            <a:r>
              <a:rPr lang="en-US" sz="1300" dirty="0" err="1" smtClean="0"/>
              <a:t>Ausable</a:t>
            </a:r>
            <a:r>
              <a:rPr lang="en-US" sz="1300" dirty="0" smtClean="0"/>
              <a:t>  Watershed Exploratory Committee</a:t>
            </a:r>
            <a:endParaRPr lang="en-US" sz="1300" dirty="0"/>
          </a:p>
          <a:p>
            <a:pPr marL="109538" indent="-109538">
              <a:buNone/>
            </a:pPr>
            <a:r>
              <a:rPr lang="en-US" sz="1300" dirty="0"/>
              <a:t>CAP-21</a:t>
            </a:r>
          </a:p>
          <a:p>
            <a:pPr marL="109538" indent="-109538">
              <a:buNone/>
            </a:pPr>
            <a:r>
              <a:rPr lang="en-US" sz="1300" dirty="0"/>
              <a:t>Community Foundation of Herkimer and Oneida Counties</a:t>
            </a:r>
          </a:p>
          <a:p>
            <a:pPr marL="109538" indent="-109538">
              <a:buNone/>
            </a:pPr>
            <a:r>
              <a:rPr lang="en-US" sz="1300" dirty="0"/>
              <a:t>Episcopal Church of Saranac Lake</a:t>
            </a:r>
          </a:p>
          <a:p>
            <a:pPr marL="109538" indent="-109538">
              <a:buNone/>
            </a:pPr>
            <a:r>
              <a:rPr lang="en-US" sz="1300" dirty="0" err="1"/>
              <a:t>Niccolls</a:t>
            </a:r>
            <a:r>
              <a:rPr lang="en-US" sz="1300" dirty="0"/>
              <a:t> </a:t>
            </a:r>
            <a:r>
              <a:rPr lang="en-US" sz="1300" dirty="0" smtClean="0"/>
              <a:t>Church</a:t>
            </a:r>
          </a:p>
          <a:p>
            <a:pPr marL="109538" indent="-109538">
              <a:buNone/>
            </a:pPr>
            <a:r>
              <a:rPr lang="en-US" sz="1300" dirty="0" smtClean="0"/>
              <a:t>Keene Valley Congregational Church</a:t>
            </a:r>
            <a:endParaRPr lang="en-US" sz="1300" dirty="0"/>
          </a:p>
          <a:p>
            <a:pPr marL="109538" indent="-109538">
              <a:buNone/>
            </a:pPr>
            <a:r>
              <a:rPr lang="en-US" sz="1300" dirty="0"/>
              <a:t>North Elba / Lake Placid Community Development Board</a:t>
            </a:r>
          </a:p>
          <a:p>
            <a:pPr marL="109538" indent="-109538">
              <a:buNone/>
            </a:pPr>
            <a:r>
              <a:rPr lang="en-US" sz="1300" dirty="0"/>
              <a:t>Sustainable Living Project</a:t>
            </a:r>
          </a:p>
          <a:p>
            <a:pPr marL="109538" indent="-109538">
              <a:buNone/>
            </a:pPr>
            <a:r>
              <a:rPr lang="en-US" sz="1300" dirty="0" smtClean="0"/>
              <a:t>Upstate </a:t>
            </a:r>
            <a:r>
              <a:rPr lang="en-US" sz="1300" dirty="0"/>
              <a:t>Adirondack </a:t>
            </a:r>
            <a:r>
              <a:rPr lang="en-US" sz="1300" dirty="0" smtClean="0"/>
              <a:t>Dev. Corp</a:t>
            </a:r>
            <a:endParaRPr lang="en-US" sz="1300" dirty="0"/>
          </a:p>
        </p:txBody>
      </p:sp>
      <p:sp>
        <p:nvSpPr>
          <p:cNvPr id="11" name="Rectangle 10"/>
          <p:cNvSpPr/>
          <p:nvPr/>
        </p:nvSpPr>
        <p:spPr>
          <a:xfrm>
            <a:off x="3276600" y="752088"/>
            <a:ext cx="2743200" cy="2600712"/>
          </a:xfrm>
          <a:prstGeom prst="rect">
            <a:avLst/>
          </a:prstGeom>
        </p:spPr>
        <p:txBody>
          <a:bodyPr wrap="square">
            <a:spAutoFit/>
          </a:bodyPr>
          <a:lstStyle/>
          <a:p>
            <a:pPr marL="285750" indent="-285750">
              <a:spcBef>
                <a:spcPts val="200"/>
              </a:spcBef>
              <a:buFont typeface="Arial" pitchFamily="34" charset="0"/>
              <a:buChar char="•"/>
            </a:pPr>
            <a:r>
              <a:rPr lang="en-US" sz="1300" b="1" dirty="0" smtClean="0">
                <a:latin typeface="+mn-lt"/>
              </a:rPr>
              <a:t>Tourism</a:t>
            </a:r>
          </a:p>
          <a:p>
            <a:pPr marL="109538" indent="-109538">
              <a:spcBef>
                <a:spcPts val="200"/>
              </a:spcBef>
              <a:buNone/>
            </a:pPr>
            <a:r>
              <a:rPr lang="en-US" sz="1300" dirty="0" smtClean="0">
                <a:latin typeface="+mn-lt"/>
              </a:rPr>
              <a:t>Lake </a:t>
            </a:r>
            <a:r>
              <a:rPr lang="en-US" sz="1300" dirty="0">
                <a:latin typeface="+mn-lt"/>
              </a:rPr>
              <a:t>Placid Crown Plaza and Resort</a:t>
            </a:r>
          </a:p>
          <a:p>
            <a:pPr marL="109538" indent="-109538">
              <a:spcBef>
                <a:spcPts val="200"/>
              </a:spcBef>
              <a:buNone/>
            </a:pPr>
            <a:r>
              <a:rPr lang="en-US" sz="1300" dirty="0">
                <a:latin typeface="+mn-lt"/>
              </a:rPr>
              <a:t>Lake Placid Pub and Brewery</a:t>
            </a:r>
          </a:p>
          <a:p>
            <a:pPr marL="109538" indent="-109538">
              <a:spcBef>
                <a:spcPts val="200"/>
              </a:spcBef>
              <a:buNone/>
            </a:pPr>
            <a:r>
              <a:rPr lang="en-US" sz="1300" dirty="0" err="1" smtClean="0">
                <a:latin typeface="+mn-lt"/>
              </a:rPr>
              <a:t>Leveille</a:t>
            </a:r>
            <a:r>
              <a:rPr lang="en-US" sz="1300" dirty="0" smtClean="0">
                <a:latin typeface="+mn-lt"/>
              </a:rPr>
              <a:t> </a:t>
            </a:r>
            <a:r>
              <a:rPr lang="en-US" sz="1300" dirty="0">
                <a:latin typeface="+mn-lt"/>
              </a:rPr>
              <a:t>Development and Planning / Lake Placid Lacrosse</a:t>
            </a:r>
          </a:p>
          <a:p>
            <a:pPr marL="109538" indent="-109538">
              <a:spcBef>
                <a:spcPts val="200"/>
              </a:spcBef>
              <a:buNone/>
            </a:pPr>
            <a:r>
              <a:rPr lang="en-US" sz="1300" dirty="0" err="1">
                <a:latin typeface="+mn-lt"/>
              </a:rPr>
              <a:t>Minnowbrook</a:t>
            </a:r>
            <a:r>
              <a:rPr lang="en-US" sz="1300" dirty="0">
                <a:latin typeface="+mn-lt"/>
              </a:rPr>
              <a:t> </a:t>
            </a:r>
            <a:r>
              <a:rPr lang="en-US" sz="1300" dirty="0" err="1">
                <a:latin typeface="+mn-lt"/>
              </a:rPr>
              <a:t>Conf</a:t>
            </a:r>
            <a:r>
              <a:rPr lang="en-US" sz="1300" dirty="0">
                <a:latin typeface="+mn-lt"/>
              </a:rPr>
              <a:t> Center</a:t>
            </a:r>
          </a:p>
          <a:p>
            <a:pPr marL="109538" indent="-109538">
              <a:spcBef>
                <a:spcPts val="200"/>
              </a:spcBef>
              <a:buNone/>
            </a:pPr>
            <a:r>
              <a:rPr lang="en-US" sz="1300" dirty="0">
                <a:latin typeface="+mn-lt"/>
              </a:rPr>
              <a:t>Regional Office of Sustainable Tourism</a:t>
            </a:r>
          </a:p>
          <a:p>
            <a:pPr marL="109538" indent="-109538">
              <a:spcBef>
                <a:spcPts val="200"/>
              </a:spcBef>
              <a:buNone/>
            </a:pPr>
            <a:r>
              <a:rPr lang="en-US" sz="1300" dirty="0">
                <a:latin typeface="+mn-lt"/>
              </a:rPr>
              <a:t>The Wild Center</a:t>
            </a:r>
          </a:p>
          <a:p>
            <a:endParaRPr lang="en-US" b="1" dirty="0" smtClean="0"/>
          </a:p>
          <a:p>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a:p>
        </p:txBody>
      </p:sp>
    </p:spTree>
    <p:extLst>
      <p:ext uri="{BB962C8B-B14F-4D97-AF65-F5344CB8AC3E}">
        <p14:creationId xmlns:p14="http://schemas.microsoft.com/office/powerpoint/2010/main" val="1633016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Health Cr, Government</a:t>
            </a:r>
            <a:endParaRPr lang="en-US" dirty="0"/>
          </a:p>
        </p:txBody>
      </p:sp>
      <p:sp>
        <p:nvSpPr>
          <p:cNvPr id="3" name="Content Placeholder 2"/>
          <p:cNvSpPr>
            <a:spLocks noGrp="1"/>
          </p:cNvSpPr>
          <p:nvPr>
            <p:ph idx="1"/>
          </p:nvPr>
        </p:nvSpPr>
        <p:spPr>
          <a:xfrm>
            <a:off x="6248400" y="1447800"/>
            <a:ext cx="2819400" cy="4876800"/>
          </a:xfrm>
        </p:spPr>
        <p:txBody>
          <a:bodyPr>
            <a:noAutofit/>
          </a:bodyPr>
          <a:lstStyle/>
          <a:p>
            <a:r>
              <a:rPr lang="en-US" sz="1300" b="1" dirty="0"/>
              <a:t>County Government </a:t>
            </a:r>
            <a:endParaRPr lang="en-US" sz="1300" dirty="0"/>
          </a:p>
          <a:p>
            <a:pPr marL="0" indent="0">
              <a:buNone/>
            </a:pPr>
            <a:r>
              <a:rPr lang="en-US" sz="1300" dirty="0"/>
              <a:t>Hamilton County Chairperson</a:t>
            </a:r>
          </a:p>
          <a:p>
            <a:pPr marL="0" indent="0">
              <a:buNone/>
            </a:pPr>
            <a:r>
              <a:rPr lang="en-US" sz="1300" dirty="0"/>
              <a:t>Hamilton County League of Women Voters</a:t>
            </a:r>
          </a:p>
          <a:p>
            <a:pPr marL="0" indent="0">
              <a:buNone/>
            </a:pPr>
            <a:r>
              <a:rPr lang="en-US" sz="1300" dirty="0"/>
              <a:t>Essex County Planner</a:t>
            </a:r>
          </a:p>
          <a:p>
            <a:pPr marL="0" indent="0">
              <a:buNone/>
            </a:pPr>
            <a:r>
              <a:rPr lang="en-US" sz="1300" dirty="0"/>
              <a:t>Essex County IDA</a:t>
            </a:r>
          </a:p>
          <a:p>
            <a:pPr marL="0" indent="0">
              <a:buNone/>
            </a:pPr>
            <a:r>
              <a:rPr lang="en-US" sz="1300" dirty="0"/>
              <a:t>Essex County Public Health</a:t>
            </a:r>
          </a:p>
          <a:p>
            <a:pPr marL="0" indent="0">
              <a:buNone/>
            </a:pPr>
            <a:r>
              <a:rPr lang="en-US" sz="1300" dirty="0"/>
              <a:t>Adirondack Community Housing Trust</a:t>
            </a:r>
          </a:p>
          <a:p>
            <a:endParaRPr lang="en-US" sz="1300" b="1" dirty="0" smtClean="0"/>
          </a:p>
          <a:p>
            <a:r>
              <a:rPr lang="en-US" sz="1300" b="1" dirty="0" smtClean="0"/>
              <a:t>State </a:t>
            </a:r>
            <a:r>
              <a:rPr lang="en-US" sz="1300" b="1" dirty="0"/>
              <a:t>Government  </a:t>
            </a:r>
            <a:endParaRPr lang="en-US" sz="1300" dirty="0"/>
          </a:p>
          <a:p>
            <a:pPr marL="0" indent="0">
              <a:buNone/>
            </a:pPr>
            <a:r>
              <a:rPr lang="en-US" sz="1300" dirty="0" smtClean="0"/>
              <a:t>Deputy Sec of State for Local Government</a:t>
            </a:r>
          </a:p>
          <a:p>
            <a:pPr marL="0" indent="0">
              <a:buNone/>
            </a:pPr>
            <a:r>
              <a:rPr lang="en-US" sz="1300" dirty="0" smtClean="0"/>
              <a:t>Adirondack </a:t>
            </a:r>
            <a:r>
              <a:rPr lang="en-US" sz="1300" dirty="0"/>
              <a:t>Park Agency</a:t>
            </a:r>
          </a:p>
          <a:p>
            <a:pPr marL="0" indent="0">
              <a:buNone/>
            </a:pPr>
            <a:r>
              <a:rPr lang="en-US" sz="1300" dirty="0"/>
              <a:t>NYS Department of Transportation</a:t>
            </a:r>
          </a:p>
          <a:p>
            <a:pPr marL="0" indent="0">
              <a:buNone/>
            </a:pPr>
            <a:r>
              <a:rPr lang="en-US" sz="1300" dirty="0"/>
              <a:t>NYS Department of Environmental Conservation</a:t>
            </a:r>
          </a:p>
          <a:p>
            <a:pPr marL="0" indent="0">
              <a:buNone/>
            </a:pPr>
            <a:r>
              <a:rPr lang="en-US" sz="1300" dirty="0"/>
              <a:t>NYS State Senator Betty Little</a:t>
            </a:r>
          </a:p>
          <a:p>
            <a:pPr marL="0" indent="0">
              <a:buNone/>
            </a:pPr>
            <a:r>
              <a:rPr lang="en-US" sz="1300" dirty="0"/>
              <a:t>NYS Tug Hill Commission</a:t>
            </a:r>
          </a:p>
          <a:p>
            <a:pPr marL="0" indent="0">
              <a:buNone/>
            </a:pPr>
            <a:r>
              <a:rPr lang="en-US" sz="1300" dirty="0" smtClean="0"/>
              <a:t>North </a:t>
            </a:r>
            <a:r>
              <a:rPr lang="en-US" sz="1300" dirty="0"/>
              <a:t>Country Regional Economic Development </a:t>
            </a:r>
            <a:r>
              <a:rPr lang="en-US" sz="1300" dirty="0" smtClean="0"/>
              <a:t>Council</a:t>
            </a:r>
          </a:p>
          <a:p>
            <a:pPr marL="0" indent="0">
              <a:buNone/>
            </a:pPr>
            <a:endParaRPr lang="en-US" sz="1300" b="1" dirty="0"/>
          </a:p>
          <a:p>
            <a:pPr marL="0" indent="0">
              <a:buNone/>
            </a:pPr>
            <a:endParaRPr lang="en-US" sz="1300" dirty="0"/>
          </a:p>
          <a:p>
            <a:pPr marL="0" indent="0">
              <a:buNone/>
            </a:pPr>
            <a:endParaRPr lang="en-US" sz="1300"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7</a:t>
            </a:fld>
            <a:endParaRPr lang="en-US" dirty="0"/>
          </a:p>
        </p:txBody>
      </p:sp>
      <p:sp>
        <p:nvSpPr>
          <p:cNvPr id="7" name="Content Placeholder 2"/>
          <p:cNvSpPr txBox="1">
            <a:spLocks/>
          </p:cNvSpPr>
          <p:nvPr/>
        </p:nvSpPr>
        <p:spPr>
          <a:xfrm>
            <a:off x="3200400" y="1493837"/>
            <a:ext cx="3200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300" b="1" dirty="0" smtClean="0"/>
              <a:t>Town and Village </a:t>
            </a:r>
            <a:r>
              <a:rPr lang="en-US" sz="1300" b="1" dirty="0"/>
              <a:t>Government </a:t>
            </a:r>
            <a:endParaRPr lang="en-US" sz="1300" dirty="0"/>
          </a:p>
          <a:p>
            <a:pPr marL="0" indent="0">
              <a:buNone/>
            </a:pPr>
            <a:r>
              <a:rPr lang="en-US" sz="1300" dirty="0"/>
              <a:t>Adirondack Association of Towns and Villages</a:t>
            </a:r>
          </a:p>
          <a:p>
            <a:pPr marL="0" indent="0">
              <a:buNone/>
            </a:pPr>
            <a:r>
              <a:rPr lang="en-US" sz="1300" dirty="0"/>
              <a:t>APA Local Government Review Board</a:t>
            </a:r>
          </a:p>
          <a:p>
            <a:pPr marL="0" indent="0">
              <a:buNone/>
            </a:pPr>
            <a:r>
              <a:rPr lang="en-US" sz="1300" dirty="0"/>
              <a:t>Blue Mountain Lake EMT</a:t>
            </a:r>
          </a:p>
          <a:p>
            <a:pPr marL="0" indent="0">
              <a:buNone/>
            </a:pPr>
            <a:r>
              <a:rPr lang="en-US" sz="1300" dirty="0"/>
              <a:t>High Peaks Education Foundation</a:t>
            </a:r>
          </a:p>
          <a:p>
            <a:pPr marL="0" indent="0">
              <a:buNone/>
            </a:pPr>
            <a:r>
              <a:rPr lang="en-US" sz="1300" dirty="0"/>
              <a:t>Keene Board of Education</a:t>
            </a:r>
          </a:p>
          <a:p>
            <a:pPr marL="0" indent="0">
              <a:buNone/>
            </a:pPr>
            <a:r>
              <a:rPr lang="en-US" sz="1300" dirty="0"/>
              <a:t>Keene Central </a:t>
            </a:r>
            <a:r>
              <a:rPr lang="en-US" sz="1300" dirty="0" smtClean="0"/>
              <a:t>School District</a:t>
            </a:r>
            <a:endParaRPr lang="en-US" sz="1300" dirty="0"/>
          </a:p>
          <a:p>
            <a:pPr marL="0" indent="0">
              <a:buNone/>
            </a:pPr>
            <a:r>
              <a:rPr lang="en-US" sz="1300" dirty="0"/>
              <a:t>Ticonderoga Revitalization </a:t>
            </a:r>
            <a:r>
              <a:rPr lang="en-US" sz="1300" dirty="0" smtClean="0"/>
              <a:t>Alliance</a:t>
            </a:r>
          </a:p>
          <a:p>
            <a:pPr marL="0" indent="0">
              <a:buNone/>
            </a:pPr>
            <a:r>
              <a:rPr lang="en-US" sz="1300" dirty="0" smtClean="0"/>
              <a:t>Ticonderoga Central School District</a:t>
            </a:r>
          </a:p>
          <a:p>
            <a:pPr marL="0" indent="0">
              <a:buNone/>
            </a:pPr>
            <a:r>
              <a:rPr lang="en-US" sz="1300" dirty="0" smtClean="0"/>
              <a:t>Town of Belmont</a:t>
            </a:r>
          </a:p>
          <a:p>
            <a:pPr marL="0" indent="0">
              <a:buNone/>
            </a:pPr>
            <a:r>
              <a:rPr lang="en-US" sz="1300" dirty="0" smtClean="0"/>
              <a:t>Town of Essex</a:t>
            </a:r>
            <a:endParaRPr lang="en-US" sz="1300" dirty="0"/>
          </a:p>
          <a:p>
            <a:pPr marL="0" indent="0">
              <a:buNone/>
            </a:pPr>
            <a:r>
              <a:rPr lang="en-US" sz="1300" dirty="0"/>
              <a:t>Town of Fine</a:t>
            </a:r>
          </a:p>
          <a:p>
            <a:pPr marL="0" indent="0">
              <a:buNone/>
            </a:pPr>
            <a:r>
              <a:rPr lang="en-US" sz="1300" dirty="0"/>
              <a:t>Town of Morehouse</a:t>
            </a:r>
          </a:p>
          <a:p>
            <a:pPr marL="0" indent="0">
              <a:buNone/>
            </a:pPr>
            <a:r>
              <a:rPr lang="en-US" sz="1300" dirty="0"/>
              <a:t>Town of Wells</a:t>
            </a:r>
          </a:p>
          <a:p>
            <a:pPr marL="0" indent="0">
              <a:buNone/>
            </a:pPr>
            <a:r>
              <a:rPr lang="en-US" sz="1300" dirty="0"/>
              <a:t>Town of </a:t>
            </a:r>
            <a:r>
              <a:rPr lang="en-US" sz="1300" dirty="0" smtClean="0"/>
              <a:t>Webb</a:t>
            </a:r>
          </a:p>
          <a:p>
            <a:pPr marL="0" indent="0">
              <a:buNone/>
            </a:pPr>
            <a:r>
              <a:rPr lang="en-US" sz="1300" dirty="0"/>
              <a:t>North Elba / Lake Placid Community Development Board</a:t>
            </a:r>
          </a:p>
          <a:p>
            <a:pPr marL="0" indent="0">
              <a:buNone/>
            </a:pPr>
            <a:endParaRPr lang="en-US" sz="1300" dirty="0"/>
          </a:p>
        </p:txBody>
      </p:sp>
      <p:sp>
        <p:nvSpPr>
          <p:cNvPr id="8" name="Rectangle 7"/>
          <p:cNvSpPr/>
          <p:nvPr/>
        </p:nvSpPr>
        <p:spPr>
          <a:xfrm>
            <a:off x="457200" y="1524000"/>
            <a:ext cx="2819400" cy="2677656"/>
          </a:xfrm>
          <a:prstGeom prst="rect">
            <a:avLst/>
          </a:prstGeom>
        </p:spPr>
        <p:txBody>
          <a:bodyPr wrap="square">
            <a:spAutoFit/>
          </a:bodyPr>
          <a:lstStyle/>
          <a:p>
            <a:pPr marL="285750" indent="-285750">
              <a:spcBef>
                <a:spcPts val="312"/>
              </a:spcBef>
              <a:buFont typeface="Arial" pitchFamily="34" charset="0"/>
              <a:buChar char="•"/>
            </a:pPr>
            <a:r>
              <a:rPr lang="en-US" sz="1300" b="1" dirty="0" smtClean="0">
                <a:latin typeface="+mn-lt"/>
              </a:rPr>
              <a:t>Higher Education</a:t>
            </a:r>
            <a:endParaRPr lang="en-US" sz="1300" dirty="0" smtClean="0">
              <a:latin typeface="+mn-lt"/>
            </a:endParaRPr>
          </a:p>
          <a:p>
            <a:pPr marL="0" indent="0">
              <a:spcBef>
                <a:spcPts val="312"/>
              </a:spcBef>
              <a:buNone/>
            </a:pPr>
            <a:r>
              <a:rPr lang="en-US" sz="1300" dirty="0" smtClean="0">
                <a:latin typeface="+mn-lt"/>
              </a:rPr>
              <a:t>Clarkson University</a:t>
            </a:r>
          </a:p>
          <a:p>
            <a:pPr marL="0" indent="0">
              <a:spcBef>
                <a:spcPts val="312"/>
              </a:spcBef>
              <a:buNone/>
            </a:pPr>
            <a:r>
              <a:rPr lang="en-US" sz="1300" dirty="0" smtClean="0">
                <a:latin typeface="+mn-lt"/>
              </a:rPr>
              <a:t>Colgate University</a:t>
            </a:r>
          </a:p>
          <a:p>
            <a:pPr marL="0" indent="0">
              <a:spcBef>
                <a:spcPts val="312"/>
              </a:spcBef>
              <a:buNone/>
            </a:pPr>
            <a:r>
              <a:rPr lang="en-US" sz="1300" dirty="0" smtClean="0">
                <a:latin typeface="+mn-lt"/>
              </a:rPr>
              <a:t>Cornell University</a:t>
            </a:r>
          </a:p>
          <a:p>
            <a:pPr marL="0" indent="0">
              <a:spcBef>
                <a:spcPts val="312"/>
              </a:spcBef>
              <a:buNone/>
            </a:pPr>
            <a:r>
              <a:rPr lang="en-US" sz="1300" dirty="0" smtClean="0">
                <a:latin typeface="+mn-lt"/>
              </a:rPr>
              <a:t>North Country Community College</a:t>
            </a:r>
          </a:p>
          <a:p>
            <a:pPr marL="0" indent="0">
              <a:spcBef>
                <a:spcPts val="312"/>
              </a:spcBef>
              <a:buNone/>
            </a:pPr>
            <a:r>
              <a:rPr lang="en-US" sz="1300" dirty="0" smtClean="0">
                <a:latin typeface="+mn-lt"/>
              </a:rPr>
              <a:t>Paul Smiths College</a:t>
            </a:r>
          </a:p>
          <a:p>
            <a:pPr marL="0" indent="0">
              <a:spcBef>
                <a:spcPts val="312"/>
              </a:spcBef>
              <a:buNone/>
            </a:pPr>
            <a:r>
              <a:rPr lang="en-US" sz="1300" dirty="0" smtClean="0">
                <a:latin typeface="+mn-lt"/>
              </a:rPr>
              <a:t>SUNY ESF </a:t>
            </a:r>
            <a:r>
              <a:rPr lang="en-US" sz="1300" dirty="0" err="1" smtClean="0">
                <a:latin typeface="+mn-lt"/>
              </a:rPr>
              <a:t>Wanakena</a:t>
            </a:r>
            <a:r>
              <a:rPr lang="en-US" sz="1300" dirty="0" smtClean="0">
                <a:latin typeface="+mn-lt"/>
              </a:rPr>
              <a:t> Ranger School</a:t>
            </a:r>
          </a:p>
          <a:p>
            <a:pPr marL="0" indent="0">
              <a:spcBef>
                <a:spcPts val="312"/>
              </a:spcBef>
              <a:buNone/>
            </a:pPr>
            <a:r>
              <a:rPr lang="en-US" sz="1300" dirty="0" smtClean="0">
                <a:latin typeface="+mn-lt"/>
              </a:rPr>
              <a:t>SUNY ESF Northern Forest Institute</a:t>
            </a:r>
          </a:p>
          <a:p>
            <a:pPr marL="0" indent="0">
              <a:spcBef>
                <a:spcPts val="312"/>
              </a:spcBef>
              <a:buNone/>
            </a:pPr>
            <a:r>
              <a:rPr lang="en-US" sz="1300" dirty="0" smtClean="0">
                <a:latin typeface="+mn-lt"/>
              </a:rPr>
              <a:t>SUNY ESF ADK Ecological Center</a:t>
            </a:r>
          </a:p>
          <a:p>
            <a:pPr marL="0" indent="0">
              <a:spcBef>
                <a:spcPts val="312"/>
              </a:spcBef>
              <a:buNone/>
            </a:pPr>
            <a:r>
              <a:rPr lang="en-US" sz="1300" dirty="0" smtClean="0">
                <a:latin typeface="+mn-lt"/>
              </a:rPr>
              <a:t>St Lawrence University</a:t>
            </a:r>
          </a:p>
          <a:p>
            <a:pPr marL="0" indent="0">
              <a:spcBef>
                <a:spcPts val="312"/>
              </a:spcBef>
              <a:buNone/>
            </a:pPr>
            <a:r>
              <a:rPr lang="en-US" sz="1300" dirty="0" smtClean="0">
                <a:latin typeface="+mn-lt"/>
              </a:rPr>
              <a:t>Workforce Development Institute</a:t>
            </a:r>
            <a:endParaRPr lang="en-US" sz="1300" dirty="0">
              <a:latin typeface="+mn-lt"/>
            </a:endParaRPr>
          </a:p>
        </p:txBody>
      </p:sp>
      <p:sp>
        <p:nvSpPr>
          <p:cNvPr id="9" name="Rectangle 8"/>
          <p:cNvSpPr/>
          <p:nvPr/>
        </p:nvSpPr>
        <p:spPr>
          <a:xfrm>
            <a:off x="457200" y="4343400"/>
            <a:ext cx="2819400" cy="1485022"/>
          </a:xfrm>
          <a:prstGeom prst="rect">
            <a:avLst/>
          </a:prstGeom>
        </p:spPr>
        <p:txBody>
          <a:bodyPr wrap="square">
            <a:spAutoFit/>
          </a:bodyPr>
          <a:lstStyle/>
          <a:p>
            <a:pPr marL="285750" indent="-285750">
              <a:spcBef>
                <a:spcPts val="312"/>
              </a:spcBef>
              <a:buFont typeface="Arial" pitchFamily="34" charset="0"/>
              <a:buChar char="•"/>
            </a:pPr>
            <a:r>
              <a:rPr lang="en-US" sz="1300" b="1" dirty="0">
                <a:latin typeface="+mn-lt"/>
              </a:rPr>
              <a:t>Health Care</a:t>
            </a:r>
          </a:p>
          <a:p>
            <a:pPr marL="0" indent="0">
              <a:spcBef>
                <a:spcPts val="312"/>
              </a:spcBef>
              <a:buNone/>
            </a:pPr>
            <a:r>
              <a:rPr lang="en-US" sz="1300" dirty="0">
                <a:latin typeface="+mn-lt"/>
              </a:rPr>
              <a:t>Adirondack Health</a:t>
            </a:r>
          </a:p>
          <a:p>
            <a:pPr marL="0" indent="0">
              <a:spcBef>
                <a:spcPts val="312"/>
              </a:spcBef>
              <a:buNone/>
            </a:pPr>
            <a:r>
              <a:rPr lang="en-US" sz="1300" dirty="0">
                <a:latin typeface="+mn-lt"/>
              </a:rPr>
              <a:t>Creative Healing Connections</a:t>
            </a:r>
          </a:p>
          <a:p>
            <a:pPr marL="0" indent="0">
              <a:spcBef>
                <a:spcPts val="312"/>
              </a:spcBef>
              <a:buNone/>
            </a:pPr>
            <a:r>
              <a:rPr lang="en-US" sz="1300" dirty="0">
                <a:latin typeface="+mn-lt"/>
              </a:rPr>
              <a:t>Hudson Headwaters Health Network</a:t>
            </a:r>
          </a:p>
          <a:p>
            <a:pPr marL="0" indent="0">
              <a:spcBef>
                <a:spcPts val="312"/>
              </a:spcBef>
              <a:buNone/>
            </a:pPr>
            <a:r>
              <a:rPr lang="en-US" sz="1300" dirty="0">
                <a:latin typeface="+mn-lt"/>
              </a:rPr>
              <a:t>Peaks and Valleys </a:t>
            </a:r>
            <a:r>
              <a:rPr lang="en-US" sz="1300" dirty="0" smtClean="0">
                <a:latin typeface="+mn-lt"/>
              </a:rPr>
              <a:t>Counseling</a:t>
            </a:r>
          </a:p>
          <a:p>
            <a:pPr marL="0" indent="0">
              <a:spcBef>
                <a:spcPts val="312"/>
              </a:spcBef>
              <a:buNone/>
            </a:pPr>
            <a:r>
              <a:rPr lang="en-US" sz="1300" dirty="0" smtClean="0">
                <a:latin typeface="+mn-lt"/>
              </a:rPr>
              <a:t>CVPH</a:t>
            </a:r>
          </a:p>
        </p:txBody>
      </p:sp>
    </p:spTree>
    <p:extLst>
      <p:ext uri="{BB962C8B-B14F-4D97-AF65-F5344CB8AC3E}">
        <p14:creationId xmlns:p14="http://schemas.microsoft.com/office/powerpoint/2010/main" val="2705572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067" y="228600"/>
            <a:ext cx="8229600" cy="1143000"/>
          </a:xfrm>
        </p:spPr>
        <p:txBody>
          <a:bodyPr/>
          <a:lstStyle/>
          <a:p>
            <a:r>
              <a:rPr lang="en-US" dirty="0" smtClean="0"/>
              <a:t>Two Day Attendees</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124717377"/>
              </p:ext>
            </p:extLst>
          </p:nvPr>
        </p:nvGraphicFramePr>
        <p:xfrm>
          <a:off x="4572000" y="1676400"/>
          <a:ext cx="3962400" cy="2590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3172360481"/>
              </p:ext>
            </p:extLst>
          </p:nvPr>
        </p:nvGraphicFramePr>
        <p:xfrm>
          <a:off x="5105400" y="1066800"/>
          <a:ext cx="31242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2863349274"/>
              </p:ext>
            </p:extLst>
          </p:nvPr>
        </p:nvGraphicFramePr>
        <p:xfrm>
          <a:off x="5105400" y="3733800"/>
          <a:ext cx="37338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a:graphicFrameLocks/>
          </p:cNvGraphicFramePr>
          <p:nvPr>
            <p:extLst>
              <p:ext uri="{D42A27DB-BD31-4B8C-83A1-F6EECF244321}">
                <p14:modId xmlns:p14="http://schemas.microsoft.com/office/powerpoint/2010/main" val="1680968090"/>
              </p:ext>
            </p:extLst>
          </p:nvPr>
        </p:nvGraphicFramePr>
        <p:xfrm>
          <a:off x="2971800" y="3810000"/>
          <a:ext cx="33528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a:graphicFrameLocks/>
          </p:cNvGraphicFramePr>
          <p:nvPr>
            <p:extLst>
              <p:ext uri="{D42A27DB-BD31-4B8C-83A1-F6EECF244321}">
                <p14:modId xmlns:p14="http://schemas.microsoft.com/office/powerpoint/2010/main" val="2063087843"/>
              </p:ext>
            </p:extLst>
          </p:nvPr>
        </p:nvGraphicFramePr>
        <p:xfrm>
          <a:off x="762000" y="1066800"/>
          <a:ext cx="48768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p:cNvGraphicFramePr>
            <a:graphicFrameLocks/>
          </p:cNvGraphicFramePr>
          <p:nvPr>
            <p:extLst>
              <p:ext uri="{D42A27DB-BD31-4B8C-83A1-F6EECF244321}">
                <p14:modId xmlns:p14="http://schemas.microsoft.com/office/powerpoint/2010/main" val="4009380136"/>
              </p:ext>
            </p:extLst>
          </p:nvPr>
        </p:nvGraphicFramePr>
        <p:xfrm>
          <a:off x="263236" y="4073214"/>
          <a:ext cx="3352800" cy="2514600"/>
        </p:xfrm>
        <a:graphic>
          <a:graphicData uri="http://schemas.openxmlformats.org/drawingml/2006/chart">
            <c:chart xmlns:c="http://schemas.openxmlformats.org/drawingml/2006/chart" xmlns:r="http://schemas.openxmlformats.org/officeDocument/2006/relationships" r:id="rId7"/>
          </a:graphicData>
        </a:graphic>
      </p:graphicFrame>
      <p:sp>
        <p:nvSpPr>
          <p:cNvPr id="3" name="TextBox 2"/>
          <p:cNvSpPr txBox="1"/>
          <p:nvPr/>
        </p:nvSpPr>
        <p:spPr>
          <a:xfrm>
            <a:off x="838200" y="3962400"/>
            <a:ext cx="1898405" cy="646331"/>
          </a:xfrm>
          <a:prstGeom prst="rect">
            <a:avLst/>
          </a:prstGeom>
          <a:noFill/>
        </p:spPr>
        <p:txBody>
          <a:bodyPr wrap="none" rtlCol="0">
            <a:spAutoFit/>
          </a:bodyPr>
          <a:lstStyle/>
          <a:p>
            <a:r>
              <a:rPr lang="en-US" b="1" dirty="0" smtClean="0"/>
              <a:t>Blue </a:t>
            </a:r>
            <a:r>
              <a:rPr lang="en-US" b="1" dirty="0" err="1" smtClean="0"/>
              <a:t>Mtn</a:t>
            </a:r>
            <a:r>
              <a:rPr lang="en-US" b="1" dirty="0" smtClean="0"/>
              <a:t> Lake, 34</a:t>
            </a:r>
            <a:endParaRPr lang="en-US" b="1" dirty="0"/>
          </a:p>
          <a:p>
            <a:endParaRPr lang="en-US" b="1" dirty="0"/>
          </a:p>
        </p:txBody>
      </p:sp>
      <p:sp>
        <p:nvSpPr>
          <p:cNvPr id="4" name="Slide Number Placeholder 3"/>
          <p:cNvSpPr>
            <a:spLocks noGrp="1"/>
          </p:cNvSpPr>
          <p:nvPr>
            <p:ph type="sldNum" sz="quarter" idx="12"/>
          </p:nvPr>
        </p:nvSpPr>
        <p:spPr/>
        <p:txBody>
          <a:bodyPr/>
          <a:lstStyle/>
          <a:p>
            <a:fld id="{0D8D1BD9-107A-47BE-8DF1-EB2B0145A515}" type="slidenum">
              <a:rPr lang="en-US" smtClean="0"/>
              <a:t>8</a:t>
            </a:fld>
            <a:endParaRPr lang="en-US"/>
          </a:p>
        </p:txBody>
      </p:sp>
    </p:spTree>
    <p:extLst>
      <p:ext uri="{BB962C8B-B14F-4D97-AF65-F5344CB8AC3E}">
        <p14:creationId xmlns:p14="http://schemas.microsoft.com/office/powerpoint/2010/main" val="3469279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Half-Day Attendees</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616066250"/>
              </p:ext>
            </p:extLst>
          </p:nvPr>
        </p:nvGraphicFramePr>
        <p:xfrm>
          <a:off x="4800600" y="1143000"/>
          <a:ext cx="3276600" cy="2209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38839765"/>
              </p:ext>
            </p:extLst>
          </p:nvPr>
        </p:nvGraphicFramePr>
        <p:xfrm>
          <a:off x="-914400" y="2819400"/>
          <a:ext cx="3962400" cy="2438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1739224211"/>
              </p:ext>
            </p:extLst>
          </p:nvPr>
        </p:nvGraphicFramePr>
        <p:xfrm>
          <a:off x="5779228" y="3166730"/>
          <a:ext cx="3733800" cy="2133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a:graphicFrameLocks/>
          </p:cNvGraphicFramePr>
          <p:nvPr>
            <p:extLst>
              <p:ext uri="{D42A27DB-BD31-4B8C-83A1-F6EECF244321}">
                <p14:modId xmlns:p14="http://schemas.microsoft.com/office/powerpoint/2010/main" val="2113361170"/>
              </p:ext>
            </p:extLst>
          </p:nvPr>
        </p:nvGraphicFramePr>
        <p:xfrm>
          <a:off x="609600" y="1219200"/>
          <a:ext cx="4800600" cy="25908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extLst>
              <p:ext uri="{D42A27DB-BD31-4B8C-83A1-F6EECF244321}">
                <p14:modId xmlns:p14="http://schemas.microsoft.com/office/powerpoint/2010/main" val="1627691497"/>
              </p:ext>
            </p:extLst>
          </p:nvPr>
        </p:nvGraphicFramePr>
        <p:xfrm>
          <a:off x="1096908" y="3842266"/>
          <a:ext cx="3962400" cy="1828800"/>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
          <p:cNvSpPr txBox="1"/>
          <p:nvPr/>
        </p:nvSpPr>
        <p:spPr>
          <a:xfrm>
            <a:off x="2286000" y="3657600"/>
            <a:ext cx="1584216" cy="369332"/>
          </a:xfrm>
          <a:prstGeom prst="rect">
            <a:avLst/>
          </a:prstGeom>
          <a:noFill/>
        </p:spPr>
        <p:txBody>
          <a:bodyPr wrap="none" rtlCol="0">
            <a:spAutoFit/>
          </a:bodyPr>
          <a:lstStyle/>
          <a:p>
            <a:r>
              <a:rPr lang="en-US" b="1" dirty="0" smtClean="0">
                <a:latin typeface="+mn-lt"/>
              </a:rPr>
              <a:t>Lake Placid, 23</a:t>
            </a:r>
            <a:endParaRPr lang="en-US" b="1" dirty="0">
              <a:latin typeface="+mn-lt"/>
            </a:endParaRPr>
          </a:p>
        </p:txBody>
      </p:sp>
      <p:graphicFrame>
        <p:nvGraphicFramePr>
          <p:cNvPr id="12" name="Chart 11"/>
          <p:cNvGraphicFramePr/>
          <p:nvPr>
            <p:extLst>
              <p:ext uri="{D42A27DB-BD31-4B8C-83A1-F6EECF244321}">
                <p14:modId xmlns:p14="http://schemas.microsoft.com/office/powerpoint/2010/main" val="3542129415"/>
              </p:ext>
            </p:extLst>
          </p:nvPr>
        </p:nvGraphicFramePr>
        <p:xfrm>
          <a:off x="-276225" y="5137666"/>
          <a:ext cx="3276600" cy="1828800"/>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Box 12"/>
          <p:cNvSpPr txBox="1"/>
          <p:nvPr/>
        </p:nvSpPr>
        <p:spPr>
          <a:xfrm>
            <a:off x="514350" y="4964668"/>
            <a:ext cx="1619250" cy="369332"/>
          </a:xfrm>
          <a:prstGeom prst="rect">
            <a:avLst/>
          </a:prstGeom>
          <a:noFill/>
        </p:spPr>
        <p:txBody>
          <a:bodyPr wrap="square" rtlCol="0">
            <a:spAutoFit/>
          </a:bodyPr>
          <a:lstStyle/>
          <a:p>
            <a:r>
              <a:rPr lang="en-US" b="1" dirty="0" smtClean="0">
                <a:latin typeface="+mn-lt"/>
              </a:rPr>
              <a:t>Clifton Fine, 29</a:t>
            </a:r>
            <a:endParaRPr lang="en-US" b="1" dirty="0">
              <a:latin typeface="+mn-lt"/>
            </a:endParaRPr>
          </a:p>
        </p:txBody>
      </p:sp>
      <p:graphicFrame>
        <p:nvGraphicFramePr>
          <p:cNvPr id="11" name="Chart 10"/>
          <p:cNvGraphicFramePr>
            <a:graphicFrameLocks/>
          </p:cNvGraphicFramePr>
          <p:nvPr>
            <p:extLst>
              <p:ext uri="{D42A27DB-BD31-4B8C-83A1-F6EECF244321}">
                <p14:modId xmlns:p14="http://schemas.microsoft.com/office/powerpoint/2010/main" val="2699755063"/>
              </p:ext>
            </p:extLst>
          </p:nvPr>
        </p:nvGraphicFramePr>
        <p:xfrm>
          <a:off x="4876800" y="4876800"/>
          <a:ext cx="2971800" cy="1981200"/>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13"/>
          <p:cNvSpPr txBox="1"/>
          <p:nvPr/>
        </p:nvSpPr>
        <p:spPr>
          <a:xfrm>
            <a:off x="4038600" y="6019800"/>
            <a:ext cx="1761893" cy="369332"/>
          </a:xfrm>
          <a:prstGeom prst="rect">
            <a:avLst/>
          </a:prstGeom>
          <a:noFill/>
        </p:spPr>
        <p:txBody>
          <a:bodyPr wrap="none" rtlCol="0">
            <a:spAutoFit/>
          </a:bodyPr>
          <a:lstStyle/>
          <a:p>
            <a:r>
              <a:rPr lang="en-US" b="1" dirty="0" smtClean="0">
                <a:latin typeface="+mn-lt"/>
              </a:rPr>
              <a:t>Saranac Lake, 27</a:t>
            </a:r>
            <a:endParaRPr lang="en-US" b="1" dirty="0">
              <a:latin typeface="+mn-lt"/>
            </a:endParaRPr>
          </a:p>
        </p:txBody>
      </p:sp>
      <p:graphicFrame>
        <p:nvGraphicFramePr>
          <p:cNvPr id="15" name="Chart 14"/>
          <p:cNvGraphicFramePr>
            <a:graphicFrameLocks/>
          </p:cNvGraphicFramePr>
          <p:nvPr>
            <p:extLst>
              <p:ext uri="{D42A27DB-BD31-4B8C-83A1-F6EECF244321}">
                <p14:modId xmlns:p14="http://schemas.microsoft.com/office/powerpoint/2010/main" val="3500477774"/>
              </p:ext>
            </p:extLst>
          </p:nvPr>
        </p:nvGraphicFramePr>
        <p:xfrm>
          <a:off x="4047460" y="3352800"/>
          <a:ext cx="2722385" cy="2209800"/>
        </p:xfrm>
        <a:graphic>
          <a:graphicData uri="http://schemas.openxmlformats.org/drawingml/2006/chart">
            <c:chart xmlns:c="http://schemas.openxmlformats.org/drawingml/2006/chart" xmlns:r="http://schemas.openxmlformats.org/officeDocument/2006/relationships" r:id="rId9"/>
          </a:graphicData>
        </a:graphic>
      </p:graphicFrame>
      <p:sp>
        <p:nvSpPr>
          <p:cNvPr id="4" name="Slide Number Placeholder 3"/>
          <p:cNvSpPr>
            <a:spLocks noGrp="1"/>
          </p:cNvSpPr>
          <p:nvPr>
            <p:ph type="sldNum" sz="quarter" idx="12"/>
          </p:nvPr>
        </p:nvSpPr>
        <p:spPr/>
        <p:txBody>
          <a:bodyPr/>
          <a:lstStyle/>
          <a:p>
            <a:fld id="{0D8D1BD9-107A-47BE-8DF1-EB2B0145A515}" type="slidenum">
              <a:rPr lang="en-US" smtClean="0"/>
              <a:t>9</a:t>
            </a:fld>
            <a:endParaRPr lang="en-US"/>
          </a:p>
        </p:txBody>
      </p:sp>
    </p:spTree>
    <p:extLst>
      <p:ext uri="{BB962C8B-B14F-4D97-AF65-F5344CB8AC3E}">
        <p14:creationId xmlns:p14="http://schemas.microsoft.com/office/powerpoint/2010/main" val="1759270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Profile of Two Day Attendees</a:t>
            </a:r>
            <a:endParaRPr lang="en-US" dirty="0"/>
          </a:p>
        </p:txBody>
      </p:sp>
      <p:graphicFrame>
        <p:nvGraphicFramePr>
          <p:cNvPr id="11" name="Chart 10"/>
          <p:cNvGraphicFramePr>
            <a:graphicFrameLocks/>
          </p:cNvGraphicFramePr>
          <p:nvPr>
            <p:extLst>
              <p:ext uri="{D42A27DB-BD31-4B8C-83A1-F6EECF244321}">
                <p14:modId xmlns:p14="http://schemas.microsoft.com/office/powerpoint/2010/main" val="1834373072"/>
              </p:ext>
            </p:extLst>
          </p:nvPr>
        </p:nvGraphicFramePr>
        <p:xfrm>
          <a:off x="3733800" y="990600"/>
          <a:ext cx="3352800" cy="2667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a:graphicFrameLocks/>
          </p:cNvGraphicFramePr>
          <p:nvPr>
            <p:extLst>
              <p:ext uri="{D42A27DB-BD31-4B8C-83A1-F6EECF244321}">
                <p14:modId xmlns:p14="http://schemas.microsoft.com/office/powerpoint/2010/main" val="1558160050"/>
              </p:ext>
            </p:extLst>
          </p:nvPr>
        </p:nvGraphicFramePr>
        <p:xfrm>
          <a:off x="5410200" y="1981200"/>
          <a:ext cx="40386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1987882416"/>
              </p:ext>
            </p:extLst>
          </p:nvPr>
        </p:nvGraphicFramePr>
        <p:xfrm>
          <a:off x="3505200" y="388620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p:cNvGraphicFramePr>
          <p:nvPr>
            <p:extLst>
              <p:ext uri="{D42A27DB-BD31-4B8C-83A1-F6EECF244321}">
                <p14:modId xmlns:p14="http://schemas.microsoft.com/office/powerpoint/2010/main" val="2853337763"/>
              </p:ext>
            </p:extLst>
          </p:nvPr>
        </p:nvGraphicFramePr>
        <p:xfrm>
          <a:off x="0" y="685800"/>
          <a:ext cx="4724400" cy="6172200"/>
        </p:xfrm>
        <a:graphic>
          <a:graphicData uri="http://schemas.openxmlformats.org/drawingml/2006/chart">
            <c:chart xmlns:c="http://schemas.openxmlformats.org/drawingml/2006/chart" xmlns:r="http://schemas.openxmlformats.org/officeDocument/2006/relationships" r:id="rId5"/>
          </a:graphicData>
        </a:graphic>
      </p:graphicFrame>
      <p:cxnSp>
        <p:nvCxnSpPr>
          <p:cNvPr id="4" name="Straight Arrow Connector 3"/>
          <p:cNvCxnSpPr/>
          <p:nvPr/>
        </p:nvCxnSpPr>
        <p:spPr>
          <a:xfrm flipH="1">
            <a:off x="1524000" y="1447800"/>
            <a:ext cx="990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1752600" y="2019300"/>
            <a:ext cx="762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905000" y="22098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4" name="Chart 13"/>
          <p:cNvGraphicFramePr>
            <a:graphicFrameLocks/>
          </p:cNvGraphicFramePr>
          <p:nvPr>
            <p:extLst>
              <p:ext uri="{D42A27DB-BD31-4B8C-83A1-F6EECF244321}">
                <p14:modId xmlns:p14="http://schemas.microsoft.com/office/powerpoint/2010/main" val="2132385880"/>
              </p:ext>
            </p:extLst>
          </p:nvPr>
        </p:nvGraphicFramePr>
        <p:xfrm>
          <a:off x="0" y="3886200"/>
          <a:ext cx="2536841" cy="2514600"/>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12"/>
          <p:cNvSpPr txBox="1"/>
          <p:nvPr/>
        </p:nvSpPr>
        <p:spPr>
          <a:xfrm>
            <a:off x="322028" y="4070200"/>
            <a:ext cx="1898405" cy="369332"/>
          </a:xfrm>
          <a:prstGeom prst="rect">
            <a:avLst/>
          </a:prstGeom>
          <a:noFill/>
        </p:spPr>
        <p:txBody>
          <a:bodyPr wrap="none" rtlCol="0">
            <a:spAutoFit/>
          </a:bodyPr>
          <a:lstStyle/>
          <a:p>
            <a:r>
              <a:rPr lang="en-US" b="1" dirty="0" smtClean="0"/>
              <a:t>Blue </a:t>
            </a:r>
            <a:r>
              <a:rPr lang="en-US" b="1" dirty="0" err="1" smtClean="0"/>
              <a:t>Mtn</a:t>
            </a:r>
            <a:r>
              <a:rPr lang="en-US" b="1" dirty="0" smtClean="0"/>
              <a:t> Lake, 34</a:t>
            </a:r>
            <a:endParaRPr lang="en-US" b="1" dirty="0"/>
          </a:p>
        </p:txBody>
      </p:sp>
      <p:cxnSp>
        <p:nvCxnSpPr>
          <p:cNvPr id="17" name="Straight Arrow Connector 16"/>
          <p:cNvCxnSpPr/>
          <p:nvPr/>
        </p:nvCxnSpPr>
        <p:spPr>
          <a:xfrm flipH="1">
            <a:off x="2095500" y="4636532"/>
            <a:ext cx="419100"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D8D1BD9-107A-47BE-8DF1-EB2B0145A515}" type="slidenum">
              <a:rPr lang="en-US" smtClean="0"/>
              <a:t>10</a:t>
            </a:fld>
            <a:endParaRPr lang="en-US"/>
          </a:p>
        </p:txBody>
      </p:sp>
    </p:spTree>
    <p:extLst>
      <p:ext uri="{BB962C8B-B14F-4D97-AF65-F5344CB8AC3E}">
        <p14:creationId xmlns:p14="http://schemas.microsoft.com/office/powerpoint/2010/main" val="60477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Profile of Half-Day Attendees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908854054"/>
              </p:ext>
            </p:extLst>
          </p:nvPr>
        </p:nvGraphicFramePr>
        <p:xfrm>
          <a:off x="190500" y="762000"/>
          <a:ext cx="5181600" cy="5638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3749222499"/>
              </p:ext>
            </p:extLst>
          </p:nvPr>
        </p:nvGraphicFramePr>
        <p:xfrm>
          <a:off x="4352925" y="914400"/>
          <a:ext cx="3200400" cy="2209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4154867518"/>
              </p:ext>
            </p:extLst>
          </p:nvPr>
        </p:nvGraphicFramePr>
        <p:xfrm>
          <a:off x="-685800" y="2057400"/>
          <a:ext cx="3962400" cy="2590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a:graphicFrameLocks/>
          </p:cNvGraphicFramePr>
          <p:nvPr>
            <p:extLst>
              <p:ext uri="{D42A27DB-BD31-4B8C-83A1-F6EECF244321}">
                <p14:modId xmlns:p14="http://schemas.microsoft.com/office/powerpoint/2010/main" val="1745413100"/>
              </p:ext>
            </p:extLst>
          </p:nvPr>
        </p:nvGraphicFramePr>
        <p:xfrm>
          <a:off x="6019800" y="1418630"/>
          <a:ext cx="3581400" cy="2362200"/>
        </p:xfrm>
        <a:graphic>
          <a:graphicData uri="http://schemas.openxmlformats.org/drawingml/2006/chart">
            <c:chart xmlns:c="http://schemas.openxmlformats.org/drawingml/2006/chart" xmlns:r="http://schemas.openxmlformats.org/officeDocument/2006/relationships" r:id="rId5"/>
          </a:graphicData>
        </a:graphic>
      </p:graphicFrame>
      <p:cxnSp>
        <p:nvCxnSpPr>
          <p:cNvPr id="7" name="Straight Arrow Connector 6"/>
          <p:cNvCxnSpPr/>
          <p:nvPr/>
        </p:nvCxnSpPr>
        <p:spPr>
          <a:xfrm flipH="1">
            <a:off x="2933700" y="1726904"/>
            <a:ext cx="234802" cy="2534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2819400" y="1185862"/>
            <a:ext cx="228600" cy="1381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267200" y="4724400"/>
            <a:ext cx="1219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2" name="Chart 11"/>
          <p:cNvGraphicFramePr/>
          <p:nvPr>
            <p:extLst>
              <p:ext uri="{D42A27DB-BD31-4B8C-83A1-F6EECF244321}">
                <p14:modId xmlns:p14="http://schemas.microsoft.com/office/powerpoint/2010/main" val="1767324309"/>
              </p:ext>
            </p:extLst>
          </p:nvPr>
        </p:nvGraphicFramePr>
        <p:xfrm>
          <a:off x="511471" y="3619500"/>
          <a:ext cx="3657600" cy="2362200"/>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
          <p:cNvSpPr txBox="1"/>
          <p:nvPr/>
        </p:nvSpPr>
        <p:spPr>
          <a:xfrm>
            <a:off x="1581594" y="3657600"/>
            <a:ext cx="1619250" cy="369332"/>
          </a:xfrm>
          <a:prstGeom prst="rect">
            <a:avLst/>
          </a:prstGeom>
          <a:noFill/>
        </p:spPr>
        <p:txBody>
          <a:bodyPr wrap="square" rtlCol="0">
            <a:spAutoFit/>
          </a:bodyPr>
          <a:lstStyle/>
          <a:p>
            <a:r>
              <a:rPr lang="en-US" b="1" dirty="0" smtClean="0">
                <a:latin typeface="+mn-lt"/>
              </a:rPr>
              <a:t>Lake Placid, 23</a:t>
            </a:r>
            <a:endParaRPr lang="en-US" b="1" dirty="0">
              <a:latin typeface="+mn-lt"/>
            </a:endParaRPr>
          </a:p>
        </p:txBody>
      </p:sp>
      <p:graphicFrame>
        <p:nvGraphicFramePr>
          <p:cNvPr id="17" name="Chart 16"/>
          <p:cNvGraphicFramePr/>
          <p:nvPr>
            <p:extLst>
              <p:ext uri="{D42A27DB-BD31-4B8C-83A1-F6EECF244321}">
                <p14:modId xmlns:p14="http://schemas.microsoft.com/office/powerpoint/2010/main" val="552515950"/>
              </p:ext>
            </p:extLst>
          </p:nvPr>
        </p:nvGraphicFramePr>
        <p:xfrm>
          <a:off x="0" y="4876800"/>
          <a:ext cx="2419350" cy="1752600"/>
        </p:xfrm>
        <a:graphic>
          <a:graphicData uri="http://schemas.openxmlformats.org/drawingml/2006/chart">
            <c:chart xmlns:c="http://schemas.openxmlformats.org/drawingml/2006/chart" xmlns:r="http://schemas.openxmlformats.org/officeDocument/2006/relationships" r:id="rId7"/>
          </a:graphicData>
        </a:graphic>
      </p:graphicFrame>
      <p:sp>
        <p:nvSpPr>
          <p:cNvPr id="18" name="TextBox 17"/>
          <p:cNvSpPr txBox="1"/>
          <p:nvPr/>
        </p:nvSpPr>
        <p:spPr>
          <a:xfrm>
            <a:off x="1702096" y="6096000"/>
            <a:ext cx="1619250" cy="369332"/>
          </a:xfrm>
          <a:prstGeom prst="rect">
            <a:avLst/>
          </a:prstGeom>
          <a:noFill/>
        </p:spPr>
        <p:txBody>
          <a:bodyPr wrap="square" rtlCol="0">
            <a:spAutoFit/>
          </a:bodyPr>
          <a:lstStyle/>
          <a:p>
            <a:r>
              <a:rPr lang="en-US" b="1" dirty="0" smtClean="0">
                <a:latin typeface="+mn-lt"/>
              </a:rPr>
              <a:t>Clifton Fine, 29</a:t>
            </a:r>
            <a:endParaRPr lang="en-US" b="1" dirty="0">
              <a:latin typeface="+mn-lt"/>
            </a:endParaRPr>
          </a:p>
        </p:txBody>
      </p:sp>
      <p:cxnSp>
        <p:nvCxnSpPr>
          <p:cNvPr id="27" name="Straight Arrow Connector 26"/>
          <p:cNvCxnSpPr/>
          <p:nvPr/>
        </p:nvCxnSpPr>
        <p:spPr>
          <a:xfrm flipH="1">
            <a:off x="2667000" y="2209800"/>
            <a:ext cx="381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6" name="Chart 15"/>
          <p:cNvGraphicFramePr>
            <a:graphicFrameLocks/>
          </p:cNvGraphicFramePr>
          <p:nvPr>
            <p:extLst>
              <p:ext uri="{D42A27DB-BD31-4B8C-83A1-F6EECF244321}">
                <p14:modId xmlns:p14="http://schemas.microsoft.com/office/powerpoint/2010/main" val="3857711794"/>
              </p:ext>
            </p:extLst>
          </p:nvPr>
        </p:nvGraphicFramePr>
        <p:xfrm>
          <a:off x="6781800" y="4505029"/>
          <a:ext cx="2247014" cy="1905000"/>
        </p:xfrm>
        <a:graphic>
          <a:graphicData uri="http://schemas.openxmlformats.org/drawingml/2006/chart">
            <c:chart xmlns:c="http://schemas.openxmlformats.org/drawingml/2006/chart" xmlns:r="http://schemas.openxmlformats.org/officeDocument/2006/relationships" r:id="rId8"/>
          </a:graphicData>
        </a:graphic>
      </p:graphicFrame>
      <p:sp>
        <p:nvSpPr>
          <p:cNvPr id="20" name="TextBox 19"/>
          <p:cNvSpPr txBox="1"/>
          <p:nvPr/>
        </p:nvSpPr>
        <p:spPr>
          <a:xfrm>
            <a:off x="7162800" y="4202668"/>
            <a:ext cx="1828800" cy="369332"/>
          </a:xfrm>
          <a:prstGeom prst="rect">
            <a:avLst/>
          </a:prstGeom>
          <a:noFill/>
        </p:spPr>
        <p:txBody>
          <a:bodyPr wrap="square" rtlCol="0">
            <a:spAutoFit/>
          </a:bodyPr>
          <a:lstStyle/>
          <a:p>
            <a:r>
              <a:rPr lang="en-US" b="1" dirty="0" smtClean="0">
                <a:latin typeface="+mn-lt"/>
              </a:rPr>
              <a:t>Saranac Lake, 27</a:t>
            </a:r>
            <a:endParaRPr lang="en-US" b="1" dirty="0">
              <a:latin typeface="+mn-lt"/>
            </a:endParaRPr>
          </a:p>
        </p:txBody>
      </p:sp>
      <p:cxnSp>
        <p:nvCxnSpPr>
          <p:cNvPr id="14" name="Straight Arrow Connector 13"/>
          <p:cNvCxnSpPr/>
          <p:nvPr/>
        </p:nvCxnSpPr>
        <p:spPr>
          <a:xfrm flipH="1">
            <a:off x="1581594" y="3429000"/>
            <a:ext cx="1469508"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a:graphicFrameLocks/>
          </p:cNvGraphicFramePr>
          <p:nvPr>
            <p:extLst>
              <p:ext uri="{D42A27DB-BD31-4B8C-83A1-F6EECF244321}">
                <p14:modId xmlns:p14="http://schemas.microsoft.com/office/powerpoint/2010/main" val="2880831297"/>
              </p:ext>
            </p:extLst>
          </p:nvPr>
        </p:nvGraphicFramePr>
        <p:xfrm>
          <a:off x="4648200" y="3124200"/>
          <a:ext cx="3200400" cy="2209800"/>
        </p:xfrm>
        <a:graphic>
          <a:graphicData uri="http://schemas.openxmlformats.org/drawingml/2006/chart">
            <c:chart xmlns:c="http://schemas.openxmlformats.org/drawingml/2006/chart" xmlns:r="http://schemas.openxmlformats.org/officeDocument/2006/relationships" r:id="rId9"/>
          </a:graphicData>
        </a:graphic>
      </p:graphicFrame>
      <p:sp>
        <p:nvSpPr>
          <p:cNvPr id="9" name="Slide Number Placeholder 8"/>
          <p:cNvSpPr>
            <a:spLocks noGrp="1"/>
          </p:cNvSpPr>
          <p:nvPr>
            <p:ph type="sldNum" sz="quarter" idx="12"/>
          </p:nvPr>
        </p:nvSpPr>
        <p:spPr/>
        <p:txBody>
          <a:bodyPr/>
          <a:lstStyle/>
          <a:p>
            <a:fld id="{0D8D1BD9-107A-47BE-8DF1-EB2B0145A515}" type="slidenum">
              <a:rPr lang="en-US" smtClean="0"/>
              <a:t>11</a:t>
            </a:fld>
            <a:endParaRPr lang="en-US"/>
          </a:p>
        </p:txBody>
      </p:sp>
    </p:spTree>
    <p:extLst>
      <p:ext uri="{BB962C8B-B14F-4D97-AF65-F5344CB8AC3E}">
        <p14:creationId xmlns:p14="http://schemas.microsoft.com/office/powerpoint/2010/main" val="5831341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 name="Group 165"/>
          <p:cNvGrpSpPr/>
          <p:nvPr/>
        </p:nvGrpSpPr>
        <p:grpSpPr>
          <a:xfrm>
            <a:off x="2355850" y="1371600"/>
            <a:ext cx="1682750" cy="2520950"/>
            <a:chOff x="2355850" y="1066800"/>
            <a:chExt cx="1682750" cy="2520950"/>
          </a:xfrm>
        </p:grpSpPr>
        <p:sp>
          <p:nvSpPr>
            <p:cNvPr id="142" name="Rectangle 20"/>
            <p:cNvSpPr>
              <a:spLocks noChangeArrowheads="1"/>
            </p:cNvSpPr>
            <p:nvPr/>
          </p:nvSpPr>
          <p:spPr bwMode="auto">
            <a:xfrm>
              <a:off x="2355850" y="10668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65" name="Group 164"/>
            <p:cNvGrpSpPr/>
            <p:nvPr/>
          </p:nvGrpSpPr>
          <p:grpSpPr>
            <a:xfrm>
              <a:off x="2438400" y="1143000"/>
              <a:ext cx="1600200" cy="2143125"/>
              <a:chOff x="2438400" y="1143000"/>
              <a:chExt cx="1600200" cy="2143125"/>
            </a:xfrm>
          </p:grpSpPr>
          <p:grpSp>
            <p:nvGrpSpPr>
              <p:cNvPr id="143" name="Group 91"/>
              <p:cNvGrpSpPr>
                <a:grpSpLocks/>
              </p:cNvGrpSpPr>
              <p:nvPr/>
            </p:nvGrpSpPr>
            <p:grpSpPr bwMode="auto">
              <a:xfrm>
                <a:off x="2587625" y="1558925"/>
                <a:ext cx="1231900" cy="495300"/>
                <a:chOff x="523" y="2407"/>
                <a:chExt cx="776" cy="312"/>
              </a:xfrm>
            </p:grpSpPr>
            <p:sp>
              <p:nvSpPr>
                <p:cNvPr id="144"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5"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6"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7"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8"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9"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0" name="Group 98"/>
              <p:cNvGrpSpPr>
                <a:grpSpLocks/>
              </p:cNvGrpSpPr>
              <p:nvPr/>
            </p:nvGrpSpPr>
            <p:grpSpPr bwMode="auto">
              <a:xfrm>
                <a:off x="2587625" y="2181225"/>
                <a:ext cx="1231900" cy="495300"/>
                <a:chOff x="523" y="2799"/>
                <a:chExt cx="776" cy="312"/>
              </a:xfrm>
            </p:grpSpPr>
            <p:sp>
              <p:nvSpPr>
                <p:cNvPr id="151"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2"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3"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4"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5"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6"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7" name="Group 105"/>
              <p:cNvGrpSpPr>
                <a:grpSpLocks/>
              </p:cNvGrpSpPr>
              <p:nvPr/>
            </p:nvGrpSpPr>
            <p:grpSpPr bwMode="auto">
              <a:xfrm>
                <a:off x="2600325" y="2790825"/>
                <a:ext cx="1231900" cy="495300"/>
                <a:chOff x="531" y="3183"/>
                <a:chExt cx="776" cy="312"/>
              </a:xfrm>
            </p:grpSpPr>
            <p:sp>
              <p:nvSpPr>
                <p:cNvPr id="158"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9"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0"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1"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2"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3"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64" name="Rectangle 112"/>
              <p:cNvSpPr>
                <a:spLocks noChangeArrowheads="1"/>
              </p:cNvSpPr>
              <p:nvPr/>
            </p:nvSpPr>
            <p:spPr bwMode="auto">
              <a:xfrm>
                <a:off x="2438400" y="1143000"/>
                <a:ext cx="1600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r>
                  <a:rPr lang="en-US" sz="1400" b="1" dirty="0"/>
                  <a:t>F</a:t>
                </a:r>
                <a:r>
                  <a:rPr lang="en-US" sz="1400" b="1" dirty="0" smtClean="0"/>
                  <a:t>. ADK State Forest</a:t>
                </a:r>
                <a:endParaRPr lang="en-US" sz="1400" b="1" dirty="0"/>
              </a:p>
            </p:txBody>
          </p:sp>
        </p:grpSp>
      </p:grpSp>
      <p:sp>
        <p:nvSpPr>
          <p:cNvPr id="119" name="Rectangle 20"/>
          <p:cNvSpPr>
            <a:spLocks noChangeArrowheads="1"/>
          </p:cNvSpPr>
          <p:nvPr/>
        </p:nvSpPr>
        <p:spPr bwMode="auto">
          <a:xfrm>
            <a:off x="1974850" y="17526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 name="Group 2"/>
          <p:cNvGrpSpPr/>
          <p:nvPr/>
        </p:nvGrpSpPr>
        <p:grpSpPr>
          <a:xfrm>
            <a:off x="2133600" y="1752600"/>
            <a:ext cx="1600200" cy="2143125"/>
            <a:chOff x="2133600" y="1371600"/>
            <a:chExt cx="1600200" cy="2143125"/>
          </a:xfrm>
        </p:grpSpPr>
        <p:sp>
          <p:nvSpPr>
            <p:cNvPr id="141" name="Rectangle 112"/>
            <p:cNvSpPr>
              <a:spLocks noChangeArrowheads="1"/>
            </p:cNvSpPr>
            <p:nvPr/>
          </p:nvSpPr>
          <p:spPr bwMode="auto">
            <a:xfrm>
              <a:off x="2133600" y="1371600"/>
              <a:ext cx="1600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r>
                <a:rPr lang="en-US" sz="1400" b="1" dirty="0" smtClean="0"/>
                <a:t>E. Post Big-Gov’t</a:t>
              </a:r>
              <a:endParaRPr lang="en-US" sz="1400" b="1" dirty="0"/>
            </a:p>
          </p:txBody>
        </p:sp>
        <p:grpSp>
          <p:nvGrpSpPr>
            <p:cNvPr id="120" name="Group 91"/>
            <p:cNvGrpSpPr>
              <a:grpSpLocks/>
            </p:cNvGrpSpPr>
            <p:nvPr/>
          </p:nvGrpSpPr>
          <p:grpSpPr bwMode="auto">
            <a:xfrm>
              <a:off x="2282825" y="1787525"/>
              <a:ext cx="1231900" cy="495300"/>
              <a:chOff x="523" y="2407"/>
              <a:chExt cx="776" cy="312"/>
            </a:xfrm>
          </p:grpSpPr>
          <p:sp>
            <p:nvSpPr>
              <p:cNvPr id="121"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2"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3"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4"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5"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6"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7" name="Group 98"/>
            <p:cNvGrpSpPr>
              <a:grpSpLocks/>
            </p:cNvGrpSpPr>
            <p:nvPr/>
          </p:nvGrpSpPr>
          <p:grpSpPr bwMode="auto">
            <a:xfrm>
              <a:off x="2282825" y="2409825"/>
              <a:ext cx="1231900" cy="495300"/>
              <a:chOff x="523" y="2799"/>
              <a:chExt cx="776" cy="312"/>
            </a:xfrm>
          </p:grpSpPr>
          <p:sp>
            <p:nvSpPr>
              <p:cNvPr id="128"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9"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0"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1"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2"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3"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34" name="Group 105"/>
            <p:cNvGrpSpPr>
              <a:grpSpLocks/>
            </p:cNvGrpSpPr>
            <p:nvPr/>
          </p:nvGrpSpPr>
          <p:grpSpPr bwMode="auto">
            <a:xfrm>
              <a:off x="2295525" y="3019425"/>
              <a:ext cx="1231900" cy="495300"/>
              <a:chOff x="531" y="3183"/>
              <a:chExt cx="776" cy="312"/>
            </a:xfrm>
          </p:grpSpPr>
          <p:sp>
            <p:nvSpPr>
              <p:cNvPr id="135"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6"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7"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8"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9"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0"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2" name="Title 1"/>
          <p:cNvSpPr>
            <a:spLocks noGrp="1"/>
          </p:cNvSpPr>
          <p:nvPr>
            <p:ph type="title"/>
          </p:nvPr>
        </p:nvSpPr>
        <p:spPr/>
        <p:txBody>
          <a:bodyPr/>
          <a:lstStyle/>
          <a:p>
            <a:r>
              <a:rPr lang="en-US" dirty="0" smtClean="0"/>
              <a:t>We Write Scenario Building Kits</a:t>
            </a:r>
            <a:endParaRPr lang="en-US" dirty="0"/>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74B179DF-86B1-40B6-A30C-C763ADE88CE9}" type="slidenum">
              <a:rPr lang="en-US" smtClean="0"/>
              <a:pPr/>
              <a:t>12</a:t>
            </a:fld>
            <a:endParaRPr lang="en-US" dirty="0"/>
          </a:p>
        </p:txBody>
      </p:sp>
      <p:sp>
        <p:nvSpPr>
          <p:cNvPr id="6" name="Slide Number Placeholder 3"/>
          <p:cNvSpPr txBox="1">
            <a:spLocks/>
          </p:cNvSpPr>
          <p:nvPr/>
        </p:nvSpPr>
        <p:spPr>
          <a:xfrm>
            <a:off x="8534400" y="6477000"/>
            <a:ext cx="533400" cy="266700"/>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tint val="75000"/>
                  </a:schemeClr>
                </a:solidFill>
                <a:latin typeface="Arial" charset="0"/>
                <a:ea typeface="+mn-ea"/>
                <a:cs typeface="+mn-cs"/>
              </a:defRPr>
            </a:lvl1pPr>
            <a:lvl2pPr marL="249238" indent="207963" algn="l" rtl="0" fontAlgn="base">
              <a:spcBef>
                <a:spcPct val="0"/>
              </a:spcBef>
              <a:spcAft>
                <a:spcPct val="0"/>
              </a:spcAft>
              <a:defRPr kern="1200">
                <a:solidFill>
                  <a:schemeClr val="tx1"/>
                </a:solidFill>
                <a:latin typeface="Arial" charset="0"/>
                <a:ea typeface="+mn-ea"/>
                <a:cs typeface="+mn-cs"/>
              </a:defRPr>
            </a:lvl2pPr>
            <a:lvl3pPr marL="498475" indent="415925" algn="l" rtl="0" fontAlgn="base">
              <a:spcBef>
                <a:spcPct val="0"/>
              </a:spcBef>
              <a:spcAft>
                <a:spcPct val="0"/>
              </a:spcAft>
              <a:defRPr kern="1200">
                <a:solidFill>
                  <a:schemeClr val="tx1"/>
                </a:solidFill>
                <a:latin typeface="Arial" charset="0"/>
                <a:ea typeface="+mn-ea"/>
                <a:cs typeface="+mn-cs"/>
              </a:defRPr>
            </a:lvl3pPr>
            <a:lvl4pPr marL="749300" indent="622300" algn="l" rtl="0" fontAlgn="base">
              <a:spcBef>
                <a:spcPct val="0"/>
              </a:spcBef>
              <a:spcAft>
                <a:spcPct val="0"/>
              </a:spcAft>
              <a:defRPr kern="1200">
                <a:solidFill>
                  <a:schemeClr val="tx1"/>
                </a:solidFill>
                <a:latin typeface="Arial" charset="0"/>
                <a:ea typeface="+mn-ea"/>
                <a:cs typeface="+mn-cs"/>
              </a:defRPr>
            </a:lvl4pPr>
            <a:lvl5pPr marL="998538" indent="830263"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dirty="0"/>
          </a:p>
        </p:txBody>
      </p:sp>
      <p:grpSp>
        <p:nvGrpSpPr>
          <p:cNvPr id="7" name="Group 3"/>
          <p:cNvGrpSpPr>
            <a:grpSpLocks/>
          </p:cNvGrpSpPr>
          <p:nvPr/>
        </p:nvGrpSpPr>
        <p:grpSpPr bwMode="auto">
          <a:xfrm>
            <a:off x="3889375" y="2438400"/>
            <a:ext cx="4579938" cy="3030537"/>
            <a:chOff x="2450" y="1497"/>
            <a:chExt cx="2885" cy="1909"/>
          </a:xfrm>
        </p:grpSpPr>
        <p:sp>
          <p:nvSpPr>
            <p:cNvPr id="8" name="Rectangle 4"/>
            <p:cNvSpPr>
              <a:spLocks noChangeArrowheads="1"/>
            </p:cNvSpPr>
            <p:nvPr/>
          </p:nvSpPr>
          <p:spPr bwMode="auto">
            <a:xfrm>
              <a:off x="2450" y="1497"/>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Rectangle 5"/>
            <p:cNvSpPr>
              <a:spLocks noChangeArrowheads="1"/>
            </p:cNvSpPr>
            <p:nvPr/>
          </p:nvSpPr>
          <p:spPr bwMode="auto">
            <a:xfrm>
              <a:off x="2525" y="1552"/>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 name="Rectangle 6"/>
            <p:cNvSpPr>
              <a:spLocks noChangeArrowheads="1"/>
            </p:cNvSpPr>
            <p:nvPr/>
          </p:nvSpPr>
          <p:spPr bwMode="auto">
            <a:xfrm>
              <a:off x="2587" y="1614"/>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 name="Rectangle 7"/>
            <p:cNvSpPr>
              <a:spLocks noChangeArrowheads="1"/>
            </p:cNvSpPr>
            <p:nvPr/>
          </p:nvSpPr>
          <p:spPr bwMode="auto">
            <a:xfrm>
              <a:off x="2649" y="1676"/>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 name="Group 8"/>
          <p:cNvGrpSpPr>
            <a:grpSpLocks/>
          </p:cNvGrpSpPr>
          <p:nvPr/>
        </p:nvGrpSpPr>
        <p:grpSpPr bwMode="auto">
          <a:xfrm>
            <a:off x="4267200" y="2805112"/>
            <a:ext cx="4564063" cy="2765425"/>
            <a:chOff x="2688" y="1746"/>
            <a:chExt cx="2875" cy="1742"/>
          </a:xfrm>
        </p:grpSpPr>
        <p:sp>
          <p:nvSpPr>
            <p:cNvPr id="13" name="Rectangle 9"/>
            <p:cNvSpPr>
              <a:spLocks noChangeArrowheads="1"/>
            </p:cNvSpPr>
            <p:nvPr/>
          </p:nvSpPr>
          <p:spPr bwMode="auto">
            <a:xfrm>
              <a:off x="2724" y="1746"/>
              <a:ext cx="2686" cy="1731"/>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 name="Rectangle 10"/>
            <p:cNvSpPr>
              <a:spLocks noChangeArrowheads="1"/>
            </p:cNvSpPr>
            <p:nvPr/>
          </p:nvSpPr>
          <p:spPr bwMode="auto">
            <a:xfrm>
              <a:off x="4907" y="2697"/>
              <a:ext cx="290" cy="44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4000" dirty="0">
                  <a:solidFill>
                    <a:srgbClr val="000000"/>
                  </a:solidFill>
                </a:rPr>
                <a:t>±</a:t>
              </a:r>
            </a:p>
          </p:txBody>
        </p:sp>
        <p:sp>
          <p:nvSpPr>
            <p:cNvPr id="15" name="Rectangle 11"/>
            <p:cNvSpPr>
              <a:spLocks noChangeArrowheads="1"/>
            </p:cNvSpPr>
            <p:nvPr/>
          </p:nvSpPr>
          <p:spPr bwMode="auto">
            <a:xfrm>
              <a:off x="2688" y="1777"/>
              <a:ext cx="2875" cy="5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2800" dirty="0" smtClean="0">
                  <a:solidFill>
                    <a:srgbClr val="000000"/>
                  </a:solidFill>
                </a:rPr>
                <a:t>Feral Pigs Go Hog Wild in the Adirondacks</a:t>
              </a:r>
              <a:endParaRPr lang="en-US" sz="2800" dirty="0">
                <a:solidFill>
                  <a:srgbClr val="000000"/>
                </a:solidFill>
              </a:endParaRPr>
            </a:p>
          </p:txBody>
        </p:sp>
        <p:sp>
          <p:nvSpPr>
            <p:cNvPr id="16" name="Rectangle 12"/>
            <p:cNvSpPr>
              <a:spLocks noChangeArrowheads="1"/>
            </p:cNvSpPr>
            <p:nvPr/>
          </p:nvSpPr>
          <p:spPr bwMode="auto">
            <a:xfrm>
              <a:off x="4366" y="2784"/>
              <a:ext cx="620" cy="3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2800" dirty="0" smtClean="0">
                  <a:solidFill>
                    <a:srgbClr val="000000"/>
                  </a:solidFill>
                </a:rPr>
                <a:t>2020</a:t>
              </a:r>
              <a:endParaRPr lang="en-US" sz="2800" dirty="0">
                <a:solidFill>
                  <a:srgbClr val="000000"/>
                </a:solidFill>
              </a:endParaRPr>
            </a:p>
          </p:txBody>
        </p:sp>
        <p:sp>
          <p:nvSpPr>
            <p:cNvPr id="17" name="Rectangle 13"/>
            <p:cNvSpPr>
              <a:spLocks noChangeArrowheads="1"/>
            </p:cNvSpPr>
            <p:nvPr/>
          </p:nvSpPr>
          <p:spPr bwMode="auto">
            <a:xfrm>
              <a:off x="2811" y="2688"/>
              <a:ext cx="1391" cy="6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800" dirty="0" smtClean="0">
                  <a:solidFill>
                    <a:srgbClr val="000000"/>
                  </a:solidFill>
                </a:rPr>
                <a:t>Just like in California, wild boar populations have become a serious problem all over New York.  Eurasian wild boars had become popular on privates hunting estates but escaped and multiplied rapidly.  They are intelligent, adaptable, eating almost anything able to live in a wide range of habitats.  These are not your average Porky Pigs.</a:t>
              </a:r>
              <a:endParaRPr lang="en-US" sz="800" dirty="0">
                <a:solidFill>
                  <a:srgbClr val="000000"/>
                </a:solidFill>
              </a:endParaRPr>
            </a:p>
          </p:txBody>
        </p:sp>
        <p:sp>
          <p:nvSpPr>
            <p:cNvPr id="18" name="Rectangle 14"/>
            <p:cNvSpPr>
              <a:spLocks noChangeArrowheads="1"/>
            </p:cNvSpPr>
            <p:nvPr/>
          </p:nvSpPr>
          <p:spPr bwMode="auto">
            <a:xfrm>
              <a:off x="4357" y="2796"/>
              <a:ext cx="810" cy="23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 name="Rectangle 15"/>
            <p:cNvSpPr>
              <a:spLocks noChangeArrowheads="1"/>
            </p:cNvSpPr>
            <p:nvPr/>
          </p:nvSpPr>
          <p:spPr bwMode="auto">
            <a:xfrm>
              <a:off x="2812" y="2674"/>
              <a:ext cx="2510" cy="679"/>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0" name="Line 16"/>
            <p:cNvSpPr>
              <a:spLocks noChangeShapeType="1"/>
            </p:cNvSpPr>
            <p:nvPr/>
          </p:nvSpPr>
          <p:spPr bwMode="auto">
            <a:xfrm>
              <a:off x="4233" y="2674"/>
              <a:ext cx="0" cy="67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1" name="Rectangle 17"/>
            <p:cNvSpPr>
              <a:spLocks noChangeArrowheads="1"/>
            </p:cNvSpPr>
            <p:nvPr/>
          </p:nvSpPr>
          <p:spPr bwMode="auto">
            <a:xfrm>
              <a:off x="2764" y="3346"/>
              <a:ext cx="1774" cy="1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endParaRPr lang="en-US" sz="900" b="1" dirty="0"/>
            </a:p>
          </p:txBody>
        </p:sp>
      </p:grpSp>
      <p:sp>
        <p:nvSpPr>
          <p:cNvPr id="22" name="Rectangle 18"/>
          <p:cNvSpPr>
            <a:spLocks noChangeArrowheads="1"/>
          </p:cNvSpPr>
          <p:nvPr/>
        </p:nvSpPr>
        <p:spPr bwMode="auto">
          <a:xfrm>
            <a:off x="1165225" y="6186433"/>
            <a:ext cx="1349375"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spcBef>
                <a:spcPct val="50000"/>
              </a:spcBef>
            </a:pPr>
            <a:r>
              <a:rPr lang="en-US" b="1" dirty="0" smtClean="0"/>
              <a:t>Endstates</a:t>
            </a:r>
            <a:endParaRPr lang="en-US" b="1" dirty="0"/>
          </a:p>
        </p:txBody>
      </p:sp>
      <p:sp>
        <p:nvSpPr>
          <p:cNvPr id="24" name="Rectangle 20"/>
          <p:cNvSpPr>
            <a:spLocks noChangeArrowheads="1"/>
          </p:cNvSpPr>
          <p:nvPr/>
        </p:nvSpPr>
        <p:spPr bwMode="auto">
          <a:xfrm>
            <a:off x="1600200" y="220345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5" name="Rectangle 21"/>
          <p:cNvSpPr>
            <a:spLocks noChangeArrowheads="1"/>
          </p:cNvSpPr>
          <p:nvPr/>
        </p:nvSpPr>
        <p:spPr bwMode="auto">
          <a:xfrm>
            <a:off x="1676400" y="2209800"/>
            <a:ext cx="1676400" cy="520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1400" b="1" dirty="0"/>
              <a:t>D. </a:t>
            </a:r>
            <a:r>
              <a:rPr lang="en-US" sz="1400" b="1" dirty="0" smtClean="0"/>
              <a:t>ADK County</a:t>
            </a:r>
            <a:endParaRPr lang="en-US" sz="1400" b="1" dirty="0"/>
          </a:p>
          <a:p>
            <a:pPr algn="l"/>
            <a:endParaRPr lang="en-US" sz="1400" b="1" dirty="0"/>
          </a:p>
        </p:txBody>
      </p:sp>
      <p:grpSp>
        <p:nvGrpSpPr>
          <p:cNvPr id="26" name="Group 22"/>
          <p:cNvGrpSpPr>
            <a:grpSpLocks/>
          </p:cNvGrpSpPr>
          <p:nvPr/>
        </p:nvGrpSpPr>
        <p:grpSpPr bwMode="auto">
          <a:xfrm>
            <a:off x="1787525" y="2613025"/>
            <a:ext cx="1231900" cy="495300"/>
            <a:chOff x="1267" y="1439"/>
            <a:chExt cx="776" cy="312"/>
          </a:xfrm>
        </p:grpSpPr>
        <p:sp>
          <p:nvSpPr>
            <p:cNvPr id="112" name="Line 23"/>
            <p:cNvSpPr>
              <a:spLocks noChangeShapeType="1"/>
            </p:cNvSpPr>
            <p:nvPr/>
          </p:nvSpPr>
          <p:spPr bwMode="auto">
            <a:xfrm>
              <a:off x="1363" y="143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3" name="Line 24"/>
            <p:cNvSpPr>
              <a:spLocks noChangeShapeType="1"/>
            </p:cNvSpPr>
            <p:nvPr/>
          </p:nvSpPr>
          <p:spPr bwMode="auto">
            <a:xfrm>
              <a:off x="1267" y="1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4" name="Line 25"/>
            <p:cNvSpPr>
              <a:spLocks noChangeShapeType="1"/>
            </p:cNvSpPr>
            <p:nvPr/>
          </p:nvSpPr>
          <p:spPr bwMode="auto">
            <a:xfrm>
              <a:off x="1267" y="155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5" name="Line 26"/>
            <p:cNvSpPr>
              <a:spLocks noChangeShapeType="1"/>
            </p:cNvSpPr>
            <p:nvPr/>
          </p:nvSpPr>
          <p:spPr bwMode="auto">
            <a:xfrm>
              <a:off x="1267" y="162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6" name="Line 27"/>
            <p:cNvSpPr>
              <a:spLocks noChangeShapeType="1"/>
            </p:cNvSpPr>
            <p:nvPr/>
          </p:nvSpPr>
          <p:spPr bwMode="auto">
            <a:xfrm>
              <a:off x="1267" y="16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7" name="Line 28"/>
            <p:cNvSpPr>
              <a:spLocks noChangeShapeType="1"/>
            </p:cNvSpPr>
            <p:nvPr/>
          </p:nvSpPr>
          <p:spPr bwMode="auto">
            <a:xfrm>
              <a:off x="1267" y="175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7" name="Group 29"/>
          <p:cNvGrpSpPr>
            <a:grpSpLocks/>
          </p:cNvGrpSpPr>
          <p:nvPr/>
        </p:nvGrpSpPr>
        <p:grpSpPr bwMode="auto">
          <a:xfrm>
            <a:off x="1787525" y="3235325"/>
            <a:ext cx="1231900" cy="495300"/>
            <a:chOff x="1267" y="1831"/>
            <a:chExt cx="776" cy="312"/>
          </a:xfrm>
        </p:grpSpPr>
        <p:sp>
          <p:nvSpPr>
            <p:cNvPr id="106" name="Line 30"/>
            <p:cNvSpPr>
              <a:spLocks noChangeShapeType="1"/>
            </p:cNvSpPr>
            <p:nvPr/>
          </p:nvSpPr>
          <p:spPr bwMode="auto">
            <a:xfrm>
              <a:off x="1363" y="1831"/>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7" name="Line 31"/>
            <p:cNvSpPr>
              <a:spLocks noChangeShapeType="1"/>
            </p:cNvSpPr>
            <p:nvPr/>
          </p:nvSpPr>
          <p:spPr bwMode="auto">
            <a:xfrm>
              <a:off x="1267" y="18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8" name="Line 32"/>
            <p:cNvSpPr>
              <a:spLocks noChangeShapeType="1"/>
            </p:cNvSpPr>
            <p:nvPr/>
          </p:nvSpPr>
          <p:spPr bwMode="auto">
            <a:xfrm>
              <a:off x="1267" y="195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9" name="Line 33"/>
            <p:cNvSpPr>
              <a:spLocks noChangeShapeType="1"/>
            </p:cNvSpPr>
            <p:nvPr/>
          </p:nvSpPr>
          <p:spPr bwMode="auto">
            <a:xfrm>
              <a:off x="1267" y="201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0" name="Line 34"/>
            <p:cNvSpPr>
              <a:spLocks noChangeShapeType="1"/>
            </p:cNvSpPr>
            <p:nvPr/>
          </p:nvSpPr>
          <p:spPr bwMode="auto">
            <a:xfrm>
              <a:off x="1267" y="207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1" name="Line 35"/>
            <p:cNvSpPr>
              <a:spLocks noChangeShapeType="1"/>
            </p:cNvSpPr>
            <p:nvPr/>
          </p:nvSpPr>
          <p:spPr bwMode="auto">
            <a:xfrm>
              <a:off x="1267" y="214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8" name="Group 36"/>
          <p:cNvGrpSpPr>
            <a:grpSpLocks/>
          </p:cNvGrpSpPr>
          <p:nvPr/>
        </p:nvGrpSpPr>
        <p:grpSpPr bwMode="auto">
          <a:xfrm>
            <a:off x="1800225" y="3844925"/>
            <a:ext cx="1231900" cy="495300"/>
            <a:chOff x="1275" y="2215"/>
            <a:chExt cx="776" cy="312"/>
          </a:xfrm>
        </p:grpSpPr>
        <p:sp>
          <p:nvSpPr>
            <p:cNvPr id="100" name="Line 37"/>
            <p:cNvSpPr>
              <a:spLocks noChangeShapeType="1"/>
            </p:cNvSpPr>
            <p:nvPr/>
          </p:nvSpPr>
          <p:spPr bwMode="auto">
            <a:xfrm>
              <a:off x="1371" y="2215"/>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1" name="Line 38"/>
            <p:cNvSpPr>
              <a:spLocks noChangeShapeType="1"/>
            </p:cNvSpPr>
            <p:nvPr/>
          </p:nvSpPr>
          <p:spPr bwMode="auto">
            <a:xfrm>
              <a:off x="1275" y="227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2" name="Line 39"/>
            <p:cNvSpPr>
              <a:spLocks noChangeShapeType="1"/>
            </p:cNvSpPr>
            <p:nvPr/>
          </p:nvSpPr>
          <p:spPr bwMode="auto">
            <a:xfrm>
              <a:off x="1275" y="23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 name="Line 40"/>
            <p:cNvSpPr>
              <a:spLocks noChangeShapeType="1"/>
            </p:cNvSpPr>
            <p:nvPr/>
          </p:nvSpPr>
          <p:spPr bwMode="auto">
            <a:xfrm>
              <a:off x="1275" y="23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4" name="Line 41"/>
            <p:cNvSpPr>
              <a:spLocks noChangeShapeType="1"/>
            </p:cNvSpPr>
            <p:nvPr/>
          </p:nvSpPr>
          <p:spPr bwMode="auto">
            <a:xfrm>
              <a:off x="1275"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5" name="Line 42"/>
            <p:cNvSpPr>
              <a:spLocks noChangeShapeType="1"/>
            </p:cNvSpPr>
            <p:nvPr/>
          </p:nvSpPr>
          <p:spPr bwMode="auto">
            <a:xfrm>
              <a:off x="1275"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9" name="Group 43"/>
          <p:cNvGrpSpPr>
            <a:grpSpLocks/>
          </p:cNvGrpSpPr>
          <p:nvPr/>
        </p:nvGrpSpPr>
        <p:grpSpPr bwMode="auto">
          <a:xfrm>
            <a:off x="1219200" y="2667000"/>
            <a:ext cx="1682750" cy="2520950"/>
            <a:chOff x="909" y="1449"/>
            <a:chExt cx="1060" cy="1588"/>
          </a:xfrm>
        </p:grpSpPr>
        <p:sp>
          <p:nvSpPr>
            <p:cNvPr id="77" name="Rectangle 44"/>
            <p:cNvSpPr>
              <a:spLocks noChangeArrowheads="1"/>
            </p:cNvSpPr>
            <p:nvPr/>
          </p:nvSpPr>
          <p:spPr bwMode="auto">
            <a:xfrm>
              <a:off x="909" y="1449"/>
              <a:ext cx="1060" cy="1588"/>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 name="Rectangle 45"/>
            <p:cNvSpPr>
              <a:spLocks noChangeArrowheads="1"/>
            </p:cNvSpPr>
            <p:nvPr/>
          </p:nvSpPr>
          <p:spPr bwMode="auto">
            <a:xfrm>
              <a:off x="1017" y="1525"/>
              <a:ext cx="846" cy="2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endParaRPr lang="en-US" sz="1600" dirty="0"/>
            </a:p>
          </p:txBody>
        </p:sp>
        <p:grpSp>
          <p:nvGrpSpPr>
            <p:cNvPr id="79" name="Group 46"/>
            <p:cNvGrpSpPr>
              <a:grpSpLocks/>
            </p:cNvGrpSpPr>
            <p:nvPr/>
          </p:nvGrpSpPr>
          <p:grpSpPr bwMode="auto">
            <a:xfrm>
              <a:off x="1051" y="1799"/>
              <a:ext cx="776" cy="312"/>
              <a:chOff x="1051" y="1799"/>
              <a:chExt cx="776" cy="312"/>
            </a:xfrm>
          </p:grpSpPr>
          <p:sp>
            <p:nvSpPr>
              <p:cNvPr id="94" name="Line 47"/>
              <p:cNvSpPr>
                <a:spLocks noChangeShapeType="1"/>
              </p:cNvSpPr>
              <p:nvPr/>
            </p:nvSpPr>
            <p:spPr bwMode="auto">
              <a:xfrm>
                <a:off x="1147" y="1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5" name="Line 48"/>
              <p:cNvSpPr>
                <a:spLocks noChangeShapeType="1"/>
              </p:cNvSpPr>
              <p:nvPr/>
            </p:nvSpPr>
            <p:spPr bwMode="auto">
              <a:xfrm>
                <a:off x="1051" y="1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6" name="Line 49"/>
              <p:cNvSpPr>
                <a:spLocks noChangeShapeType="1"/>
              </p:cNvSpPr>
              <p:nvPr/>
            </p:nvSpPr>
            <p:spPr bwMode="auto">
              <a:xfrm>
                <a:off x="1051" y="1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7" name="Line 50"/>
              <p:cNvSpPr>
                <a:spLocks noChangeShapeType="1"/>
              </p:cNvSpPr>
              <p:nvPr/>
            </p:nvSpPr>
            <p:spPr bwMode="auto">
              <a:xfrm>
                <a:off x="1051" y="1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8" name="Line 51"/>
              <p:cNvSpPr>
                <a:spLocks noChangeShapeType="1"/>
              </p:cNvSpPr>
              <p:nvPr/>
            </p:nvSpPr>
            <p:spPr bwMode="auto">
              <a:xfrm>
                <a:off x="1051" y="2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9" name="Line 52"/>
              <p:cNvSpPr>
                <a:spLocks noChangeShapeType="1"/>
              </p:cNvSpPr>
              <p:nvPr/>
            </p:nvSpPr>
            <p:spPr bwMode="auto">
              <a:xfrm>
                <a:off x="1051" y="2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80" name="Group 53"/>
            <p:cNvGrpSpPr>
              <a:grpSpLocks/>
            </p:cNvGrpSpPr>
            <p:nvPr/>
          </p:nvGrpSpPr>
          <p:grpSpPr bwMode="auto">
            <a:xfrm>
              <a:off x="1051" y="2191"/>
              <a:ext cx="776" cy="312"/>
              <a:chOff x="1051" y="2191"/>
              <a:chExt cx="776" cy="312"/>
            </a:xfrm>
          </p:grpSpPr>
          <p:sp>
            <p:nvSpPr>
              <p:cNvPr id="88" name="Line 54"/>
              <p:cNvSpPr>
                <a:spLocks noChangeShapeType="1"/>
              </p:cNvSpPr>
              <p:nvPr/>
            </p:nvSpPr>
            <p:spPr bwMode="auto">
              <a:xfrm>
                <a:off x="1147" y="2191"/>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9" name="Line 55"/>
              <p:cNvSpPr>
                <a:spLocks noChangeShapeType="1"/>
              </p:cNvSpPr>
              <p:nvPr/>
            </p:nvSpPr>
            <p:spPr bwMode="auto">
              <a:xfrm>
                <a:off x="1051" y="22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0" name="Line 56"/>
              <p:cNvSpPr>
                <a:spLocks noChangeShapeType="1"/>
              </p:cNvSpPr>
              <p:nvPr/>
            </p:nvSpPr>
            <p:spPr bwMode="auto">
              <a:xfrm>
                <a:off x="1051" y="23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1" name="Line 57"/>
              <p:cNvSpPr>
                <a:spLocks noChangeShapeType="1"/>
              </p:cNvSpPr>
              <p:nvPr/>
            </p:nvSpPr>
            <p:spPr bwMode="auto">
              <a:xfrm>
                <a:off x="1051" y="237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2" name="Line 58"/>
              <p:cNvSpPr>
                <a:spLocks noChangeShapeType="1"/>
              </p:cNvSpPr>
              <p:nvPr/>
            </p:nvSpPr>
            <p:spPr bwMode="auto">
              <a:xfrm>
                <a:off x="1051" y="24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3" name="Line 59"/>
              <p:cNvSpPr>
                <a:spLocks noChangeShapeType="1"/>
              </p:cNvSpPr>
              <p:nvPr/>
            </p:nvSpPr>
            <p:spPr bwMode="auto">
              <a:xfrm>
                <a:off x="1051" y="25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81" name="Group 60"/>
            <p:cNvGrpSpPr>
              <a:grpSpLocks/>
            </p:cNvGrpSpPr>
            <p:nvPr/>
          </p:nvGrpSpPr>
          <p:grpSpPr bwMode="auto">
            <a:xfrm>
              <a:off x="1059" y="2575"/>
              <a:ext cx="776" cy="312"/>
              <a:chOff x="1059" y="2575"/>
              <a:chExt cx="776" cy="312"/>
            </a:xfrm>
          </p:grpSpPr>
          <p:sp>
            <p:nvSpPr>
              <p:cNvPr id="82" name="Line 61"/>
              <p:cNvSpPr>
                <a:spLocks noChangeShapeType="1"/>
              </p:cNvSpPr>
              <p:nvPr/>
            </p:nvSpPr>
            <p:spPr bwMode="auto">
              <a:xfrm>
                <a:off x="1155" y="2575"/>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3" name="Line 62"/>
              <p:cNvSpPr>
                <a:spLocks noChangeShapeType="1"/>
              </p:cNvSpPr>
              <p:nvPr/>
            </p:nvSpPr>
            <p:spPr bwMode="auto">
              <a:xfrm>
                <a:off x="1059" y="26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4" name="Line 63"/>
              <p:cNvSpPr>
                <a:spLocks noChangeShapeType="1"/>
              </p:cNvSpPr>
              <p:nvPr/>
            </p:nvSpPr>
            <p:spPr bwMode="auto">
              <a:xfrm>
                <a:off x="1059" y="26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 name="Line 64"/>
              <p:cNvSpPr>
                <a:spLocks noChangeShapeType="1"/>
              </p:cNvSpPr>
              <p:nvPr/>
            </p:nvSpPr>
            <p:spPr bwMode="auto">
              <a:xfrm>
                <a:off x="1059" y="275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6" name="Line 65"/>
              <p:cNvSpPr>
                <a:spLocks noChangeShapeType="1"/>
              </p:cNvSpPr>
              <p:nvPr/>
            </p:nvSpPr>
            <p:spPr bwMode="auto">
              <a:xfrm>
                <a:off x="1059" y="282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7" name="Line 66"/>
              <p:cNvSpPr>
                <a:spLocks noChangeShapeType="1"/>
              </p:cNvSpPr>
              <p:nvPr/>
            </p:nvSpPr>
            <p:spPr bwMode="auto">
              <a:xfrm>
                <a:off x="1059" y="28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30" name="Rectangle 67"/>
          <p:cNvSpPr>
            <a:spLocks noChangeArrowheads="1"/>
          </p:cNvSpPr>
          <p:nvPr/>
        </p:nvSpPr>
        <p:spPr bwMode="auto">
          <a:xfrm>
            <a:off x="736600" y="30861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 name="Rectangle 68"/>
          <p:cNvSpPr>
            <a:spLocks noChangeArrowheads="1"/>
          </p:cNvSpPr>
          <p:nvPr/>
        </p:nvSpPr>
        <p:spPr bwMode="auto">
          <a:xfrm>
            <a:off x="762000" y="3200400"/>
            <a:ext cx="1752600" cy="520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1400" b="1" dirty="0"/>
              <a:t>B. </a:t>
            </a:r>
            <a:r>
              <a:rPr lang="en-US" sz="1400" b="1" dirty="0" smtClean="0"/>
              <a:t>A Usable Park</a:t>
            </a:r>
            <a:endParaRPr lang="en-US" sz="1400" b="1" dirty="0"/>
          </a:p>
          <a:p>
            <a:pPr algn="l"/>
            <a:endParaRPr lang="en-US" sz="1400" b="1" dirty="0"/>
          </a:p>
        </p:txBody>
      </p:sp>
      <p:grpSp>
        <p:nvGrpSpPr>
          <p:cNvPr id="32" name="Group 69"/>
          <p:cNvGrpSpPr>
            <a:grpSpLocks/>
          </p:cNvGrpSpPr>
          <p:nvPr/>
        </p:nvGrpSpPr>
        <p:grpSpPr bwMode="auto">
          <a:xfrm>
            <a:off x="962025" y="3641725"/>
            <a:ext cx="1231900" cy="495300"/>
            <a:chOff x="747" y="2087"/>
            <a:chExt cx="776" cy="312"/>
          </a:xfrm>
        </p:grpSpPr>
        <p:sp>
          <p:nvSpPr>
            <p:cNvPr id="71" name="Line 70"/>
            <p:cNvSpPr>
              <a:spLocks noChangeShapeType="1"/>
            </p:cNvSpPr>
            <p:nvPr/>
          </p:nvSpPr>
          <p:spPr bwMode="auto">
            <a:xfrm>
              <a:off x="843" y="208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 name="Line 71"/>
            <p:cNvSpPr>
              <a:spLocks noChangeShapeType="1"/>
            </p:cNvSpPr>
            <p:nvPr/>
          </p:nvSpPr>
          <p:spPr bwMode="auto">
            <a:xfrm>
              <a:off x="747" y="214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3" name="Line 72"/>
            <p:cNvSpPr>
              <a:spLocks noChangeShapeType="1"/>
            </p:cNvSpPr>
            <p:nvPr/>
          </p:nvSpPr>
          <p:spPr bwMode="auto">
            <a:xfrm>
              <a:off x="747" y="220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4" name="Line 73"/>
            <p:cNvSpPr>
              <a:spLocks noChangeShapeType="1"/>
            </p:cNvSpPr>
            <p:nvPr/>
          </p:nvSpPr>
          <p:spPr bwMode="auto">
            <a:xfrm>
              <a:off x="747" y="227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5" name="Line 74"/>
            <p:cNvSpPr>
              <a:spLocks noChangeShapeType="1"/>
            </p:cNvSpPr>
            <p:nvPr/>
          </p:nvSpPr>
          <p:spPr bwMode="auto">
            <a:xfrm>
              <a:off x="747" y="23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 name="Line 75"/>
            <p:cNvSpPr>
              <a:spLocks noChangeShapeType="1"/>
            </p:cNvSpPr>
            <p:nvPr/>
          </p:nvSpPr>
          <p:spPr bwMode="auto">
            <a:xfrm>
              <a:off x="747" y="23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3" name="Group 76"/>
          <p:cNvGrpSpPr>
            <a:grpSpLocks/>
          </p:cNvGrpSpPr>
          <p:nvPr/>
        </p:nvGrpSpPr>
        <p:grpSpPr bwMode="auto">
          <a:xfrm>
            <a:off x="962025" y="4264025"/>
            <a:ext cx="1231900" cy="495300"/>
            <a:chOff x="747" y="2479"/>
            <a:chExt cx="776" cy="312"/>
          </a:xfrm>
        </p:grpSpPr>
        <p:sp>
          <p:nvSpPr>
            <p:cNvPr id="65" name="Line 77"/>
            <p:cNvSpPr>
              <a:spLocks noChangeShapeType="1"/>
            </p:cNvSpPr>
            <p:nvPr/>
          </p:nvSpPr>
          <p:spPr bwMode="auto">
            <a:xfrm>
              <a:off x="843" y="247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 name="Line 78"/>
            <p:cNvSpPr>
              <a:spLocks noChangeShapeType="1"/>
            </p:cNvSpPr>
            <p:nvPr/>
          </p:nvSpPr>
          <p:spPr bwMode="auto">
            <a:xfrm>
              <a:off x="747" y="25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7" name="Line 79"/>
            <p:cNvSpPr>
              <a:spLocks noChangeShapeType="1"/>
            </p:cNvSpPr>
            <p:nvPr/>
          </p:nvSpPr>
          <p:spPr bwMode="auto">
            <a:xfrm>
              <a:off x="747" y="25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8" name="Line 80"/>
            <p:cNvSpPr>
              <a:spLocks noChangeShapeType="1"/>
            </p:cNvSpPr>
            <p:nvPr/>
          </p:nvSpPr>
          <p:spPr bwMode="auto">
            <a:xfrm>
              <a:off x="747" y="26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 name="Line 81"/>
            <p:cNvSpPr>
              <a:spLocks noChangeShapeType="1"/>
            </p:cNvSpPr>
            <p:nvPr/>
          </p:nvSpPr>
          <p:spPr bwMode="auto">
            <a:xfrm>
              <a:off x="747" y="27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Line 82"/>
            <p:cNvSpPr>
              <a:spLocks noChangeShapeType="1"/>
            </p:cNvSpPr>
            <p:nvPr/>
          </p:nvSpPr>
          <p:spPr bwMode="auto">
            <a:xfrm>
              <a:off x="747" y="27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4" name="Group 83"/>
          <p:cNvGrpSpPr>
            <a:grpSpLocks/>
          </p:cNvGrpSpPr>
          <p:nvPr/>
        </p:nvGrpSpPr>
        <p:grpSpPr bwMode="auto">
          <a:xfrm>
            <a:off x="974725" y="4873625"/>
            <a:ext cx="1231900" cy="495300"/>
            <a:chOff x="755" y="2863"/>
            <a:chExt cx="776" cy="312"/>
          </a:xfrm>
        </p:grpSpPr>
        <p:sp>
          <p:nvSpPr>
            <p:cNvPr id="59" name="Line 84"/>
            <p:cNvSpPr>
              <a:spLocks noChangeShapeType="1"/>
            </p:cNvSpPr>
            <p:nvPr/>
          </p:nvSpPr>
          <p:spPr bwMode="auto">
            <a:xfrm>
              <a:off x="851" y="286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0" name="Line 85"/>
            <p:cNvSpPr>
              <a:spLocks noChangeShapeType="1"/>
            </p:cNvSpPr>
            <p:nvPr/>
          </p:nvSpPr>
          <p:spPr bwMode="auto">
            <a:xfrm>
              <a:off x="755"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 name="Line 86"/>
            <p:cNvSpPr>
              <a:spLocks noChangeShapeType="1"/>
            </p:cNvSpPr>
            <p:nvPr/>
          </p:nvSpPr>
          <p:spPr bwMode="auto">
            <a:xfrm>
              <a:off x="755"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Line 87"/>
            <p:cNvSpPr>
              <a:spLocks noChangeShapeType="1"/>
            </p:cNvSpPr>
            <p:nvPr/>
          </p:nvSpPr>
          <p:spPr bwMode="auto">
            <a:xfrm>
              <a:off x="755"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3" name="Line 88"/>
            <p:cNvSpPr>
              <a:spLocks noChangeShapeType="1"/>
            </p:cNvSpPr>
            <p:nvPr/>
          </p:nvSpPr>
          <p:spPr bwMode="auto">
            <a:xfrm>
              <a:off x="755"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4" name="Line 89"/>
            <p:cNvSpPr>
              <a:spLocks noChangeShapeType="1"/>
            </p:cNvSpPr>
            <p:nvPr/>
          </p:nvSpPr>
          <p:spPr bwMode="auto">
            <a:xfrm>
              <a:off x="755" y="317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5" name="Rectangle 90"/>
          <p:cNvSpPr>
            <a:spLocks noChangeArrowheads="1"/>
          </p:cNvSpPr>
          <p:nvPr/>
        </p:nvSpPr>
        <p:spPr bwMode="auto">
          <a:xfrm>
            <a:off x="381000" y="35941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6" name="Group 91"/>
          <p:cNvGrpSpPr>
            <a:grpSpLocks/>
          </p:cNvGrpSpPr>
          <p:nvPr/>
        </p:nvGrpSpPr>
        <p:grpSpPr bwMode="auto">
          <a:xfrm>
            <a:off x="606425" y="4149725"/>
            <a:ext cx="1231900" cy="495300"/>
            <a:chOff x="523" y="2407"/>
            <a:chExt cx="776" cy="312"/>
          </a:xfrm>
        </p:grpSpPr>
        <p:sp>
          <p:nvSpPr>
            <p:cNvPr id="53"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4"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5"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8"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7" name="Group 98"/>
          <p:cNvGrpSpPr>
            <a:grpSpLocks/>
          </p:cNvGrpSpPr>
          <p:nvPr/>
        </p:nvGrpSpPr>
        <p:grpSpPr bwMode="auto">
          <a:xfrm>
            <a:off x="606425" y="4772025"/>
            <a:ext cx="1231900" cy="495300"/>
            <a:chOff x="523" y="2799"/>
            <a:chExt cx="776" cy="312"/>
          </a:xfrm>
        </p:grpSpPr>
        <p:sp>
          <p:nvSpPr>
            <p:cNvPr id="47"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1"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8" name="Group 105"/>
          <p:cNvGrpSpPr>
            <a:grpSpLocks/>
          </p:cNvGrpSpPr>
          <p:nvPr/>
        </p:nvGrpSpPr>
        <p:grpSpPr bwMode="auto">
          <a:xfrm>
            <a:off x="619125" y="5381625"/>
            <a:ext cx="1231900" cy="495300"/>
            <a:chOff x="531" y="3183"/>
            <a:chExt cx="776" cy="312"/>
          </a:xfrm>
        </p:grpSpPr>
        <p:sp>
          <p:nvSpPr>
            <p:cNvPr id="41"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2"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9" name="Rectangle 112"/>
          <p:cNvSpPr>
            <a:spLocks noChangeArrowheads="1"/>
          </p:cNvSpPr>
          <p:nvPr/>
        </p:nvSpPr>
        <p:spPr bwMode="auto">
          <a:xfrm>
            <a:off x="457200" y="3733800"/>
            <a:ext cx="1600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r>
              <a:rPr lang="en-US" sz="1400" b="1" dirty="0"/>
              <a:t>A. </a:t>
            </a:r>
            <a:r>
              <a:rPr lang="en-US" sz="1400" b="1" dirty="0" smtClean="0"/>
              <a:t>Wild Park</a:t>
            </a:r>
            <a:endParaRPr lang="en-US" sz="1400" b="1" dirty="0"/>
          </a:p>
        </p:txBody>
      </p:sp>
      <p:sp>
        <p:nvSpPr>
          <p:cNvPr id="40" name="Rectangle 113"/>
          <p:cNvSpPr>
            <a:spLocks noChangeArrowheads="1"/>
          </p:cNvSpPr>
          <p:nvPr/>
        </p:nvSpPr>
        <p:spPr bwMode="auto">
          <a:xfrm>
            <a:off x="1295400" y="2743200"/>
            <a:ext cx="14668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b="1" dirty="0"/>
              <a:t>C. </a:t>
            </a:r>
            <a:r>
              <a:rPr lang="en-US" sz="1400" b="1" dirty="0" smtClean="0"/>
              <a:t>Sustainable </a:t>
            </a:r>
            <a:endParaRPr lang="en-US" sz="1400" b="1" dirty="0"/>
          </a:p>
          <a:p>
            <a:endParaRPr lang="en-US" sz="1400" b="1" dirty="0"/>
          </a:p>
        </p:txBody>
      </p:sp>
      <p:sp>
        <p:nvSpPr>
          <p:cNvPr id="118" name="Rectangle 114"/>
          <p:cNvSpPr>
            <a:spLocks noChangeArrowheads="1"/>
          </p:cNvSpPr>
          <p:nvPr/>
        </p:nvSpPr>
        <p:spPr bwMode="auto">
          <a:xfrm>
            <a:off x="5783263" y="6096000"/>
            <a:ext cx="1608137"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spcBef>
                <a:spcPct val="50000"/>
              </a:spcBef>
            </a:pPr>
            <a:r>
              <a:rPr lang="en-US" b="1" dirty="0" smtClean="0"/>
              <a:t>Events</a:t>
            </a:r>
            <a:endParaRPr lang="en-US" b="1" dirty="0"/>
          </a:p>
        </p:txBody>
      </p:sp>
    </p:spTree>
    <p:extLst>
      <p:ext uri="{BB962C8B-B14F-4D97-AF65-F5344CB8AC3E}">
        <p14:creationId xmlns:p14="http://schemas.microsoft.com/office/powerpoint/2010/main" val="809971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35"/>
          <p:cNvGrpSpPr>
            <a:grpSpLocks/>
          </p:cNvGrpSpPr>
          <p:nvPr/>
        </p:nvGrpSpPr>
        <p:grpSpPr bwMode="auto">
          <a:xfrm>
            <a:off x="1536700" y="1674813"/>
            <a:ext cx="6746875" cy="4741862"/>
            <a:chOff x="968" y="1055"/>
            <a:chExt cx="4250" cy="2987"/>
          </a:xfrm>
        </p:grpSpPr>
        <p:sp>
          <p:nvSpPr>
            <p:cNvPr id="7176" name="Rectangle 3"/>
            <p:cNvSpPr>
              <a:spLocks noChangeArrowheads="1"/>
            </p:cNvSpPr>
            <p:nvPr/>
          </p:nvSpPr>
          <p:spPr bwMode="auto">
            <a:xfrm>
              <a:off x="4074" y="1274"/>
              <a:ext cx="542" cy="542"/>
            </a:xfrm>
            <a:prstGeom prst="rect">
              <a:avLst/>
            </a:prstGeom>
            <a:gradFill rotWithShape="0">
              <a:gsLst>
                <a:gs pos="0">
                  <a:srgbClr val="FDFEB2"/>
                </a:gs>
                <a:gs pos="100000">
                  <a:srgbClr val="FAFD00"/>
                </a:gs>
              </a:gsLst>
              <a:path path="shape">
                <a:fillToRect l="50000" t="50000" r="50000" b="50000"/>
              </a:path>
            </a:gradFill>
            <a:ln w="76200">
              <a:solidFill>
                <a:srgbClr val="FE9B03"/>
              </a:solidFill>
              <a:miter lim="800000"/>
              <a:headEnd/>
              <a:tailEnd/>
            </a:ln>
          </p:spPr>
          <p:txBody>
            <a:bodyPr wrap="none" anchor="ctr"/>
            <a:lstStyle/>
            <a:p>
              <a:pPr eaLnBrk="0" hangingPunct="0"/>
              <a:endParaRPr lang="en-US"/>
            </a:p>
          </p:txBody>
        </p:sp>
        <p:sp>
          <p:nvSpPr>
            <p:cNvPr id="7177" name="Freeform 4"/>
            <p:cNvSpPr>
              <a:spLocks/>
            </p:cNvSpPr>
            <p:nvPr/>
          </p:nvSpPr>
          <p:spPr bwMode="auto">
            <a:xfrm>
              <a:off x="2236" y="1332"/>
              <a:ext cx="1140" cy="676"/>
            </a:xfrm>
            <a:custGeom>
              <a:avLst/>
              <a:gdLst>
                <a:gd name="T0" fmla="*/ 334 w 1140"/>
                <a:gd name="T1" fmla="*/ 143 h 676"/>
                <a:gd name="T2" fmla="*/ 402 w 1140"/>
                <a:gd name="T3" fmla="*/ 95 h 676"/>
                <a:gd name="T4" fmla="*/ 484 w 1140"/>
                <a:gd name="T5" fmla="*/ 61 h 676"/>
                <a:gd name="T6" fmla="*/ 566 w 1140"/>
                <a:gd name="T7" fmla="*/ 34 h 676"/>
                <a:gd name="T8" fmla="*/ 641 w 1140"/>
                <a:gd name="T9" fmla="*/ 14 h 676"/>
                <a:gd name="T10" fmla="*/ 723 w 1140"/>
                <a:gd name="T11" fmla="*/ 0 h 676"/>
                <a:gd name="T12" fmla="*/ 778 w 1140"/>
                <a:gd name="T13" fmla="*/ 14 h 676"/>
                <a:gd name="T14" fmla="*/ 832 w 1140"/>
                <a:gd name="T15" fmla="*/ 34 h 676"/>
                <a:gd name="T16" fmla="*/ 900 w 1140"/>
                <a:gd name="T17" fmla="*/ 89 h 676"/>
                <a:gd name="T18" fmla="*/ 955 w 1140"/>
                <a:gd name="T19" fmla="*/ 164 h 676"/>
                <a:gd name="T20" fmla="*/ 1009 w 1140"/>
                <a:gd name="T21" fmla="*/ 245 h 676"/>
                <a:gd name="T22" fmla="*/ 1064 w 1140"/>
                <a:gd name="T23" fmla="*/ 334 h 676"/>
                <a:gd name="T24" fmla="*/ 1119 w 1140"/>
                <a:gd name="T25" fmla="*/ 409 h 676"/>
                <a:gd name="T26" fmla="*/ 1139 w 1140"/>
                <a:gd name="T27" fmla="*/ 484 h 676"/>
                <a:gd name="T28" fmla="*/ 1139 w 1140"/>
                <a:gd name="T29" fmla="*/ 566 h 676"/>
                <a:gd name="T30" fmla="*/ 1098 w 1140"/>
                <a:gd name="T31" fmla="*/ 641 h 676"/>
                <a:gd name="T32" fmla="*/ 1057 w 1140"/>
                <a:gd name="T33" fmla="*/ 661 h 676"/>
                <a:gd name="T34" fmla="*/ 1016 w 1140"/>
                <a:gd name="T35" fmla="*/ 668 h 676"/>
                <a:gd name="T36" fmla="*/ 975 w 1140"/>
                <a:gd name="T37" fmla="*/ 675 h 676"/>
                <a:gd name="T38" fmla="*/ 934 w 1140"/>
                <a:gd name="T39" fmla="*/ 668 h 676"/>
                <a:gd name="T40" fmla="*/ 887 w 1140"/>
                <a:gd name="T41" fmla="*/ 661 h 676"/>
                <a:gd name="T42" fmla="*/ 839 w 1140"/>
                <a:gd name="T43" fmla="*/ 641 h 676"/>
                <a:gd name="T44" fmla="*/ 798 w 1140"/>
                <a:gd name="T45" fmla="*/ 620 h 676"/>
                <a:gd name="T46" fmla="*/ 757 w 1140"/>
                <a:gd name="T47" fmla="*/ 607 h 676"/>
                <a:gd name="T48" fmla="*/ 709 w 1140"/>
                <a:gd name="T49" fmla="*/ 593 h 676"/>
                <a:gd name="T50" fmla="*/ 668 w 1140"/>
                <a:gd name="T51" fmla="*/ 573 h 676"/>
                <a:gd name="T52" fmla="*/ 621 w 1140"/>
                <a:gd name="T53" fmla="*/ 559 h 676"/>
                <a:gd name="T54" fmla="*/ 573 w 1140"/>
                <a:gd name="T55" fmla="*/ 552 h 676"/>
                <a:gd name="T56" fmla="*/ 525 w 1140"/>
                <a:gd name="T57" fmla="*/ 552 h 676"/>
                <a:gd name="T58" fmla="*/ 477 w 1140"/>
                <a:gd name="T59" fmla="*/ 552 h 676"/>
                <a:gd name="T60" fmla="*/ 430 w 1140"/>
                <a:gd name="T61" fmla="*/ 552 h 676"/>
                <a:gd name="T62" fmla="*/ 382 w 1140"/>
                <a:gd name="T63" fmla="*/ 559 h 676"/>
                <a:gd name="T64" fmla="*/ 327 w 1140"/>
                <a:gd name="T65" fmla="*/ 559 h 676"/>
                <a:gd name="T66" fmla="*/ 280 w 1140"/>
                <a:gd name="T67" fmla="*/ 559 h 676"/>
                <a:gd name="T68" fmla="*/ 232 w 1140"/>
                <a:gd name="T69" fmla="*/ 559 h 676"/>
                <a:gd name="T70" fmla="*/ 184 w 1140"/>
                <a:gd name="T71" fmla="*/ 552 h 676"/>
                <a:gd name="T72" fmla="*/ 136 w 1140"/>
                <a:gd name="T73" fmla="*/ 545 h 676"/>
                <a:gd name="T74" fmla="*/ 95 w 1140"/>
                <a:gd name="T75" fmla="*/ 525 h 676"/>
                <a:gd name="T76" fmla="*/ 34 w 1140"/>
                <a:gd name="T77" fmla="*/ 498 h 676"/>
                <a:gd name="T78" fmla="*/ 7 w 1140"/>
                <a:gd name="T79" fmla="*/ 450 h 676"/>
                <a:gd name="T80" fmla="*/ 0 w 1140"/>
                <a:gd name="T81" fmla="*/ 409 h 676"/>
                <a:gd name="T82" fmla="*/ 0 w 1140"/>
                <a:gd name="T83" fmla="*/ 361 h 676"/>
                <a:gd name="T84" fmla="*/ 14 w 1140"/>
                <a:gd name="T85" fmla="*/ 314 h 676"/>
                <a:gd name="T86" fmla="*/ 41 w 1140"/>
                <a:gd name="T87" fmla="*/ 266 h 676"/>
                <a:gd name="T88" fmla="*/ 102 w 1140"/>
                <a:gd name="T89" fmla="*/ 198 h 676"/>
                <a:gd name="T90" fmla="*/ 150 w 1140"/>
                <a:gd name="T91" fmla="*/ 184 h 676"/>
                <a:gd name="T92" fmla="*/ 198 w 1140"/>
                <a:gd name="T93" fmla="*/ 184 h 676"/>
                <a:gd name="T94" fmla="*/ 252 w 1140"/>
                <a:gd name="T95" fmla="*/ 191 h 676"/>
                <a:gd name="T96" fmla="*/ 307 w 1140"/>
                <a:gd name="T97" fmla="*/ 205 h 676"/>
                <a:gd name="T98" fmla="*/ 361 w 1140"/>
                <a:gd name="T99" fmla="*/ 218 h 676"/>
                <a:gd name="T100" fmla="*/ 416 w 1140"/>
                <a:gd name="T101" fmla="*/ 239 h 676"/>
                <a:gd name="T102" fmla="*/ 471 w 1140"/>
                <a:gd name="T103" fmla="*/ 259 h 676"/>
                <a:gd name="T104" fmla="*/ 525 w 1140"/>
                <a:gd name="T105" fmla="*/ 266 h 676"/>
                <a:gd name="T106" fmla="*/ 580 w 1140"/>
                <a:gd name="T107" fmla="*/ 280 h 676"/>
                <a:gd name="T108" fmla="*/ 627 w 1140"/>
                <a:gd name="T109" fmla="*/ 286 h 6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40"/>
                <a:gd name="T166" fmla="*/ 0 h 676"/>
                <a:gd name="T167" fmla="*/ 1140 w 1140"/>
                <a:gd name="T168" fmla="*/ 676 h 67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40" h="676">
                  <a:moveTo>
                    <a:pt x="286" y="177"/>
                  </a:moveTo>
                  <a:lnTo>
                    <a:pt x="300" y="170"/>
                  </a:lnTo>
                  <a:lnTo>
                    <a:pt x="314" y="150"/>
                  </a:lnTo>
                  <a:lnTo>
                    <a:pt x="334" y="143"/>
                  </a:lnTo>
                  <a:lnTo>
                    <a:pt x="355" y="130"/>
                  </a:lnTo>
                  <a:lnTo>
                    <a:pt x="368" y="116"/>
                  </a:lnTo>
                  <a:lnTo>
                    <a:pt x="389" y="102"/>
                  </a:lnTo>
                  <a:lnTo>
                    <a:pt x="402" y="95"/>
                  </a:lnTo>
                  <a:lnTo>
                    <a:pt x="430" y="82"/>
                  </a:lnTo>
                  <a:lnTo>
                    <a:pt x="443" y="82"/>
                  </a:lnTo>
                  <a:lnTo>
                    <a:pt x="464" y="68"/>
                  </a:lnTo>
                  <a:lnTo>
                    <a:pt x="484" y="61"/>
                  </a:lnTo>
                  <a:lnTo>
                    <a:pt x="498" y="55"/>
                  </a:lnTo>
                  <a:lnTo>
                    <a:pt x="518" y="41"/>
                  </a:lnTo>
                  <a:lnTo>
                    <a:pt x="539" y="34"/>
                  </a:lnTo>
                  <a:lnTo>
                    <a:pt x="566" y="34"/>
                  </a:lnTo>
                  <a:lnTo>
                    <a:pt x="580" y="27"/>
                  </a:lnTo>
                  <a:lnTo>
                    <a:pt x="600" y="20"/>
                  </a:lnTo>
                  <a:lnTo>
                    <a:pt x="621" y="14"/>
                  </a:lnTo>
                  <a:lnTo>
                    <a:pt x="641" y="14"/>
                  </a:lnTo>
                  <a:lnTo>
                    <a:pt x="662" y="7"/>
                  </a:lnTo>
                  <a:lnTo>
                    <a:pt x="682" y="7"/>
                  </a:lnTo>
                  <a:lnTo>
                    <a:pt x="702" y="0"/>
                  </a:lnTo>
                  <a:lnTo>
                    <a:pt x="723" y="0"/>
                  </a:lnTo>
                  <a:lnTo>
                    <a:pt x="743" y="0"/>
                  </a:lnTo>
                  <a:lnTo>
                    <a:pt x="750" y="7"/>
                  </a:lnTo>
                  <a:lnTo>
                    <a:pt x="771" y="7"/>
                  </a:lnTo>
                  <a:lnTo>
                    <a:pt x="778" y="14"/>
                  </a:lnTo>
                  <a:lnTo>
                    <a:pt x="791" y="14"/>
                  </a:lnTo>
                  <a:lnTo>
                    <a:pt x="798" y="20"/>
                  </a:lnTo>
                  <a:lnTo>
                    <a:pt x="812" y="20"/>
                  </a:lnTo>
                  <a:lnTo>
                    <a:pt x="832" y="34"/>
                  </a:lnTo>
                  <a:lnTo>
                    <a:pt x="846" y="48"/>
                  </a:lnTo>
                  <a:lnTo>
                    <a:pt x="866" y="61"/>
                  </a:lnTo>
                  <a:lnTo>
                    <a:pt x="887" y="75"/>
                  </a:lnTo>
                  <a:lnTo>
                    <a:pt x="900" y="89"/>
                  </a:lnTo>
                  <a:lnTo>
                    <a:pt x="914" y="109"/>
                  </a:lnTo>
                  <a:lnTo>
                    <a:pt x="934" y="130"/>
                  </a:lnTo>
                  <a:lnTo>
                    <a:pt x="948" y="150"/>
                  </a:lnTo>
                  <a:lnTo>
                    <a:pt x="955" y="164"/>
                  </a:lnTo>
                  <a:lnTo>
                    <a:pt x="975" y="184"/>
                  </a:lnTo>
                  <a:lnTo>
                    <a:pt x="982" y="205"/>
                  </a:lnTo>
                  <a:lnTo>
                    <a:pt x="1003" y="225"/>
                  </a:lnTo>
                  <a:lnTo>
                    <a:pt x="1009" y="245"/>
                  </a:lnTo>
                  <a:lnTo>
                    <a:pt x="1023" y="266"/>
                  </a:lnTo>
                  <a:lnTo>
                    <a:pt x="1037" y="293"/>
                  </a:lnTo>
                  <a:lnTo>
                    <a:pt x="1050" y="314"/>
                  </a:lnTo>
                  <a:lnTo>
                    <a:pt x="1064" y="334"/>
                  </a:lnTo>
                  <a:lnTo>
                    <a:pt x="1071" y="348"/>
                  </a:lnTo>
                  <a:lnTo>
                    <a:pt x="1091" y="368"/>
                  </a:lnTo>
                  <a:lnTo>
                    <a:pt x="1098" y="389"/>
                  </a:lnTo>
                  <a:lnTo>
                    <a:pt x="1119" y="409"/>
                  </a:lnTo>
                  <a:lnTo>
                    <a:pt x="1119" y="430"/>
                  </a:lnTo>
                  <a:lnTo>
                    <a:pt x="1125" y="443"/>
                  </a:lnTo>
                  <a:lnTo>
                    <a:pt x="1132" y="464"/>
                  </a:lnTo>
                  <a:lnTo>
                    <a:pt x="1139" y="484"/>
                  </a:lnTo>
                  <a:lnTo>
                    <a:pt x="1139" y="505"/>
                  </a:lnTo>
                  <a:lnTo>
                    <a:pt x="1139" y="525"/>
                  </a:lnTo>
                  <a:lnTo>
                    <a:pt x="1139" y="545"/>
                  </a:lnTo>
                  <a:lnTo>
                    <a:pt x="1139" y="566"/>
                  </a:lnTo>
                  <a:lnTo>
                    <a:pt x="1132" y="586"/>
                  </a:lnTo>
                  <a:lnTo>
                    <a:pt x="1125" y="607"/>
                  </a:lnTo>
                  <a:lnTo>
                    <a:pt x="1119" y="620"/>
                  </a:lnTo>
                  <a:lnTo>
                    <a:pt x="1098" y="641"/>
                  </a:lnTo>
                  <a:lnTo>
                    <a:pt x="1091" y="641"/>
                  </a:lnTo>
                  <a:lnTo>
                    <a:pt x="1078" y="648"/>
                  </a:lnTo>
                  <a:lnTo>
                    <a:pt x="1071" y="655"/>
                  </a:lnTo>
                  <a:lnTo>
                    <a:pt x="1057" y="661"/>
                  </a:lnTo>
                  <a:lnTo>
                    <a:pt x="1050" y="661"/>
                  </a:lnTo>
                  <a:lnTo>
                    <a:pt x="1037" y="661"/>
                  </a:lnTo>
                  <a:lnTo>
                    <a:pt x="1023" y="668"/>
                  </a:lnTo>
                  <a:lnTo>
                    <a:pt x="1016" y="668"/>
                  </a:lnTo>
                  <a:lnTo>
                    <a:pt x="1003" y="675"/>
                  </a:lnTo>
                  <a:lnTo>
                    <a:pt x="996" y="675"/>
                  </a:lnTo>
                  <a:lnTo>
                    <a:pt x="982" y="675"/>
                  </a:lnTo>
                  <a:lnTo>
                    <a:pt x="975" y="675"/>
                  </a:lnTo>
                  <a:lnTo>
                    <a:pt x="962" y="675"/>
                  </a:lnTo>
                  <a:lnTo>
                    <a:pt x="955" y="668"/>
                  </a:lnTo>
                  <a:lnTo>
                    <a:pt x="941" y="668"/>
                  </a:lnTo>
                  <a:lnTo>
                    <a:pt x="934" y="668"/>
                  </a:lnTo>
                  <a:lnTo>
                    <a:pt x="921" y="661"/>
                  </a:lnTo>
                  <a:lnTo>
                    <a:pt x="907" y="661"/>
                  </a:lnTo>
                  <a:lnTo>
                    <a:pt x="900" y="661"/>
                  </a:lnTo>
                  <a:lnTo>
                    <a:pt x="887" y="661"/>
                  </a:lnTo>
                  <a:lnTo>
                    <a:pt x="880" y="655"/>
                  </a:lnTo>
                  <a:lnTo>
                    <a:pt x="866" y="648"/>
                  </a:lnTo>
                  <a:lnTo>
                    <a:pt x="859" y="648"/>
                  </a:lnTo>
                  <a:lnTo>
                    <a:pt x="839" y="641"/>
                  </a:lnTo>
                  <a:lnTo>
                    <a:pt x="832" y="641"/>
                  </a:lnTo>
                  <a:lnTo>
                    <a:pt x="818" y="634"/>
                  </a:lnTo>
                  <a:lnTo>
                    <a:pt x="812" y="627"/>
                  </a:lnTo>
                  <a:lnTo>
                    <a:pt x="798" y="620"/>
                  </a:lnTo>
                  <a:lnTo>
                    <a:pt x="791" y="620"/>
                  </a:lnTo>
                  <a:lnTo>
                    <a:pt x="778" y="614"/>
                  </a:lnTo>
                  <a:lnTo>
                    <a:pt x="771" y="614"/>
                  </a:lnTo>
                  <a:lnTo>
                    <a:pt x="757" y="607"/>
                  </a:lnTo>
                  <a:lnTo>
                    <a:pt x="750" y="600"/>
                  </a:lnTo>
                  <a:lnTo>
                    <a:pt x="737" y="593"/>
                  </a:lnTo>
                  <a:lnTo>
                    <a:pt x="723" y="593"/>
                  </a:lnTo>
                  <a:lnTo>
                    <a:pt x="709" y="593"/>
                  </a:lnTo>
                  <a:lnTo>
                    <a:pt x="702" y="586"/>
                  </a:lnTo>
                  <a:lnTo>
                    <a:pt x="689" y="580"/>
                  </a:lnTo>
                  <a:lnTo>
                    <a:pt x="682" y="573"/>
                  </a:lnTo>
                  <a:lnTo>
                    <a:pt x="668" y="573"/>
                  </a:lnTo>
                  <a:lnTo>
                    <a:pt x="655" y="566"/>
                  </a:lnTo>
                  <a:lnTo>
                    <a:pt x="641" y="566"/>
                  </a:lnTo>
                  <a:lnTo>
                    <a:pt x="634" y="566"/>
                  </a:lnTo>
                  <a:lnTo>
                    <a:pt x="621" y="559"/>
                  </a:lnTo>
                  <a:lnTo>
                    <a:pt x="614" y="559"/>
                  </a:lnTo>
                  <a:lnTo>
                    <a:pt x="593" y="552"/>
                  </a:lnTo>
                  <a:lnTo>
                    <a:pt x="587" y="552"/>
                  </a:lnTo>
                  <a:lnTo>
                    <a:pt x="573" y="552"/>
                  </a:lnTo>
                  <a:lnTo>
                    <a:pt x="566" y="552"/>
                  </a:lnTo>
                  <a:lnTo>
                    <a:pt x="552" y="552"/>
                  </a:lnTo>
                  <a:lnTo>
                    <a:pt x="539" y="552"/>
                  </a:lnTo>
                  <a:lnTo>
                    <a:pt x="525" y="552"/>
                  </a:lnTo>
                  <a:lnTo>
                    <a:pt x="518" y="552"/>
                  </a:lnTo>
                  <a:lnTo>
                    <a:pt x="498" y="552"/>
                  </a:lnTo>
                  <a:lnTo>
                    <a:pt x="491" y="552"/>
                  </a:lnTo>
                  <a:lnTo>
                    <a:pt x="477" y="552"/>
                  </a:lnTo>
                  <a:lnTo>
                    <a:pt x="464" y="552"/>
                  </a:lnTo>
                  <a:lnTo>
                    <a:pt x="450" y="552"/>
                  </a:lnTo>
                  <a:lnTo>
                    <a:pt x="443" y="552"/>
                  </a:lnTo>
                  <a:lnTo>
                    <a:pt x="430" y="552"/>
                  </a:lnTo>
                  <a:lnTo>
                    <a:pt x="416" y="552"/>
                  </a:lnTo>
                  <a:lnTo>
                    <a:pt x="402" y="552"/>
                  </a:lnTo>
                  <a:lnTo>
                    <a:pt x="389" y="552"/>
                  </a:lnTo>
                  <a:lnTo>
                    <a:pt x="382" y="559"/>
                  </a:lnTo>
                  <a:lnTo>
                    <a:pt x="368" y="559"/>
                  </a:lnTo>
                  <a:lnTo>
                    <a:pt x="355" y="559"/>
                  </a:lnTo>
                  <a:lnTo>
                    <a:pt x="341" y="559"/>
                  </a:lnTo>
                  <a:lnTo>
                    <a:pt x="327" y="559"/>
                  </a:lnTo>
                  <a:lnTo>
                    <a:pt x="314" y="559"/>
                  </a:lnTo>
                  <a:lnTo>
                    <a:pt x="307" y="559"/>
                  </a:lnTo>
                  <a:lnTo>
                    <a:pt x="286" y="559"/>
                  </a:lnTo>
                  <a:lnTo>
                    <a:pt x="280" y="559"/>
                  </a:lnTo>
                  <a:lnTo>
                    <a:pt x="266" y="559"/>
                  </a:lnTo>
                  <a:lnTo>
                    <a:pt x="252" y="559"/>
                  </a:lnTo>
                  <a:lnTo>
                    <a:pt x="246" y="559"/>
                  </a:lnTo>
                  <a:lnTo>
                    <a:pt x="232" y="559"/>
                  </a:lnTo>
                  <a:lnTo>
                    <a:pt x="218" y="559"/>
                  </a:lnTo>
                  <a:lnTo>
                    <a:pt x="205" y="552"/>
                  </a:lnTo>
                  <a:lnTo>
                    <a:pt x="198" y="552"/>
                  </a:lnTo>
                  <a:lnTo>
                    <a:pt x="184" y="552"/>
                  </a:lnTo>
                  <a:lnTo>
                    <a:pt x="177" y="545"/>
                  </a:lnTo>
                  <a:lnTo>
                    <a:pt x="164" y="545"/>
                  </a:lnTo>
                  <a:lnTo>
                    <a:pt x="150" y="545"/>
                  </a:lnTo>
                  <a:lnTo>
                    <a:pt x="136" y="545"/>
                  </a:lnTo>
                  <a:lnTo>
                    <a:pt x="130" y="539"/>
                  </a:lnTo>
                  <a:lnTo>
                    <a:pt x="116" y="539"/>
                  </a:lnTo>
                  <a:lnTo>
                    <a:pt x="102" y="532"/>
                  </a:lnTo>
                  <a:lnTo>
                    <a:pt x="95" y="525"/>
                  </a:lnTo>
                  <a:lnTo>
                    <a:pt x="82" y="525"/>
                  </a:lnTo>
                  <a:lnTo>
                    <a:pt x="82" y="518"/>
                  </a:lnTo>
                  <a:lnTo>
                    <a:pt x="61" y="505"/>
                  </a:lnTo>
                  <a:lnTo>
                    <a:pt x="34" y="498"/>
                  </a:lnTo>
                  <a:lnTo>
                    <a:pt x="20" y="477"/>
                  </a:lnTo>
                  <a:lnTo>
                    <a:pt x="14" y="470"/>
                  </a:lnTo>
                  <a:lnTo>
                    <a:pt x="14" y="457"/>
                  </a:lnTo>
                  <a:lnTo>
                    <a:pt x="7" y="450"/>
                  </a:lnTo>
                  <a:lnTo>
                    <a:pt x="7" y="436"/>
                  </a:lnTo>
                  <a:lnTo>
                    <a:pt x="0" y="430"/>
                  </a:lnTo>
                  <a:lnTo>
                    <a:pt x="0" y="416"/>
                  </a:lnTo>
                  <a:lnTo>
                    <a:pt x="0" y="409"/>
                  </a:lnTo>
                  <a:lnTo>
                    <a:pt x="0" y="395"/>
                  </a:lnTo>
                  <a:lnTo>
                    <a:pt x="0" y="382"/>
                  </a:lnTo>
                  <a:lnTo>
                    <a:pt x="0" y="368"/>
                  </a:lnTo>
                  <a:lnTo>
                    <a:pt x="0" y="361"/>
                  </a:lnTo>
                  <a:lnTo>
                    <a:pt x="7" y="348"/>
                  </a:lnTo>
                  <a:lnTo>
                    <a:pt x="7" y="334"/>
                  </a:lnTo>
                  <a:lnTo>
                    <a:pt x="14" y="327"/>
                  </a:lnTo>
                  <a:lnTo>
                    <a:pt x="14" y="314"/>
                  </a:lnTo>
                  <a:lnTo>
                    <a:pt x="20" y="307"/>
                  </a:lnTo>
                  <a:lnTo>
                    <a:pt x="20" y="293"/>
                  </a:lnTo>
                  <a:lnTo>
                    <a:pt x="27" y="286"/>
                  </a:lnTo>
                  <a:lnTo>
                    <a:pt x="41" y="266"/>
                  </a:lnTo>
                  <a:lnTo>
                    <a:pt x="55" y="245"/>
                  </a:lnTo>
                  <a:lnTo>
                    <a:pt x="68" y="225"/>
                  </a:lnTo>
                  <a:lnTo>
                    <a:pt x="82" y="211"/>
                  </a:lnTo>
                  <a:lnTo>
                    <a:pt x="102" y="198"/>
                  </a:lnTo>
                  <a:lnTo>
                    <a:pt x="123" y="191"/>
                  </a:lnTo>
                  <a:lnTo>
                    <a:pt x="130" y="191"/>
                  </a:lnTo>
                  <a:lnTo>
                    <a:pt x="143" y="184"/>
                  </a:lnTo>
                  <a:lnTo>
                    <a:pt x="150" y="184"/>
                  </a:lnTo>
                  <a:lnTo>
                    <a:pt x="171" y="184"/>
                  </a:lnTo>
                  <a:lnTo>
                    <a:pt x="177" y="184"/>
                  </a:lnTo>
                  <a:lnTo>
                    <a:pt x="191" y="184"/>
                  </a:lnTo>
                  <a:lnTo>
                    <a:pt x="198" y="184"/>
                  </a:lnTo>
                  <a:lnTo>
                    <a:pt x="218" y="184"/>
                  </a:lnTo>
                  <a:lnTo>
                    <a:pt x="225" y="184"/>
                  </a:lnTo>
                  <a:lnTo>
                    <a:pt x="246" y="191"/>
                  </a:lnTo>
                  <a:lnTo>
                    <a:pt x="252" y="191"/>
                  </a:lnTo>
                  <a:lnTo>
                    <a:pt x="266" y="198"/>
                  </a:lnTo>
                  <a:lnTo>
                    <a:pt x="280" y="198"/>
                  </a:lnTo>
                  <a:lnTo>
                    <a:pt x="293" y="198"/>
                  </a:lnTo>
                  <a:lnTo>
                    <a:pt x="307" y="205"/>
                  </a:lnTo>
                  <a:lnTo>
                    <a:pt x="321" y="205"/>
                  </a:lnTo>
                  <a:lnTo>
                    <a:pt x="334" y="211"/>
                  </a:lnTo>
                  <a:lnTo>
                    <a:pt x="348" y="218"/>
                  </a:lnTo>
                  <a:lnTo>
                    <a:pt x="361" y="218"/>
                  </a:lnTo>
                  <a:lnTo>
                    <a:pt x="382" y="225"/>
                  </a:lnTo>
                  <a:lnTo>
                    <a:pt x="389" y="232"/>
                  </a:lnTo>
                  <a:lnTo>
                    <a:pt x="402" y="232"/>
                  </a:lnTo>
                  <a:lnTo>
                    <a:pt x="416" y="239"/>
                  </a:lnTo>
                  <a:lnTo>
                    <a:pt x="430" y="245"/>
                  </a:lnTo>
                  <a:lnTo>
                    <a:pt x="450" y="245"/>
                  </a:lnTo>
                  <a:lnTo>
                    <a:pt x="457" y="252"/>
                  </a:lnTo>
                  <a:lnTo>
                    <a:pt x="471" y="259"/>
                  </a:lnTo>
                  <a:lnTo>
                    <a:pt x="491" y="259"/>
                  </a:lnTo>
                  <a:lnTo>
                    <a:pt x="498" y="266"/>
                  </a:lnTo>
                  <a:lnTo>
                    <a:pt x="518" y="266"/>
                  </a:lnTo>
                  <a:lnTo>
                    <a:pt x="525" y="266"/>
                  </a:lnTo>
                  <a:lnTo>
                    <a:pt x="539" y="273"/>
                  </a:lnTo>
                  <a:lnTo>
                    <a:pt x="552" y="273"/>
                  </a:lnTo>
                  <a:lnTo>
                    <a:pt x="566" y="280"/>
                  </a:lnTo>
                  <a:lnTo>
                    <a:pt x="580" y="280"/>
                  </a:lnTo>
                  <a:lnTo>
                    <a:pt x="587" y="286"/>
                  </a:lnTo>
                  <a:lnTo>
                    <a:pt x="607" y="286"/>
                  </a:lnTo>
                  <a:lnTo>
                    <a:pt x="614" y="286"/>
                  </a:lnTo>
                  <a:lnTo>
                    <a:pt x="627" y="286"/>
                  </a:lnTo>
                  <a:lnTo>
                    <a:pt x="634" y="286"/>
                  </a:lnTo>
                  <a:lnTo>
                    <a:pt x="648" y="280"/>
                  </a:lnTo>
                  <a:lnTo>
                    <a:pt x="655" y="280"/>
                  </a:lnTo>
                </a:path>
              </a:pathLst>
            </a:custGeom>
            <a:gradFill rotWithShape="0">
              <a:gsLst>
                <a:gs pos="0">
                  <a:srgbClr val="CF0E30"/>
                </a:gs>
                <a:gs pos="100000">
                  <a:srgbClr val="DD566E"/>
                </a:gs>
              </a:gsLst>
              <a:path path="rect">
                <a:fillToRect l="50000" t="50000" r="50000" b="50000"/>
              </a:path>
            </a:gradFill>
            <a:ln w="76200" cap="rnd" cmpd="sng">
              <a:solidFill>
                <a:srgbClr val="CF0E30"/>
              </a:solidFill>
              <a:prstDash val="solid"/>
              <a:round/>
              <a:headEnd type="none" w="med" len="med"/>
              <a:tailEnd type="none" w="med" len="med"/>
            </a:ln>
          </p:spPr>
          <p:txBody>
            <a:bodyPr/>
            <a:lstStyle/>
            <a:p>
              <a:endParaRPr lang="en-US"/>
            </a:p>
          </p:txBody>
        </p:sp>
        <p:sp>
          <p:nvSpPr>
            <p:cNvPr id="7178" name="Freeform 5"/>
            <p:cNvSpPr>
              <a:spLocks/>
            </p:cNvSpPr>
            <p:nvPr/>
          </p:nvSpPr>
          <p:spPr bwMode="auto">
            <a:xfrm>
              <a:off x="1077" y="1332"/>
              <a:ext cx="785" cy="649"/>
            </a:xfrm>
            <a:custGeom>
              <a:avLst/>
              <a:gdLst>
                <a:gd name="T0" fmla="*/ 191 w 785"/>
                <a:gd name="T1" fmla="*/ 498 h 649"/>
                <a:gd name="T2" fmla="*/ 177 w 785"/>
                <a:gd name="T3" fmla="*/ 457 h 649"/>
                <a:gd name="T4" fmla="*/ 170 w 785"/>
                <a:gd name="T5" fmla="*/ 430 h 649"/>
                <a:gd name="T6" fmla="*/ 164 w 785"/>
                <a:gd name="T7" fmla="*/ 396 h 649"/>
                <a:gd name="T8" fmla="*/ 150 w 785"/>
                <a:gd name="T9" fmla="*/ 368 h 649"/>
                <a:gd name="T10" fmla="*/ 150 w 785"/>
                <a:gd name="T11" fmla="*/ 327 h 649"/>
                <a:gd name="T12" fmla="*/ 150 w 785"/>
                <a:gd name="T13" fmla="*/ 293 h 649"/>
                <a:gd name="T14" fmla="*/ 143 w 785"/>
                <a:gd name="T15" fmla="*/ 266 h 649"/>
                <a:gd name="T16" fmla="*/ 143 w 785"/>
                <a:gd name="T17" fmla="*/ 218 h 649"/>
                <a:gd name="T18" fmla="*/ 150 w 785"/>
                <a:gd name="T19" fmla="*/ 157 h 649"/>
                <a:gd name="T20" fmla="*/ 170 w 785"/>
                <a:gd name="T21" fmla="*/ 109 h 649"/>
                <a:gd name="T22" fmla="*/ 198 w 785"/>
                <a:gd name="T23" fmla="*/ 61 h 649"/>
                <a:gd name="T24" fmla="*/ 232 w 785"/>
                <a:gd name="T25" fmla="*/ 34 h 649"/>
                <a:gd name="T26" fmla="*/ 259 w 785"/>
                <a:gd name="T27" fmla="*/ 20 h 649"/>
                <a:gd name="T28" fmla="*/ 286 w 785"/>
                <a:gd name="T29" fmla="*/ 7 h 649"/>
                <a:gd name="T30" fmla="*/ 327 w 785"/>
                <a:gd name="T31" fmla="*/ 0 h 649"/>
                <a:gd name="T32" fmla="*/ 368 w 785"/>
                <a:gd name="T33" fmla="*/ 0 h 649"/>
                <a:gd name="T34" fmla="*/ 409 w 785"/>
                <a:gd name="T35" fmla="*/ 0 h 649"/>
                <a:gd name="T36" fmla="*/ 450 w 785"/>
                <a:gd name="T37" fmla="*/ 7 h 649"/>
                <a:gd name="T38" fmla="*/ 491 w 785"/>
                <a:gd name="T39" fmla="*/ 14 h 649"/>
                <a:gd name="T40" fmla="*/ 539 w 785"/>
                <a:gd name="T41" fmla="*/ 20 h 649"/>
                <a:gd name="T42" fmla="*/ 579 w 785"/>
                <a:gd name="T43" fmla="*/ 41 h 649"/>
                <a:gd name="T44" fmla="*/ 620 w 785"/>
                <a:gd name="T45" fmla="*/ 48 h 649"/>
                <a:gd name="T46" fmla="*/ 654 w 785"/>
                <a:gd name="T47" fmla="*/ 61 h 649"/>
                <a:gd name="T48" fmla="*/ 695 w 785"/>
                <a:gd name="T49" fmla="*/ 82 h 649"/>
                <a:gd name="T50" fmla="*/ 723 w 785"/>
                <a:gd name="T51" fmla="*/ 95 h 649"/>
                <a:gd name="T52" fmla="*/ 764 w 785"/>
                <a:gd name="T53" fmla="*/ 123 h 649"/>
                <a:gd name="T54" fmla="*/ 784 w 785"/>
                <a:gd name="T55" fmla="*/ 157 h 649"/>
                <a:gd name="T56" fmla="*/ 784 w 785"/>
                <a:gd name="T57" fmla="*/ 184 h 649"/>
                <a:gd name="T58" fmla="*/ 777 w 785"/>
                <a:gd name="T59" fmla="*/ 218 h 649"/>
                <a:gd name="T60" fmla="*/ 770 w 785"/>
                <a:gd name="T61" fmla="*/ 252 h 649"/>
                <a:gd name="T62" fmla="*/ 757 w 785"/>
                <a:gd name="T63" fmla="*/ 293 h 649"/>
                <a:gd name="T64" fmla="*/ 743 w 785"/>
                <a:gd name="T65" fmla="*/ 327 h 649"/>
                <a:gd name="T66" fmla="*/ 723 w 785"/>
                <a:gd name="T67" fmla="*/ 368 h 649"/>
                <a:gd name="T68" fmla="*/ 702 w 785"/>
                <a:gd name="T69" fmla="*/ 409 h 649"/>
                <a:gd name="T70" fmla="*/ 675 w 785"/>
                <a:gd name="T71" fmla="*/ 450 h 649"/>
                <a:gd name="T72" fmla="*/ 654 w 785"/>
                <a:gd name="T73" fmla="*/ 484 h 649"/>
                <a:gd name="T74" fmla="*/ 634 w 785"/>
                <a:gd name="T75" fmla="*/ 525 h 649"/>
                <a:gd name="T76" fmla="*/ 607 w 785"/>
                <a:gd name="T77" fmla="*/ 553 h 649"/>
                <a:gd name="T78" fmla="*/ 586 w 785"/>
                <a:gd name="T79" fmla="*/ 580 h 649"/>
                <a:gd name="T80" fmla="*/ 545 w 785"/>
                <a:gd name="T81" fmla="*/ 614 h 649"/>
                <a:gd name="T82" fmla="*/ 511 w 785"/>
                <a:gd name="T83" fmla="*/ 621 h 649"/>
                <a:gd name="T84" fmla="*/ 477 w 785"/>
                <a:gd name="T85" fmla="*/ 634 h 649"/>
                <a:gd name="T86" fmla="*/ 450 w 785"/>
                <a:gd name="T87" fmla="*/ 641 h 649"/>
                <a:gd name="T88" fmla="*/ 416 w 785"/>
                <a:gd name="T89" fmla="*/ 641 h 649"/>
                <a:gd name="T90" fmla="*/ 382 w 785"/>
                <a:gd name="T91" fmla="*/ 648 h 649"/>
                <a:gd name="T92" fmla="*/ 348 w 785"/>
                <a:gd name="T93" fmla="*/ 648 h 649"/>
                <a:gd name="T94" fmla="*/ 314 w 785"/>
                <a:gd name="T95" fmla="*/ 648 h 649"/>
                <a:gd name="T96" fmla="*/ 286 w 785"/>
                <a:gd name="T97" fmla="*/ 641 h 649"/>
                <a:gd name="T98" fmla="*/ 252 w 785"/>
                <a:gd name="T99" fmla="*/ 641 h 649"/>
                <a:gd name="T100" fmla="*/ 218 w 785"/>
                <a:gd name="T101" fmla="*/ 628 h 649"/>
                <a:gd name="T102" fmla="*/ 191 w 785"/>
                <a:gd name="T103" fmla="*/ 621 h 649"/>
                <a:gd name="T104" fmla="*/ 150 w 785"/>
                <a:gd name="T105" fmla="*/ 607 h 649"/>
                <a:gd name="T106" fmla="*/ 123 w 785"/>
                <a:gd name="T107" fmla="*/ 593 h 649"/>
                <a:gd name="T108" fmla="*/ 95 w 785"/>
                <a:gd name="T109" fmla="*/ 573 h 649"/>
                <a:gd name="T110" fmla="*/ 41 w 785"/>
                <a:gd name="T111" fmla="*/ 546 h 649"/>
                <a:gd name="T112" fmla="*/ 0 w 785"/>
                <a:gd name="T113" fmla="*/ 498 h 649"/>
                <a:gd name="T114" fmla="*/ 14 w 785"/>
                <a:gd name="T115" fmla="*/ 457 h 649"/>
                <a:gd name="T116" fmla="*/ 34 w 785"/>
                <a:gd name="T117" fmla="*/ 423 h 649"/>
                <a:gd name="T118" fmla="*/ 61 w 785"/>
                <a:gd name="T119" fmla="*/ 389 h 649"/>
                <a:gd name="T120" fmla="*/ 95 w 785"/>
                <a:gd name="T121" fmla="*/ 362 h 649"/>
                <a:gd name="T122" fmla="*/ 150 w 785"/>
                <a:gd name="T123" fmla="*/ 321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85"/>
                <a:gd name="T187" fmla="*/ 0 h 649"/>
                <a:gd name="T188" fmla="*/ 785 w 785"/>
                <a:gd name="T189" fmla="*/ 649 h 6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85" h="649">
                  <a:moveTo>
                    <a:pt x="198" y="518"/>
                  </a:moveTo>
                  <a:lnTo>
                    <a:pt x="191" y="505"/>
                  </a:lnTo>
                  <a:lnTo>
                    <a:pt x="191" y="498"/>
                  </a:lnTo>
                  <a:lnTo>
                    <a:pt x="184" y="484"/>
                  </a:lnTo>
                  <a:lnTo>
                    <a:pt x="177" y="471"/>
                  </a:lnTo>
                  <a:lnTo>
                    <a:pt x="177" y="457"/>
                  </a:lnTo>
                  <a:lnTo>
                    <a:pt x="170" y="450"/>
                  </a:lnTo>
                  <a:lnTo>
                    <a:pt x="170" y="437"/>
                  </a:lnTo>
                  <a:lnTo>
                    <a:pt x="170" y="430"/>
                  </a:lnTo>
                  <a:lnTo>
                    <a:pt x="170" y="416"/>
                  </a:lnTo>
                  <a:lnTo>
                    <a:pt x="164" y="409"/>
                  </a:lnTo>
                  <a:lnTo>
                    <a:pt x="164" y="396"/>
                  </a:lnTo>
                  <a:lnTo>
                    <a:pt x="157" y="389"/>
                  </a:lnTo>
                  <a:lnTo>
                    <a:pt x="157" y="375"/>
                  </a:lnTo>
                  <a:lnTo>
                    <a:pt x="150" y="368"/>
                  </a:lnTo>
                  <a:lnTo>
                    <a:pt x="150" y="348"/>
                  </a:lnTo>
                  <a:lnTo>
                    <a:pt x="150" y="341"/>
                  </a:lnTo>
                  <a:lnTo>
                    <a:pt x="150" y="327"/>
                  </a:lnTo>
                  <a:lnTo>
                    <a:pt x="150" y="321"/>
                  </a:lnTo>
                  <a:lnTo>
                    <a:pt x="150" y="307"/>
                  </a:lnTo>
                  <a:lnTo>
                    <a:pt x="150" y="293"/>
                  </a:lnTo>
                  <a:lnTo>
                    <a:pt x="150" y="286"/>
                  </a:lnTo>
                  <a:lnTo>
                    <a:pt x="143" y="273"/>
                  </a:lnTo>
                  <a:lnTo>
                    <a:pt x="143" y="266"/>
                  </a:lnTo>
                  <a:lnTo>
                    <a:pt x="143" y="252"/>
                  </a:lnTo>
                  <a:lnTo>
                    <a:pt x="143" y="239"/>
                  </a:lnTo>
                  <a:lnTo>
                    <a:pt x="143" y="218"/>
                  </a:lnTo>
                  <a:lnTo>
                    <a:pt x="150" y="198"/>
                  </a:lnTo>
                  <a:lnTo>
                    <a:pt x="150" y="177"/>
                  </a:lnTo>
                  <a:lnTo>
                    <a:pt x="150" y="157"/>
                  </a:lnTo>
                  <a:lnTo>
                    <a:pt x="157" y="143"/>
                  </a:lnTo>
                  <a:lnTo>
                    <a:pt x="164" y="130"/>
                  </a:lnTo>
                  <a:lnTo>
                    <a:pt x="170" y="109"/>
                  </a:lnTo>
                  <a:lnTo>
                    <a:pt x="184" y="89"/>
                  </a:lnTo>
                  <a:lnTo>
                    <a:pt x="191" y="75"/>
                  </a:lnTo>
                  <a:lnTo>
                    <a:pt x="198" y="61"/>
                  </a:lnTo>
                  <a:lnTo>
                    <a:pt x="218" y="48"/>
                  </a:lnTo>
                  <a:lnTo>
                    <a:pt x="218" y="41"/>
                  </a:lnTo>
                  <a:lnTo>
                    <a:pt x="232" y="34"/>
                  </a:lnTo>
                  <a:lnTo>
                    <a:pt x="239" y="27"/>
                  </a:lnTo>
                  <a:lnTo>
                    <a:pt x="245" y="20"/>
                  </a:lnTo>
                  <a:lnTo>
                    <a:pt x="259" y="20"/>
                  </a:lnTo>
                  <a:lnTo>
                    <a:pt x="266" y="20"/>
                  </a:lnTo>
                  <a:lnTo>
                    <a:pt x="280" y="14"/>
                  </a:lnTo>
                  <a:lnTo>
                    <a:pt x="286" y="7"/>
                  </a:lnTo>
                  <a:lnTo>
                    <a:pt x="307" y="7"/>
                  </a:lnTo>
                  <a:lnTo>
                    <a:pt x="314" y="7"/>
                  </a:lnTo>
                  <a:lnTo>
                    <a:pt x="327" y="0"/>
                  </a:lnTo>
                  <a:lnTo>
                    <a:pt x="341" y="0"/>
                  </a:lnTo>
                  <a:lnTo>
                    <a:pt x="355" y="0"/>
                  </a:lnTo>
                  <a:lnTo>
                    <a:pt x="368" y="0"/>
                  </a:lnTo>
                  <a:lnTo>
                    <a:pt x="382" y="0"/>
                  </a:lnTo>
                  <a:lnTo>
                    <a:pt x="395" y="0"/>
                  </a:lnTo>
                  <a:lnTo>
                    <a:pt x="409" y="0"/>
                  </a:lnTo>
                  <a:lnTo>
                    <a:pt x="423" y="0"/>
                  </a:lnTo>
                  <a:lnTo>
                    <a:pt x="436" y="7"/>
                  </a:lnTo>
                  <a:lnTo>
                    <a:pt x="450" y="7"/>
                  </a:lnTo>
                  <a:lnTo>
                    <a:pt x="470" y="7"/>
                  </a:lnTo>
                  <a:lnTo>
                    <a:pt x="477" y="14"/>
                  </a:lnTo>
                  <a:lnTo>
                    <a:pt x="491" y="14"/>
                  </a:lnTo>
                  <a:lnTo>
                    <a:pt x="511" y="20"/>
                  </a:lnTo>
                  <a:lnTo>
                    <a:pt x="525" y="20"/>
                  </a:lnTo>
                  <a:lnTo>
                    <a:pt x="539" y="20"/>
                  </a:lnTo>
                  <a:lnTo>
                    <a:pt x="552" y="27"/>
                  </a:lnTo>
                  <a:lnTo>
                    <a:pt x="566" y="34"/>
                  </a:lnTo>
                  <a:lnTo>
                    <a:pt x="579" y="41"/>
                  </a:lnTo>
                  <a:lnTo>
                    <a:pt x="593" y="41"/>
                  </a:lnTo>
                  <a:lnTo>
                    <a:pt x="607" y="41"/>
                  </a:lnTo>
                  <a:lnTo>
                    <a:pt x="620" y="48"/>
                  </a:lnTo>
                  <a:lnTo>
                    <a:pt x="634" y="55"/>
                  </a:lnTo>
                  <a:lnTo>
                    <a:pt x="648" y="61"/>
                  </a:lnTo>
                  <a:lnTo>
                    <a:pt x="654" y="61"/>
                  </a:lnTo>
                  <a:lnTo>
                    <a:pt x="675" y="68"/>
                  </a:lnTo>
                  <a:lnTo>
                    <a:pt x="682" y="75"/>
                  </a:lnTo>
                  <a:lnTo>
                    <a:pt x="695" y="82"/>
                  </a:lnTo>
                  <a:lnTo>
                    <a:pt x="702" y="89"/>
                  </a:lnTo>
                  <a:lnTo>
                    <a:pt x="716" y="89"/>
                  </a:lnTo>
                  <a:lnTo>
                    <a:pt x="723" y="95"/>
                  </a:lnTo>
                  <a:lnTo>
                    <a:pt x="729" y="102"/>
                  </a:lnTo>
                  <a:lnTo>
                    <a:pt x="750" y="109"/>
                  </a:lnTo>
                  <a:lnTo>
                    <a:pt x="764" y="123"/>
                  </a:lnTo>
                  <a:lnTo>
                    <a:pt x="770" y="136"/>
                  </a:lnTo>
                  <a:lnTo>
                    <a:pt x="777" y="136"/>
                  </a:lnTo>
                  <a:lnTo>
                    <a:pt x="784" y="157"/>
                  </a:lnTo>
                  <a:lnTo>
                    <a:pt x="784" y="171"/>
                  </a:lnTo>
                  <a:lnTo>
                    <a:pt x="784" y="177"/>
                  </a:lnTo>
                  <a:lnTo>
                    <a:pt x="784" y="184"/>
                  </a:lnTo>
                  <a:lnTo>
                    <a:pt x="784" y="198"/>
                  </a:lnTo>
                  <a:lnTo>
                    <a:pt x="777" y="205"/>
                  </a:lnTo>
                  <a:lnTo>
                    <a:pt x="777" y="218"/>
                  </a:lnTo>
                  <a:lnTo>
                    <a:pt x="770" y="225"/>
                  </a:lnTo>
                  <a:lnTo>
                    <a:pt x="770" y="239"/>
                  </a:lnTo>
                  <a:lnTo>
                    <a:pt x="770" y="252"/>
                  </a:lnTo>
                  <a:lnTo>
                    <a:pt x="770" y="266"/>
                  </a:lnTo>
                  <a:lnTo>
                    <a:pt x="764" y="273"/>
                  </a:lnTo>
                  <a:lnTo>
                    <a:pt x="757" y="293"/>
                  </a:lnTo>
                  <a:lnTo>
                    <a:pt x="750" y="300"/>
                  </a:lnTo>
                  <a:lnTo>
                    <a:pt x="750" y="321"/>
                  </a:lnTo>
                  <a:lnTo>
                    <a:pt x="743" y="327"/>
                  </a:lnTo>
                  <a:lnTo>
                    <a:pt x="736" y="341"/>
                  </a:lnTo>
                  <a:lnTo>
                    <a:pt x="729" y="355"/>
                  </a:lnTo>
                  <a:lnTo>
                    <a:pt x="723" y="368"/>
                  </a:lnTo>
                  <a:lnTo>
                    <a:pt x="716" y="382"/>
                  </a:lnTo>
                  <a:lnTo>
                    <a:pt x="709" y="396"/>
                  </a:lnTo>
                  <a:lnTo>
                    <a:pt x="702" y="409"/>
                  </a:lnTo>
                  <a:lnTo>
                    <a:pt x="695" y="423"/>
                  </a:lnTo>
                  <a:lnTo>
                    <a:pt x="689" y="437"/>
                  </a:lnTo>
                  <a:lnTo>
                    <a:pt x="675" y="450"/>
                  </a:lnTo>
                  <a:lnTo>
                    <a:pt x="675" y="457"/>
                  </a:lnTo>
                  <a:lnTo>
                    <a:pt x="661" y="477"/>
                  </a:lnTo>
                  <a:lnTo>
                    <a:pt x="654" y="484"/>
                  </a:lnTo>
                  <a:lnTo>
                    <a:pt x="648" y="498"/>
                  </a:lnTo>
                  <a:lnTo>
                    <a:pt x="641" y="512"/>
                  </a:lnTo>
                  <a:lnTo>
                    <a:pt x="634" y="525"/>
                  </a:lnTo>
                  <a:lnTo>
                    <a:pt x="627" y="532"/>
                  </a:lnTo>
                  <a:lnTo>
                    <a:pt x="614" y="546"/>
                  </a:lnTo>
                  <a:lnTo>
                    <a:pt x="607" y="553"/>
                  </a:lnTo>
                  <a:lnTo>
                    <a:pt x="600" y="566"/>
                  </a:lnTo>
                  <a:lnTo>
                    <a:pt x="593" y="573"/>
                  </a:lnTo>
                  <a:lnTo>
                    <a:pt x="586" y="580"/>
                  </a:lnTo>
                  <a:lnTo>
                    <a:pt x="579" y="587"/>
                  </a:lnTo>
                  <a:lnTo>
                    <a:pt x="566" y="600"/>
                  </a:lnTo>
                  <a:lnTo>
                    <a:pt x="545" y="614"/>
                  </a:lnTo>
                  <a:lnTo>
                    <a:pt x="532" y="621"/>
                  </a:lnTo>
                  <a:lnTo>
                    <a:pt x="518" y="621"/>
                  </a:lnTo>
                  <a:lnTo>
                    <a:pt x="511" y="621"/>
                  </a:lnTo>
                  <a:lnTo>
                    <a:pt x="498" y="628"/>
                  </a:lnTo>
                  <a:lnTo>
                    <a:pt x="491" y="634"/>
                  </a:lnTo>
                  <a:lnTo>
                    <a:pt x="477" y="634"/>
                  </a:lnTo>
                  <a:lnTo>
                    <a:pt x="470" y="641"/>
                  </a:lnTo>
                  <a:lnTo>
                    <a:pt x="457" y="641"/>
                  </a:lnTo>
                  <a:lnTo>
                    <a:pt x="450" y="641"/>
                  </a:lnTo>
                  <a:lnTo>
                    <a:pt x="436" y="641"/>
                  </a:lnTo>
                  <a:lnTo>
                    <a:pt x="423" y="641"/>
                  </a:lnTo>
                  <a:lnTo>
                    <a:pt x="416" y="641"/>
                  </a:lnTo>
                  <a:lnTo>
                    <a:pt x="402" y="648"/>
                  </a:lnTo>
                  <a:lnTo>
                    <a:pt x="395" y="648"/>
                  </a:lnTo>
                  <a:lnTo>
                    <a:pt x="382" y="648"/>
                  </a:lnTo>
                  <a:lnTo>
                    <a:pt x="375" y="648"/>
                  </a:lnTo>
                  <a:lnTo>
                    <a:pt x="361" y="648"/>
                  </a:lnTo>
                  <a:lnTo>
                    <a:pt x="348" y="648"/>
                  </a:lnTo>
                  <a:lnTo>
                    <a:pt x="334" y="648"/>
                  </a:lnTo>
                  <a:lnTo>
                    <a:pt x="327" y="648"/>
                  </a:lnTo>
                  <a:lnTo>
                    <a:pt x="314" y="648"/>
                  </a:lnTo>
                  <a:lnTo>
                    <a:pt x="307" y="641"/>
                  </a:lnTo>
                  <a:lnTo>
                    <a:pt x="293" y="641"/>
                  </a:lnTo>
                  <a:lnTo>
                    <a:pt x="286" y="641"/>
                  </a:lnTo>
                  <a:lnTo>
                    <a:pt x="273" y="641"/>
                  </a:lnTo>
                  <a:lnTo>
                    <a:pt x="266" y="641"/>
                  </a:lnTo>
                  <a:lnTo>
                    <a:pt x="252" y="641"/>
                  </a:lnTo>
                  <a:lnTo>
                    <a:pt x="239" y="634"/>
                  </a:lnTo>
                  <a:lnTo>
                    <a:pt x="232" y="634"/>
                  </a:lnTo>
                  <a:lnTo>
                    <a:pt x="218" y="628"/>
                  </a:lnTo>
                  <a:lnTo>
                    <a:pt x="211" y="621"/>
                  </a:lnTo>
                  <a:lnTo>
                    <a:pt x="198" y="621"/>
                  </a:lnTo>
                  <a:lnTo>
                    <a:pt x="191" y="621"/>
                  </a:lnTo>
                  <a:lnTo>
                    <a:pt x="177" y="614"/>
                  </a:lnTo>
                  <a:lnTo>
                    <a:pt x="164" y="614"/>
                  </a:lnTo>
                  <a:lnTo>
                    <a:pt x="150" y="607"/>
                  </a:lnTo>
                  <a:lnTo>
                    <a:pt x="143" y="600"/>
                  </a:lnTo>
                  <a:lnTo>
                    <a:pt x="130" y="600"/>
                  </a:lnTo>
                  <a:lnTo>
                    <a:pt x="123" y="593"/>
                  </a:lnTo>
                  <a:lnTo>
                    <a:pt x="109" y="587"/>
                  </a:lnTo>
                  <a:lnTo>
                    <a:pt x="102" y="580"/>
                  </a:lnTo>
                  <a:lnTo>
                    <a:pt x="95" y="573"/>
                  </a:lnTo>
                  <a:lnTo>
                    <a:pt x="82" y="573"/>
                  </a:lnTo>
                  <a:lnTo>
                    <a:pt x="61" y="553"/>
                  </a:lnTo>
                  <a:lnTo>
                    <a:pt x="41" y="546"/>
                  </a:lnTo>
                  <a:lnTo>
                    <a:pt x="20" y="525"/>
                  </a:lnTo>
                  <a:lnTo>
                    <a:pt x="7" y="512"/>
                  </a:lnTo>
                  <a:lnTo>
                    <a:pt x="0" y="498"/>
                  </a:lnTo>
                  <a:lnTo>
                    <a:pt x="7" y="477"/>
                  </a:lnTo>
                  <a:lnTo>
                    <a:pt x="14" y="464"/>
                  </a:lnTo>
                  <a:lnTo>
                    <a:pt x="14" y="457"/>
                  </a:lnTo>
                  <a:lnTo>
                    <a:pt x="20" y="443"/>
                  </a:lnTo>
                  <a:lnTo>
                    <a:pt x="27" y="437"/>
                  </a:lnTo>
                  <a:lnTo>
                    <a:pt x="34" y="423"/>
                  </a:lnTo>
                  <a:lnTo>
                    <a:pt x="41" y="409"/>
                  </a:lnTo>
                  <a:lnTo>
                    <a:pt x="55" y="402"/>
                  </a:lnTo>
                  <a:lnTo>
                    <a:pt x="61" y="389"/>
                  </a:lnTo>
                  <a:lnTo>
                    <a:pt x="75" y="382"/>
                  </a:lnTo>
                  <a:lnTo>
                    <a:pt x="82" y="368"/>
                  </a:lnTo>
                  <a:lnTo>
                    <a:pt x="95" y="362"/>
                  </a:lnTo>
                  <a:lnTo>
                    <a:pt x="102" y="348"/>
                  </a:lnTo>
                  <a:lnTo>
                    <a:pt x="130" y="334"/>
                  </a:lnTo>
                  <a:lnTo>
                    <a:pt x="150" y="321"/>
                  </a:lnTo>
                  <a:lnTo>
                    <a:pt x="157" y="307"/>
                  </a:lnTo>
                </a:path>
              </a:pathLst>
            </a:custGeom>
            <a:gradFill rotWithShape="0">
              <a:gsLst>
                <a:gs pos="0">
                  <a:srgbClr val="618FFD"/>
                </a:gs>
                <a:gs pos="100000">
                  <a:srgbClr val="4E72CA"/>
                </a:gs>
              </a:gsLst>
              <a:lin ang="5400000" scaled="1"/>
            </a:gradFill>
            <a:ln w="76200" cap="rnd" cmpd="sng">
              <a:solidFill>
                <a:srgbClr val="063DE8"/>
              </a:solidFill>
              <a:prstDash val="solid"/>
              <a:round/>
              <a:headEnd type="none" w="med" len="med"/>
              <a:tailEnd type="none" w="med" len="med"/>
            </a:ln>
          </p:spPr>
          <p:txBody>
            <a:bodyPr/>
            <a:lstStyle/>
            <a:p>
              <a:endParaRPr lang="en-US"/>
            </a:p>
          </p:txBody>
        </p:sp>
        <p:sp>
          <p:nvSpPr>
            <p:cNvPr id="7179" name="Freeform 6"/>
            <p:cNvSpPr>
              <a:spLocks/>
            </p:cNvSpPr>
            <p:nvPr/>
          </p:nvSpPr>
          <p:spPr bwMode="auto">
            <a:xfrm>
              <a:off x="4078" y="2260"/>
              <a:ext cx="950" cy="724"/>
            </a:xfrm>
            <a:custGeom>
              <a:avLst/>
              <a:gdLst>
                <a:gd name="T0" fmla="*/ 82 w 950"/>
                <a:gd name="T1" fmla="*/ 307 h 724"/>
                <a:gd name="T2" fmla="*/ 82 w 950"/>
                <a:gd name="T3" fmla="*/ 259 h 724"/>
                <a:gd name="T4" fmla="*/ 75 w 950"/>
                <a:gd name="T5" fmla="*/ 211 h 724"/>
                <a:gd name="T6" fmla="*/ 61 w 950"/>
                <a:gd name="T7" fmla="*/ 171 h 724"/>
                <a:gd name="T8" fmla="*/ 41 w 950"/>
                <a:gd name="T9" fmla="*/ 123 h 724"/>
                <a:gd name="T10" fmla="*/ 14 w 950"/>
                <a:gd name="T11" fmla="*/ 55 h 724"/>
                <a:gd name="T12" fmla="*/ 0 w 950"/>
                <a:gd name="T13" fmla="*/ 14 h 724"/>
                <a:gd name="T14" fmla="*/ 20 w 950"/>
                <a:gd name="T15" fmla="*/ 7 h 724"/>
                <a:gd name="T16" fmla="*/ 75 w 950"/>
                <a:gd name="T17" fmla="*/ 34 h 724"/>
                <a:gd name="T18" fmla="*/ 150 w 950"/>
                <a:gd name="T19" fmla="*/ 48 h 724"/>
                <a:gd name="T20" fmla="*/ 191 w 950"/>
                <a:gd name="T21" fmla="*/ 48 h 724"/>
                <a:gd name="T22" fmla="*/ 239 w 950"/>
                <a:gd name="T23" fmla="*/ 48 h 724"/>
                <a:gd name="T24" fmla="*/ 287 w 950"/>
                <a:gd name="T25" fmla="*/ 48 h 724"/>
                <a:gd name="T26" fmla="*/ 341 w 950"/>
                <a:gd name="T27" fmla="*/ 48 h 724"/>
                <a:gd name="T28" fmla="*/ 396 w 950"/>
                <a:gd name="T29" fmla="*/ 48 h 724"/>
                <a:gd name="T30" fmla="*/ 457 w 950"/>
                <a:gd name="T31" fmla="*/ 41 h 724"/>
                <a:gd name="T32" fmla="*/ 512 w 950"/>
                <a:gd name="T33" fmla="*/ 34 h 724"/>
                <a:gd name="T34" fmla="*/ 573 w 950"/>
                <a:gd name="T35" fmla="*/ 27 h 724"/>
                <a:gd name="T36" fmla="*/ 628 w 950"/>
                <a:gd name="T37" fmla="*/ 27 h 724"/>
                <a:gd name="T38" fmla="*/ 683 w 950"/>
                <a:gd name="T39" fmla="*/ 20 h 724"/>
                <a:gd name="T40" fmla="*/ 737 w 950"/>
                <a:gd name="T41" fmla="*/ 14 h 724"/>
                <a:gd name="T42" fmla="*/ 778 w 950"/>
                <a:gd name="T43" fmla="*/ 7 h 724"/>
                <a:gd name="T44" fmla="*/ 826 w 950"/>
                <a:gd name="T45" fmla="*/ 7 h 724"/>
                <a:gd name="T46" fmla="*/ 881 w 950"/>
                <a:gd name="T47" fmla="*/ 7 h 724"/>
                <a:gd name="T48" fmla="*/ 929 w 950"/>
                <a:gd name="T49" fmla="*/ 7 h 724"/>
                <a:gd name="T50" fmla="*/ 942 w 950"/>
                <a:gd name="T51" fmla="*/ 14 h 724"/>
                <a:gd name="T52" fmla="*/ 901 w 950"/>
                <a:gd name="T53" fmla="*/ 34 h 724"/>
                <a:gd name="T54" fmla="*/ 860 w 950"/>
                <a:gd name="T55" fmla="*/ 55 h 724"/>
                <a:gd name="T56" fmla="*/ 806 w 950"/>
                <a:gd name="T57" fmla="*/ 95 h 724"/>
                <a:gd name="T58" fmla="*/ 771 w 950"/>
                <a:gd name="T59" fmla="*/ 136 h 724"/>
                <a:gd name="T60" fmla="*/ 751 w 950"/>
                <a:gd name="T61" fmla="*/ 184 h 724"/>
                <a:gd name="T62" fmla="*/ 744 w 950"/>
                <a:gd name="T63" fmla="*/ 232 h 724"/>
                <a:gd name="T64" fmla="*/ 758 w 950"/>
                <a:gd name="T65" fmla="*/ 280 h 724"/>
                <a:gd name="T66" fmla="*/ 771 w 950"/>
                <a:gd name="T67" fmla="*/ 327 h 724"/>
                <a:gd name="T68" fmla="*/ 792 w 950"/>
                <a:gd name="T69" fmla="*/ 375 h 724"/>
                <a:gd name="T70" fmla="*/ 819 w 950"/>
                <a:gd name="T71" fmla="*/ 430 h 724"/>
                <a:gd name="T72" fmla="*/ 840 w 950"/>
                <a:gd name="T73" fmla="*/ 477 h 724"/>
                <a:gd name="T74" fmla="*/ 853 w 950"/>
                <a:gd name="T75" fmla="*/ 532 h 724"/>
                <a:gd name="T76" fmla="*/ 867 w 950"/>
                <a:gd name="T77" fmla="*/ 580 h 724"/>
                <a:gd name="T78" fmla="*/ 860 w 950"/>
                <a:gd name="T79" fmla="*/ 628 h 724"/>
                <a:gd name="T80" fmla="*/ 847 w 950"/>
                <a:gd name="T81" fmla="*/ 675 h 724"/>
                <a:gd name="T82" fmla="*/ 778 w 950"/>
                <a:gd name="T83" fmla="*/ 709 h 724"/>
                <a:gd name="T84" fmla="*/ 737 w 950"/>
                <a:gd name="T85" fmla="*/ 723 h 724"/>
                <a:gd name="T86" fmla="*/ 683 w 950"/>
                <a:gd name="T87" fmla="*/ 716 h 724"/>
                <a:gd name="T88" fmla="*/ 621 w 950"/>
                <a:gd name="T89" fmla="*/ 703 h 724"/>
                <a:gd name="T90" fmla="*/ 560 w 950"/>
                <a:gd name="T91" fmla="*/ 689 h 724"/>
                <a:gd name="T92" fmla="*/ 498 w 950"/>
                <a:gd name="T93" fmla="*/ 662 h 724"/>
                <a:gd name="T94" fmla="*/ 437 w 950"/>
                <a:gd name="T95" fmla="*/ 641 h 724"/>
                <a:gd name="T96" fmla="*/ 376 w 950"/>
                <a:gd name="T97" fmla="*/ 614 h 724"/>
                <a:gd name="T98" fmla="*/ 321 w 950"/>
                <a:gd name="T99" fmla="*/ 587 h 724"/>
                <a:gd name="T100" fmla="*/ 259 w 950"/>
                <a:gd name="T101" fmla="*/ 559 h 724"/>
                <a:gd name="T102" fmla="*/ 184 w 950"/>
                <a:gd name="T103" fmla="*/ 532 h 724"/>
                <a:gd name="T104" fmla="*/ 116 w 950"/>
                <a:gd name="T105" fmla="*/ 498 h 724"/>
                <a:gd name="T106" fmla="*/ 68 w 950"/>
                <a:gd name="T107" fmla="*/ 471 h 724"/>
                <a:gd name="T108" fmla="*/ 48 w 950"/>
                <a:gd name="T109" fmla="*/ 423 h 724"/>
                <a:gd name="T110" fmla="*/ 68 w 950"/>
                <a:gd name="T111" fmla="*/ 368 h 724"/>
                <a:gd name="T112" fmla="*/ 116 w 950"/>
                <a:gd name="T113" fmla="*/ 293 h 724"/>
                <a:gd name="T114" fmla="*/ 157 w 950"/>
                <a:gd name="T115" fmla="*/ 252 h 724"/>
                <a:gd name="T116" fmla="*/ 218 w 950"/>
                <a:gd name="T117" fmla="*/ 211 h 724"/>
                <a:gd name="T118" fmla="*/ 273 w 950"/>
                <a:gd name="T119" fmla="*/ 177 h 724"/>
                <a:gd name="T120" fmla="*/ 321 w 950"/>
                <a:gd name="T121" fmla="*/ 143 h 7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0"/>
                <a:gd name="T184" fmla="*/ 0 h 724"/>
                <a:gd name="T185" fmla="*/ 950 w 950"/>
                <a:gd name="T186" fmla="*/ 724 h 7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0" h="724">
                  <a:moveTo>
                    <a:pt x="75" y="334"/>
                  </a:moveTo>
                  <a:lnTo>
                    <a:pt x="82" y="327"/>
                  </a:lnTo>
                  <a:lnTo>
                    <a:pt x="82" y="314"/>
                  </a:lnTo>
                  <a:lnTo>
                    <a:pt x="82" y="307"/>
                  </a:lnTo>
                  <a:lnTo>
                    <a:pt x="82" y="293"/>
                  </a:lnTo>
                  <a:lnTo>
                    <a:pt x="82" y="280"/>
                  </a:lnTo>
                  <a:lnTo>
                    <a:pt x="82" y="273"/>
                  </a:lnTo>
                  <a:lnTo>
                    <a:pt x="82" y="259"/>
                  </a:lnTo>
                  <a:lnTo>
                    <a:pt x="82" y="246"/>
                  </a:lnTo>
                  <a:lnTo>
                    <a:pt x="82" y="239"/>
                  </a:lnTo>
                  <a:lnTo>
                    <a:pt x="75" y="225"/>
                  </a:lnTo>
                  <a:lnTo>
                    <a:pt x="75" y="211"/>
                  </a:lnTo>
                  <a:lnTo>
                    <a:pt x="68" y="205"/>
                  </a:lnTo>
                  <a:lnTo>
                    <a:pt x="68" y="191"/>
                  </a:lnTo>
                  <a:lnTo>
                    <a:pt x="68" y="184"/>
                  </a:lnTo>
                  <a:lnTo>
                    <a:pt x="61" y="171"/>
                  </a:lnTo>
                  <a:lnTo>
                    <a:pt x="61" y="164"/>
                  </a:lnTo>
                  <a:lnTo>
                    <a:pt x="55" y="150"/>
                  </a:lnTo>
                  <a:lnTo>
                    <a:pt x="48" y="143"/>
                  </a:lnTo>
                  <a:lnTo>
                    <a:pt x="41" y="123"/>
                  </a:lnTo>
                  <a:lnTo>
                    <a:pt x="34" y="102"/>
                  </a:lnTo>
                  <a:lnTo>
                    <a:pt x="27" y="89"/>
                  </a:lnTo>
                  <a:lnTo>
                    <a:pt x="20" y="68"/>
                  </a:lnTo>
                  <a:lnTo>
                    <a:pt x="14" y="55"/>
                  </a:lnTo>
                  <a:lnTo>
                    <a:pt x="7" y="41"/>
                  </a:lnTo>
                  <a:lnTo>
                    <a:pt x="0" y="27"/>
                  </a:lnTo>
                  <a:lnTo>
                    <a:pt x="0" y="20"/>
                  </a:lnTo>
                  <a:lnTo>
                    <a:pt x="0" y="14"/>
                  </a:lnTo>
                  <a:lnTo>
                    <a:pt x="0" y="7"/>
                  </a:lnTo>
                  <a:lnTo>
                    <a:pt x="7" y="7"/>
                  </a:lnTo>
                  <a:lnTo>
                    <a:pt x="14" y="7"/>
                  </a:lnTo>
                  <a:lnTo>
                    <a:pt x="20" y="7"/>
                  </a:lnTo>
                  <a:lnTo>
                    <a:pt x="34" y="14"/>
                  </a:lnTo>
                  <a:lnTo>
                    <a:pt x="55" y="27"/>
                  </a:lnTo>
                  <a:lnTo>
                    <a:pt x="68" y="27"/>
                  </a:lnTo>
                  <a:lnTo>
                    <a:pt x="75" y="34"/>
                  </a:lnTo>
                  <a:lnTo>
                    <a:pt x="89" y="41"/>
                  </a:lnTo>
                  <a:lnTo>
                    <a:pt x="109" y="41"/>
                  </a:lnTo>
                  <a:lnTo>
                    <a:pt x="130" y="48"/>
                  </a:lnTo>
                  <a:lnTo>
                    <a:pt x="150" y="48"/>
                  </a:lnTo>
                  <a:lnTo>
                    <a:pt x="157" y="48"/>
                  </a:lnTo>
                  <a:lnTo>
                    <a:pt x="171" y="48"/>
                  </a:lnTo>
                  <a:lnTo>
                    <a:pt x="184" y="48"/>
                  </a:lnTo>
                  <a:lnTo>
                    <a:pt x="191" y="48"/>
                  </a:lnTo>
                  <a:lnTo>
                    <a:pt x="205" y="48"/>
                  </a:lnTo>
                  <a:lnTo>
                    <a:pt x="212" y="48"/>
                  </a:lnTo>
                  <a:lnTo>
                    <a:pt x="225" y="48"/>
                  </a:lnTo>
                  <a:lnTo>
                    <a:pt x="239" y="48"/>
                  </a:lnTo>
                  <a:lnTo>
                    <a:pt x="253" y="48"/>
                  </a:lnTo>
                  <a:lnTo>
                    <a:pt x="266" y="48"/>
                  </a:lnTo>
                  <a:lnTo>
                    <a:pt x="273" y="48"/>
                  </a:lnTo>
                  <a:lnTo>
                    <a:pt x="287" y="48"/>
                  </a:lnTo>
                  <a:lnTo>
                    <a:pt x="300" y="48"/>
                  </a:lnTo>
                  <a:lnTo>
                    <a:pt x="321" y="48"/>
                  </a:lnTo>
                  <a:lnTo>
                    <a:pt x="328" y="48"/>
                  </a:lnTo>
                  <a:lnTo>
                    <a:pt x="341" y="48"/>
                  </a:lnTo>
                  <a:lnTo>
                    <a:pt x="355" y="48"/>
                  </a:lnTo>
                  <a:lnTo>
                    <a:pt x="369" y="48"/>
                  </a:lnTo>
                  <a:lnTo>
                    <a:pt x="389" y="48"/>
                  </a:lnTo>
                  <a:lnTo>
                    <a:pt x="396" y="48"/>
                  </a:lnTo>
                  <a:lnTo>
                    <a:pt x="410" y="48"/>
                  </a:lnTo>
                  <a:lnTo>
                    <a:pt x="430" y="48"/>
                  </a:lnTo>
                  <a:lnTo>
                    <a:pt x="437" y="41"/>
                  </a:lnTo>
                  <a:lnTo>
                    <a:pt x="457" y="41"/>
                  </a:lnTo>
                  <a:lnTo>
                    <a:pt x="471" y="41"/>
                  </a:lnTo>
                  <a:lnTo>
                    <a:pt x="485" y="41"/>
                  </a:lnTo>
                  <a:lnTo>
                    <a:pt x="498" y="34"/>
                  </a:lnTo>
                  <a:lnTo>
                    <a:pt x="512" y="34"/>
                  </a:lnTo>
                  <a:lnTo>
                    <a:pt x="526" y="34"/>
                  </a:lnTo>
                  <a:lnTo>
                    <a:pt x="546" y="34"/>
                  </a:lnTo>
                  <a:lnTo>
                    <a:pt x="553" y="27"/>
                  </a:lnTo>
                  <a:lnTo>
                    <a:pt x="573" y="27"/>
                  </a:lnTo>
                  <a:lnTo>
                    <a:pt x="587" y="27"/>
                  </a:lnTo>
                  <a:lnTo>
                    <a:pt x="594" y="27"/>
                  </a:lnTo>
                  <a:lnTo>
                    <a:pt x="614" y="27"/>
                  </a:lnTo>
                  <a:lnTo>
                    <a:pt x="628" y="27"/>
                  </a:lnTo>
                  <a:lnTo>
                    <a:pt x="642" y="27"/>
                  </a:lnTo>
                  <a:lnTo>
                    <a:pt x="655" y="27"/>
                  </a:lnTo>
                  <a:lnTo>
                    <a:pt x="662" y="20"/>
                  </a:lnTo>
                  <a:lnTo>
                    <a:pt x="683" y="20"/>
                  </a:lnTo>
                  <a:lnTo>
                    <a:pt x="690" y="20"/>
                  </a:lnTo>
                  <a:lnTo>
                    <a:pt x="710" y="20"/>
                  </a:lnTo>
                  <a:lnTo>
                    <a:pt x="717" y="14"/>
                  </a:lnTo>
                  <a:lnTo>
                    <a:pt x="737" y="14"/>
                  </a:lnTo>
                  <a:lnTo>
                    <a:pt x="744" y="14"/>
                  </a:lnTo>
                  <a:lnTo>
                    <a:pt x="758" y="14"/>
                  </a:lnTo>
                  <a:lnTo>
                    <a:pt x="771" y="7"/>
                  </a:lnTo>
                  <a:lnTo>
                    <a:pt x="778" y="7"/>
                  </a:lnTo>
                  <a:lnTo>
                    <a:pt x="792" y="7"/>
                  </a:lnTo>
                  <a:lnTo>
                    <a:pt x="806" y="7"/>
                  </a:lnTo>
                  <a:lnTo>
                    <a:pt x="812" y="7"/>
                  </a:lnTo>
                  <a:lnTo>
                    <a:pt x="826" y="7"/>
                  </a:lnTo>
                  <a:lnTo>
                    <a:pt x="833" y="7"/>
                  </a:lnTo>
                  <a:lnTo>
                    <a:pt x="847" y="7"/>
                  </a:lnTo>
                  <a:lnTo>
                    <a:pt x="860" y="7"/>
                  </a:lnTo>
                  <a:lnTo>
                    <a:pt x="881" y="7"/>
                  </a:lnTo>
                  <a:lnTo>
                    <a:pt x="894" y="0"/>
                  </a:lnTo>
                  <a:lnTo>
                    <a:pt x="908" y="0"/>
                  </a:lnTo>
                  <a:lnTo>
                    <a:pt x="922" y="0"/>
                  </a:lnTo>
                  <a:lnTo>
                    <a:pt x="929" y="7"/>
                  </a:lnTo>
                  <a:lnTo>
                    <a:pt x="942" y="7"/>
                  </a:lnTo>
                  <a:lnTo>
                    <a:pt x="949" y="7"/>
                  </a:lnTo>
                  <a:lnTo>
                    <a:pt x="942" y="7"/>
                  </a:lnTo>
                  <a:lnTo>
                    <a:pt x="942" y="14"/>
                  </a:lnTo>
                  <a:lnTo>
                    <a:pt x="935" y="20"/>
                  </a:lnTo>
                  <a:lnTo>
                    <a:pt x="929" y="27"/>
                  </a:lnTo>
                  <a:lnTo>
                    <a:pt x="915" y="27"/>
                  </a:lnTo>
                  <a:lnTo>
                    <a:pt x="901" y="34"/>
                  </a:lnTo>
                  <a:lnTo>
                    <a:pt x="894" y="41"/>
                  </a:lnTo>
                  <a:lnTo>
                    <a:pt x="881" y="48"/>
                  </a:lnTo>
                  <a:lnTo>
                    <a:pt x="874" y="48"/>
                  </a:lnTo>
                  <a:lnTo>
                    <a:pt x="860" y="55"/>
                  </a:lnTo>
                  <a:lnTo>
                    <a:pt x="853" y="61"/>
                  </a:lnTo>
                  <a:lnTo>
                    <a:pt x="840" y="75"/>
                  </a:lnTo>
                  <a:lnTo>
                    <a:pt x="826" y="82"/>
                  </a:lnTo>
                  <a:lnTo>
                    <a:pt x="806" y="95"/>
                  </a:lnTo>
                  <a:lnTo>
                    <a:pt x="799" y="102"/>
                  </a:lnTo>
                  <a:lnTo>
                    <a:pt x="785" y="116"/>
                  </a:lnTo>
                  <a:lnTo>
                    <a:pt x="778" y="123"/>
                  </a:lnTo>
                  <a:lnTo>
                    <a:pt x="771" y="136"/>
                  </a:lnTo>
                  <a:lnTo>
                    <a:pt x="758" y="143"/>
                  </a:lnTo>
                  <a:lnTo>
                    <a:pt x="758" y="164"/>
                  </a:lnTo>
                  <a:lnTo>
                    <a:pt x="758" y="171"/>
                  </a:lnTo>
                  <a:lnTo>
                    <a:pt x="751" y="184"/>
                  </a:lnTo>
                  <a:lnTo>
                    <a:pt x="751" y="191"/>
                  </a:lnTo>
                  <a:lnTo>
                    <a:pt x="744" y="205"/>
                  </a:lnTo>
                  <a:lnTo>
                    <a:pt x="744" y="218"/>
                  </a:lnTo>
                  <a:lnTo>
                    <a:pt x="744" y="232"/>
                  </a:lnTo>
                  <a:lnTo>
                    <a:pt x="744" y="239"/>
                  </a:lnTo>
                  <a:lnTo>
                    <a:pt x="751" y="259"/>
                  </a:lnTo>
                  <a:lnTo>
                    <a:pt x="751" y="266"/>
                  </a:lnTo>
                  <a:lnTo>
                    <a:pt x="758" y="280"/>
                  </a:lnTo>
                  <a:lnTo>
                    <a:pt x="758" y="293"/>
                  </a:lnTo>
                  <a:lnTo>
                    <a:pt x="758" y="307"/>
                  </a:lnTo>
                  <a:lnTo>
                    <a:pt x="765" y="314"/>
                  </a:lnTo>
                  <a:lnTo>
                    <a:pt x="771" y="327"/>
                  </a:lnTo>
                  <a:lnTo>
                    <a:pt x="778" y="341"/>
                  </a:lnTo>
                  <a:lnTo>
                    <a:pt x="778" y="355"/>
                  </a:lnTo>
                  <a:lnTo>
                    <a:pt x="785" y="368"/>
                  </a:lnTo>
                  <a:lnTo>
                    <a:pt x="792" y="375"/>
                  </a:lnTo>
                  <a:lnTo>
                    <a:pt x="799" y="389"/>
                  </a:lnTo>
                  <a:lnTo>
                    <a:pt x="806" y="402"/>
                  </a:lnTo>
                  <a:lnTo>
                    <a:pt x="812" y="416"/>
                  </a:lnTo>
                  <a:lnTo>
                    <a:pt x="819" y="430"/>
                  </a:lnTo>
                  <a:lnTo>
                    <a:pt x="826" y="443"/>
                  </a:lnTo>
                  <a:lnTo>
                    <a:pt x="826" y="450"/>
                  </a:lnTo>
                  <a:lnTo>
                    <a:pt x="833" y="471"/>
                  </a:lnTo>
                  <a:lnTo>
                    <a:pt x="840" y="477"/>
                  </a:lnTo>
                  <a:lnTo>
                    <a:pt x="847" y="491"/>
                  </a:lnTo>
                  <a:lnTo>
                    <a:pt x="847" y="505"/>
                  </a:lnTo>
                  <a:lnTo>
                    <a:pt x="853" y="512"/>
                  </a:lnTo>
                  <a:lnTo>
                    <a:pt x="853" y="532"/>
                  </a:lnTo>
                  <a:lnTo>
                    <a:pt x="860" y="539"/>
                  </a:lnTo>
                  <a:lnTo>
                    <a:pt x="867" y="559"/>
                  </a:lnTo>
                  <a:lnTo>
                    <a:pt x="867" y="566"/>
                  </a:lnTo>
                  <a:lnTo>
                    <a:pt x="867" y="580"/>
                  </a:lnTo>
                  <a:lnTo>
                    <a:pt x="867" y="593"/>
                  </a:lnTo>
                  <a:lnTo>
                    <a:pt x="867" y="607"/>
                  </a:lnTo>
                  <a:lnTo>
                    <a:pt x="867" y="621"/>
                  </a:lnTo>
                  <a:lnTo>
                    <a:pt x="860" y="628"/>
                  </a:lnTo>
                  <a:lnTo>
                    <a:pt x="860" y="641"/>
                  </a:lnTo>
                  <a:lnTo>
                    <a:pt x="853" y="655"/>
                  </a:lnTo>
                  <a:lnTo>
                    <a:pt x="847" y="662"/>
                  </a:lnTo>
                  <a:lnTo>
                    <a:pt x="847" y="675"/>
                  </a:lnTo>
                  <a:lnTo>
                    <a:pt x="826" y="689"/>
                  </a:lnTo>
                  <a:lnTo>
                    <a:pt x="812" y="703"/>
                  </a:lnTo>
                  <a:lnTo>
                    <a:pt x="792" y="709"/>
                  </a:lnTo>
                  <a:lnTo>
                    <a:pt x="778" y="709"/>
                  </a:lnTo>
                  <a:lnTo>
                    <a:pt x="771" y="716"/>
                  </a:lnTo>
                  <a:lnTo>
                    <a:pt x="758" y="716"/>
                  </a:lnTo>
                  <a:lnTo>
                    <a:pt x="751" y="716"/>
                  </a:lnTo>
                  <a:lnTo>
                    <a:pt x="737" y="723"/>
                  </a:lnTo>
                  <a:lnTo>
                    <a:pt x="724" y="716"/>
                  </a:lnTo>
                  <a:lnTo>
                    <a:pt x="710" y="716"/>
                  </a:lnTo>
                  <a:lnTo>
                    <a:pt x="696" y="716"/>
                  </a:lnTo>
                  <a:lnTo>
                    <a:pt x="683" y="716"/>
                  </a:lnTo>
                  <a:lnTo>
                    <a:pt x="662" y="716"/>
                  </a:lnTo>
                  <a:lnTo>
                    <a:pt x="655" y="709"/>
                  </a:lnTo>
                  <a:lnTo>
                    <a:pt x="642" y="703"/>
                  </a:lnTo>
                  <a:lnTo>
                    <a:pt x="621" y="703"/>
                  </a:lnTo>
                  <a:lnTo>
                    <a:pt x="608" y="703"/>
                  </a:lnTo>
                  <a:lnTo>
                    <a:pt x="594" y="696"/>
                  </a:lnTo>
                  <a:lnTo>
                    <a:pt x="573" y="689"/>
                  </a:lnTo>
                  <a:lnTo>
                    <a:pt x="560" y="689"/>
                  </a:lnTo>
                  <a:lnTo>
                    <a:pt x="546" y="682"/>
                  </a:lnTo>
                  <a:lnTo>
                    <a:pt x="526" y="675"/>
                  </a:lnTo>
                  <a:lnTo>
                    <a:pt x="512" y="675"/>
                  </a:lnTo>
                  <a:lnTo>
                    <a:pt x="498" y="662"/>
                  </a:lnTo>
                  <a:lnTo>
                    <a:pt x="485" y="655"/>
                  </a:lnTo>
                  <a:lnTo>
                    <a:pt x="464" y="655"/>
                  </a:lnTo>
                  <a:lnTo>
                    <a:pt x="451" y="648"/>
                  </a:lnTo>
                  <a:lnTo>
                    <a:pt x="437" y="641"/>
                  </a:lnTo>
                  <a:lnTo>
                    <a:pt x="416" y="634"/>
                  </a:lnTo>
                  <a:lnTo>
                    <a:pt x="403" y="628"/>
                  </a:lnTo>
                  <a:lnTo>
                    <a:pt x="389" y="621"/>
                  </a:lnTo>
                  <a:lnTo>
                    <a:pt x="376" y="614"/>
                  </a:lnTo>
                  <a:lnTo>
                    <a:pt x="362" y="607"/>
                  </a:lnTo>
                  <a:lnTo>
                    <a:pt x="341" y="607"/>
                  </a:lnTo>
                  <a:lnTo>
                    <a:pt x="335" y="593"/>
                  </a:lnTo>
                  <a:lnTo>
                    <a:pt x="321" y="587"/>
                  </a:lnTo>
                  <a:lnTo>
                    <a:pt x="307" y="587"/>
                  </a:lnTo>
                  <a:lnTo>
                    <a:pt x="294" y="580"/>
                  </a:lnTo>
                  <a:lnTo>
                    <a:pt x="280" y="573"/>
                  </a:lnTo>
                  <a:lnTo>
                    <a:pt x="259" y="559"/>
                  </a:lnTo>
                  <a:lnTo>
                    <a:pt x="239" y="559"/>
                  </a:lnTo>
                  <a:lnTo>
                    <a:pt x="225" y="546"/>
                  </a:lnTo>
                  <a:lnTo>
                    <a:pt x="205" y="539"/>
                  </a:lnTo>
                  <a:lnTo>
                    <a:pt x="184" y="532"/>
                  </a:lnTo>
                  <a:lnTo>
                    <a:pt x="164" y="525"/>
                  </a:lnTo>
                  <a:lnTo>
                    <a:pt x="150" y="512"/>
                  </a:lnTo>
                  <a:lnTo>
                    <a:pt x="137" y="512"/>
                  </a:lnTo>
                  <a:lnTo>
                    <a:pt x="116" y="498"/>
                  </a:lnTo>
                  <a:lnTo>
                    <a:pt x="102" y="491"/>
                  </a:lnTo>
                  <a:lnTo>
                    <a:pt x="89" y="484"/>
                  </a:lnTo>
                  <a:lnTo>
                    <a:pt x="82" y="477"/>
                  </a:lnTo>
                  <a:lnTo>
                    <a:pt x="68" y="471"/>
                  </a:lnTo>
                  <a:lnTo>
                    <a:pt x="61" y="457"/>
                  </a:lnTo>
                  <a:lnTo>
                    <a:pt x="55" y="443"/>
                  </a:lnTo>
                  <a:lnTo>
                    <a:pt x="48" y="437"/>
                  </a:lnTo>
                  <a:lnTo>
                    <a:pt x="48" y="423"/>
                  </a:lnTo>
                  <a:lnTo>
                    <a:pt x="48" y="409"/>
                  </a:lnTo>
                  <a:lnTo>
                    <a:pt x="48" y="396"/>
                  </a:lnTo>
                  <a:lnTo>
                    <a:pt x="55" y="382"/>
                  </a:lnTo>
                  <a:lnTo>
                    <a:pt x="68" y="368"/>
                  </a:lnTo>
                  <a:lnTo>
                    <a:pt x="68" y="348"/>
                  </a:lnTo>
                  <a:lnTo>
                    <a:pt x="89" y="327"/>
                  </a:lnTo>
                  <a:lnTo>
                    <a:pt x="102" y="307"/>
                  </a:lnTo>
                  <a:lnTo>
                    <a:pt x="116" y="293"/>
                  </a:lnTo>
                  <a:lnTo>
                    <a:pt x="130" y="280"/>
                  </a:lnTo>
                  <a:lnTo>
                    <a:pt x="137" y="273"/>
                  </a:lnTo>
                  <a:lnTo>
                    <a:pt x="150" y="259"/>
                  </a:lnTo>
                  <a:lnTo>
                    <a:pt x="157" y="252"/>
                  </a:lnTo>
                  <a:lnTo>
                    <a:pt x="171" y="246"/>
                  </a:lnTo>
                  <a:lnTo>
                    <a:pt x="184" y="232"/>
                  </a:lnTo>
                  <a:lnTo>
                    <a:pt x="205" y="218"/>
                  </a:lnTo>
                  <a:lnTo>
                    <a:pt x="218" y="211"/>
                  </a:lnTo>
                  <a:lnTo>
                    <a:pt x="232" y="205"/>
                  </a:lnTo>
                  <a:lnTo>
                    <a:pt x="253" y="191"/>
                  </a:lnTo>
                  <a:lnTo>
                    <a:pt x="273" y="184"/>
                  </a:lnTo>
                  <a:lnTo>
                    <a:pt x="273" y="177"/>
                  </a:lnTo>
                  <a:lnTo>
                    <a:pt x="287" y="164"/>
                  </a:lnTo>
                  <a:lnTo>
                    <a:pt x="300" y="164"/>
                  </a:lnTo>
                  <a:lnTo>
                    <a:pt x="307" y="150"/>
                  </a:lnTo>
                  <a:lnTo>
                    <a:pt x="321" y="143"/>
                  </a:lnTo>
                  <a:lnTo>
                    <a:pt x="335" y="123"/>
                  </a:lnTo>
                </a:path>
              </a:pathLst>
            </a:custGeom>
            <a:gradFill rotWithShape="0">
              <a:gsLst>
                <a:gs pos="0">
                  <a:srgbClr val="00FF00"/>
                </a:gs>
                <a:gs pos="100000">
                  <a:srgbClr val="00CC00"/>
                </a:gs>
              </a:gsLst>
              <a:path path="rect">
                <a:fillToRect t="100000" r="100000"/>
              </a:path>
            </a:gradFill>
            <a:ln w="76200" cap="rnd" cmpd="sng">
              <a:solidFill>
                <a:srgbClr val="60C900"/>
              </a:solidFill>
              <a:prstDash val="solid"/>
              <a:round/>
              <a:headEnd type="none" w="med" len="med"/>
              <a:tailEnd type="none" w="med" len="med"/>
            </a:ln>
          </p:spPr>
          <p:txBody>
            <a:bodyPr/>
            <a:lstStyle/>
            <a:p>
              <a:endParaRPr lang="en-US"/>
            </a:p>
          </p:txBody>
        </p:sp>
        <p:sp>
          <p:nvSpPr>
            <p:cNvPr id="7180" name="Line 7"/>
            <p:cNvSpPr>
              <a:spLocks noChangeShapeType="1"/>
            </p:cNvSpPr>
            <p:nvPr/>
          </p:nvSpPr>
          <p:spPr bwMode="auto">
            <a:xfrm flipH="1" flipV="1">
              <a:off x="1552" y="2135"/>
              <a:ext cx="308" cy="1014"/>
            </a:xfrm>
            <a:prstGeom prst="line">
              <a:avLst/>
            </a:prstGeom>
            <a:noFill/>
            <a:ln w="50800">
              <a:solidFill>
                <a:schemeClr val="tx1"/>
              </a:solidFill>
              <a:round/>
              <a:headEnd type="triangle" w="med" len="med"/>
              <a:tailEnd/>
            </a:ln>
          </p:spPr>
          <p:txBody>
            <a:bodyPr wrap="none" anchor="ctr"/>
            <a:lstStyle/>
            <a:p>
              <a:endParaRPr lang="en-US"/>
            </a:p>
          </p:txBody>
        </p:sp>
        <p:sp>
          <p:nvSpPr>
            <p:cNvPr id="7181" name="Line 8"/>
            <p:cNvSpPr>
              <a:spLocks noChangeShapeType="1"/>
            </p:cNvSpPr>
            <p:nvPr/>
          </p:nvSpPr>
          <p:spPr bwMode="auto">
            <a:xfrm flipV="1">
              <a:off x="2095" y="2053"/>
              <a:ext cx="633" cy="1096"/>
            </a:xfrm>
            <a:prstGeom prst="line">
              <a:avLst/>
            </a:prstGeom>
            <a:noFill/>
            <a:ln w="50800">
              <a:solidFill>
                <a:schemeClr val="tx1"/>
              </a:solidFill>
              <a:round/>
              <a:headEnd type="triangle" w="med" len="med"/>
              <a:tailEnd/>
            </a:ln>
          </p:spPr>
          <p:txBody>
            <a:bodyPr wrap="none" anchor="ctr"/>
            <a:lstStyle/>
            <a:p>
              <a:endParaRPr lang="en-US"/>
            </a:p>
          </p:txBody>
        </p:sp>
        <p:sp>
          <p:nvSpPr>
            <p:cNvPr id="7182" name="Line 9"/>
            <p:cNvSpPr>
              <a:spLocks noChangeShapeType="1"/>
            </p:cNvSpPr>
            <p:nvPr/>
          </p:nvSpPr>
          <p:spPr bwMode="auto">
            <a:xfrm flipV="1">
              <a:off x="2269" y="1880"/>
              <a:ext cx="1748" cy="1321"/>
            </a:xfrm>
            <a:prstGeom prst="line">
              <a:avLst/>
            </a:prstGeom>
            <a:noFill/>
            <a:ln w="50800">
              <a:solidFill>
                <a:schemeClr val="tx1"/>
              </a:solidFill>
              <a:round/>
              <a:headEnd type="triangle" w="med" len="med"/>
              <a:tailEnd/>
            </a:ln>
          </p:spPr>
          <p:txBody>
            <a:bodyPr wrap="none" anchor="ctr"/>
            <a:lstStyle/>
            <a:p>
              <a:endParaRPr lang="en-US"/>
            </a:p>
          </p:txBody>
        </p:sp>
        <p:sp>
          <p:nvSpPr>
            <p:cNvPr id="7183" name="Line 10"/>
            <p:cNvSpPr>
              <a:spLocks noChangeShapeType="1"/>
            </p:cNvSpPr>
            <p:nvPr/>
          </p:nvSpPr>
          <p:spPr bwMode="auto">
            <a:xfrm flipV="1">
              <a:off x="2924" y="2524"/>
              <a:ext cx="961" cy="206"/>
            </a:xfrm>
            <a:prstGeom prst="line">
              <a:avLst/>
            </a:prstGeom>
            <a:noFill/>
            <a:ln w="50800">
              <a:solidFill>
                <a:schemeClr val="tx1"/>
              </a:solidFill>
              <a:round/>
              <a:headEnd/>
              <a:tailEnd/>
            </a:ln>
          </p:spPr>
          <p:txBody>
            <a:bodyPr wrap="none" anchor="ctr"/>
            <a:lstStyle/>
            <a:p>
              <a:endParaRPr lang="en-US"/>
            </a:p>
          </p:txBody>
        </p:sp>
        <p:sp>
          <p:nvSpPr>
            <p:cNvPr id="7184" name="Rectangle 11"/>
            <p:cNvSpPr>
              <a:spLocks noChangeArrowheads="1"/>
            </p:cNvSpPr>
            <p:nvPr/>
          </p:nvSpPr>
          <p:spPr bwMode="auto">
            <a:xfrm>
              <a:off x="1670" y="3247"/>
              <a:ext cx="490" cy="454"/>
            </a:xfrm>
            <a:prstGeom prst="rect">
              <a:avLst/>
            </a:prstGeom>
            <a:solidFill>
              <a:srgbClr val="000000"/>
            </a:solidFill>
            <a:ln w="12700">
              <a:solidFill>
                <a:srgbClr val="000000"/>
              </a:solidFill>
              <a:miter lim="800000"/>
              <a:headEnd/>
              <a:tailEnd/>
            </a:ln>
          </p:spPr>
          <p:txBody>
            <a:bodyPr wrap="none" anchor="ctr"/>
            <a:lstStyle/>
            <a:p>
              <a:pPr eaLnBrk="0" hangingPunct="0"/>
              <a:endParaRPr lang="en-US"/>
            </a:p>
          </p:txBody>
        </p:sp>
        <p:sp>
          <p:nvSpPr>
            <p:cNvPr id="7185" name="Rectangle 12"/>
            <p:cNvSpPr>
              <a:spLocks noChangeArrowheads="1"/>
            </p:cNvSpPr>
            <p:nvPr/>
          </p:nvSpPr>
          <p:spPr bwMode="auto">
            <a:xfrm>
              <a:off x="1635" y="3227"/>
              <a:ext cx="496" cy="454"/>
            </a:xfrm>
            <a:prstGeom prst="rect">
              <a:avLst/>
            </a:prstGeom>
            <a:solidFill>
              <a:srgbClr val="8CF4EA"/>
            </a:solidFill>
            <a:ln w="12700">
              <a:solidFill>
                <a:srgbClr val="000000"/>
              </a:solidFill>
              <a:miter lim="800000"/>
              <a:headEnd/>
              <a:tailEnd/>
            </a:ln>
          </p:spPr>
          <p:txBody>
            <a:bodyPr wrap="none" anchor="ctr"/>
            <a:lstStyle/>
            <a:p>
              <a:pPr eaLnBrk="0" hangingPunct="0"/>
              <a:endParaRPr lang="en-US"/>
            </a:p>
          </p:txBody>
        </p:sp>
        <p:grpSp>
          <p:nvGrpSpPr>
            <p:cNvPr id="7186" name="Group 36"/>
            <p:cNvGrpSpPr>
              <a:grpSpLocks/>
            </p:cNvGrpSpPr>
            <p:nvPr/>
          </p:nvGrpSpPr>
          <p:grpSpPr bwMode="auto">
            <a:xfrm>
              <a:off x="968" y="1392"/>
              <a:ext cx="731" cy="563"/>
              <a:chOff x="968" y="1392"/>
              <a:chExt cx="731" cy="563"/>
            </a:xfrm>
          </p:grpSpPr>
          <p:sp>
            <p:nvSpPr>
              <p:cNvPr id="7286" name="Rectangle 13"/>
              <p:cNvSpPr>
                <a:spLocks noChangeArrowheads="1"/>
              </p:cNvSpPr>
              <p:nvPr/>
            </p:nvSpPr>
            <p:spPr bwMode="auto">
              <a:xfrm>
                <a:off x="968" y="1392"/>
                <a:ext cx="386" cy="563"/>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87" name="Rectangle 14"/>
              <p:cNvSpPr>
                <a:spLocks noChangeArrowheads="1"/>
              </p:cNvSpPr>
              <p:nvPr/>
            </p:nvSpPr>
            <p:spPr bwMode="auto">
              <a:xfrm>
                <a:off x="976" y="1409"/>
                <a:ext cx="723"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A</a:t>
                </a:r>
              </a:p>
            </p:txBody>
          </p:sp>
          <p:grpSp>
            <p:nvGrpSpPr>
              <p:cNvPr id="7288" name="Group 21"/>
              <p:cNvGrpSpPr>
                <a:grpSpLocks/>
              </p:cNvGrpSpPr>
              <p:nvPr/>
            </p:nvGrpSpPr>
            <p:grpSpPr bwMode="auto">
              <a:xfrm>
                <a:off x="1017" y="1510"/>
                <a:ext cx="289" cy="115"/>
                <a:chOff x="1017" y="1510"/>
                <a:chExt cx="289" cy="115"/>
              </a:xfrm>
            </p:grpSpPr>
            <p:sp>
              <p:nvSpPr>
                <p:cNvPr id="7303" name="Line 15"/>
                <p:cNvSpPr>
                  <a:spLocks noChangeShapeType="1"/>
                </p:cNvSpPr>
                <p:nvPr/>
              </p:nvSpPr>
              <p:spPr bwMode="auto">
                <a:xfrm>
                  <a:off x="1053" y="1510"/>
                  <a:ext cx="253" cy="0"/>
                </a:xfrm>
                <a:prstGeom prst="line">
                  <a:avLst/>
                </a:prstGeom>
                <a:noFill/>
                <a:ln w="25400">
                  <a:solidFill>
                    <a:srgbClr val="00279F"/>
                  </a:solidFill>
                  <a:round/>
                  <a:headEnd/>
                  <a:tailEnd/>
                </a:ln>
              </p:spPr>
              <p:txBody>
                <a:bodyPr wrap="none" anchor="ctr"/>
                <a:lstStyle/>
                <a:p>
                  <a:endParaRPr lang="en-US"/>
                </a:p>
              </p:txBody>
            </p:sp>
            <p:sp>
              <p:nvSpPr>
                <p:cNvPr id="7304" name="Line 16"/>
                <p:cNvSpPr>
                  <a:spLocks noChangeShapeType="1"/>
                </p:cNvSpPr>
                <p:nvPr/>
              </p:nvSpPr>
              <p:spPr bwMode="auto">
                <a:xfrm>
                  <a:off x="1017" y="1529"/>
                  <a:ext cx="289" cy="0"/>
                </a:xfrm>
                <a:prstGeom prst="line">
                  <a:avLst/>
                </a:prstGeom>
                <a:noFill/>
                <a:ln w="25400">
                  <a:solidFill>
                    <a:srgbClr val="00279F"/>
                  </a:solidFill>
                  <a:round/>
                  <a:headEnd/>
                  <a:tailEnd/>
                </a:ln>
              </p:spPr>
              <p:txBody>
                <a:bodyPr wrap="none" anchor="ctr"/>
                <a:lstStyle/>
                <a:p>
                  <a:endParaRPr lang="en-US"/>
                </a:p>
              </p:txBody>
            </p:sp>
            <p:sp>
              <p:nvSpPr>
                <p:cNvPr id="7305" name="Line 17"/>
                <p:cNvSpPr>
                  <a:spLocks noChangeShapeType="1"/>
                </p:cNvSpPr>
                <p:nvPr/>
              </p:nvSpPr>
              <p:spPr bwMode="auto">
                <a:xfrm>
                  <a:off x="1017" y="1555"/>
                  <a:ext cx="289" cy="0"/>
                </a:xfrm>
                <a:prstGeom prst="line">
                  <a:avLst/>
                </a:prstGeom>
                <a:noFill/>
                <a:ln w="25400">
                  <a:solidFill>
                    <a:srgbClr val="00279F"/>
                  </a:solidFill>
                  <a:round/>
                  <a:headEnd/>
                  <a:tailEnd/>
                </a:ln>
              </p:spPr>
              <p:txBody>
                <a:bodyPr wrap="none" anchor="ctr"/>
                <a:lstStyle/>
                <a:p>
                  <a:endParaRPr lang="en-US"/>
                </a:p>
              </p:txBody>
            </p:sp>
            <p:sp>
              <p:nvSpPr>
                <p:cNvPr id="7306" name="Line 18"/>
                <p:cNvSpPr>
                  <a:spLocks noChangeShapeType="1"/>
                </p:cNvSpPr>
                <p:nvPr/>
              </p:nvSpPr>
              <p:spPr bwMode="auto">
                <a:xfrm>
                  <a:off x="1017" y="1577"/>
                  <a:ext cx="289" cy="0"/>
                </a:xfrm>
                <a:prstGeom prst="line">
                  <a:avLst/>
                </a:prstGeom>
                <a:noFill/>
                <a:ln w="25400">
                  <a:solidFill>
                    <a:srgbClr val="00279F"/>
                  </a:solidFill>
                  <a:round/>
                  <a:headEnd/>
                  <a:tailEnd/>
                </a:ln>
              </p:spPr>
              <p:txBody>
                <a:bodyPr wrap="none" anchor="ctr"/>
                <a:lstStyle/>
                <a:p>
                  <a:endParaRPr lang="en-US"/>
                </a:p>
              </p:txBody>
            </p:sp>
            <p:sp>
              <p:nvSpPr>
                <p:cNvPr id="7307" name="Line 19"/>
                <p:cNvSpPr>
                  <a:spLocks noChangeShapeType="1"/>
                </p:cNvSpPr>
                <p:nvPr/>
              </p:nvSpPr>
              <p:spPr bwMode="auto">
                <a:xfrm>
                  <a:off x="1017" y="1600"/>
                  <a:ext cx="289" cy="0"/>
                </a:xfrm>
                <a:prstGeom prst="line">
                  <a:avLst/>
                </a:prstGeom>
                <a:noFill/>
                <a:ln w="25400">
                  <a:solidFill>
                    <a:srgbClr val="00279F"/>
                  </a:solidFill>
                  <a:round/>
                  <a:headEnd/>
                  <a:tailEnd/>
                </a:ln>
              </p:spPr>
              <p:txBody>
                <a:bodyPr wrap="none" anchor="ctr"/>
                <a:lstStyle/>
                <a:p>
                  <a:endParaRPr lang="en-US"/>
                </a:p>
              </p:txBody>
            </p:sp>
            <p:sp>
              <p:nvSpPr>
                <p:cNvPr id="7308" name="Line 20"/>
                <p:cNvSpPr>
                  <a:spLocks noChangeShapeType="1"/>
                </p:cNvSpPr>
                <p:nvPr/>
              </p:nvSpPr>
              <p:spPr bwMode="auto">
                <a:xfrm>
                  <a:off x="1017" y="1625"/>
                  <a:ext cx="289" cy="0"/>
                </a:xfrm>
                <a:prstGeom prst="line">
                  <a:avLst/>
                </a:prstGeom>
                <a:noFill/>
                <a:ln w="25400">
                  <a:solidFill>
                    <a:srgbClr val="00279F"/>
                  </a:solidFill>
                  <a:round/>
                  <a:headEnd/>
                  <a:tailEnd/>
                </a:ln>
              </p:spPr>
              <p:txBody>
                <a:bodyPr wrap="none" anchor="ctr"/>
                <a:lstStyle/>
                <a:p>
                  <a:endParaRPr lang="en-US"/>
                </a:p>
              </p:txBody>
            </p:sp>
          </p:grpSp>
          <p:grpSp>
            <p:nvGrpSpPr>
              <p:cNvPr id="7289" name="Group 28"/>
              <p:cNvGrpSpPr>
                <a:grpSpLocks/>
              </p:cNvGrpSpPr>
              <p:nvPr/>
            </p:nvGrpSpPr>
            <p:grpSpPr bwMode="auto">
              <a:xfrm>
                <a:off x="1017" y="1654"/>
                <a:ext cx="289" cy="116"/>
                <a:chOff x="1017" y="1654"/>
                <a:chExt cx="289" cy="116"/>
              </a:xfrm>
            </p:grpSpPr>
            <p:sp>
              <p:nvSpPr>
                <p:cNvPr id="7297" name="Line 22"/>
                <p:cNvSpPr>
                  <a:spLocks noChangeShapeType="1"/>
                </p:cNvSpPr>
                <p:nvPr/>
              </p:nvSpPr>
              <p:spPr bwMode="auto">
                <a:xfrm>
                  <a:off x="1053" y="1654"/>
                  <a:ext cx="253" cy="0"/>
                </a:xfrm>
                <a:prstGeom prst="line">
                  <a:avLst/>
                </a:prstGeom>
                <a:noFill/>
                <a:ln w="25400">
                  <a:solidFill>
                    <a:srgbClr val="00279F"/>
                  </a:solidFill>
                  <a:round/>
                  <a:headEnd/>
                  <a:tailEnd/>
                </a:ln>
              </p:spPr>
              <p:txBody>
                <a:bodyPr wrap="none" anchor="ctr"/>
                <a:lstStyle/>
                <a:p>
                  <a:endParaRPr lang="en-US"/>
                </a:p>
              </p:txBody>
            </p:sp>
            <p:sp>
              <p:nvSpPr>
                <p:cNvPr id="7298" name="Line 23"/>
                <p:cNvSpPr>
                  <a:spLocks noChangeShapeType="1"/>
                </p:cNvSpPr>
                <p:nvPr/>
              </p:nvSpPr>
              <p:spPr bwMode="auto">
                <a:xfrm>
                  <a:off x="1017" y="1675"/>
                  <a:ext cx="289" cy="0"/>
                </a:xfrm>
                <a:prstGeom prst="line">
                  <a:avLst/>
                </a:prstGeom>
                <a:noFill/>
                <a:ln w="25400">
                  <a:solidFill>
                    <a:srgbClr val="00279F"/>
                  </a:solidFill>
                  <a:round/>
                  <a:headEnd/>
                  <a:tailEnd/>
                </a:ln>
              </p:spPr>
              <p:txBody>
                <a:bodyPr wrap="none" anchor="ctr"/>
                <a:lstStyle/>
                <a:p>
                  <a:endParaRPr lang="en-US"/>
                </a:p>
              </p:txBody>
            </p:sp>
            <p:sp>
              <p:nvSpPr>
                <p:cNvPr id="7299" name="Line 24"/>
                <p:cNvSpPr>
                  <a:spLocks noChangeShapeType="1"/>
                </p:cNvSpPr>
                <p:nvPr/>
              </p:nvSpPr>
              <p:spPr bwMode="auto">
                <a:xfrm>
                  <a:off x="1017" y="1699"/>
                  <a:ext cx="289" cy="0"/>
                </a:xfrm>
                <a:prstGeom prst="line">
                  <a:avLst/>
                </a:prstGeom>
                <a:noFill/>
                <a:ln w="25400">
                  <a:solidFill>
                    <a:srgbClr val="00279F"/>
                  </a:solidFill>
                  <a:round/>
                  <a:headEnd/>
                  <a:tailEnd/>
                </a:ln>
              </p:spPr>
              <p:txBody>
                <a:bodyPr wrap="none" anchor="ctr"/>
                <a:lstStyle/>
                <a:p>
                  <a:endParaRPr lang="en-US"/>
                </a:p>
              </p:txBody>
            </p:sp>
            <p:sp>
              <p:nvSpPr>
                <p:cNvPr id="7300" name="Line 25"/>
                <p:cNvSpPr>
                  <a:spLocks noChangeShapeType="1"/>
                </p:cNvSpPr>
                <p:nvPr/>
              </p:nvSpPr>
              <p:spPr bwMode="auto">
                <a:xfrm>
                  <a:off x="1017" y="1721"/>
                  <a:ext cx="289" cy="0"/>
                </a:xfrm>
                <a:prstGeom prst="line">
                  <a:avLst/>
                </a:prstGeom>
                <a:noFill/>
                <a:ln w="25400">
                  <a:solidFill>
                    <a:srgbClr val="00279F"/>
                  </a:solidFill>
                  <a:round/>
                  <a:headEnd/>
                  <a:tailEnd/>
                </a:ln>
              </p:spPr>
              <p:txBody>
                <a:bodyPr wrap="none" anchor="ctr"/>
                <a:lstStyle/>
                <a:p>
                  <a:endParaRPr lang="en-US"/>
                </a:p>
              </p:txBody>
            </p:sp>
            <p:sp>
              <p:nvSpPr>
                <p:cNvPr id="7301" name="Line 26"/>
                <p:cNvSpPr>
                  <a:spLocks noChangeShapeType="1"/>
                </p:cNvSpPr>
                <p:nvPr/>
              </p:nvSpPr>
              <p:spPr bwMode="auto">
                <a:xfrm>
                  <a:off x="1017" y="1746"/>
                  <a:ext cx="289" cy="0"/>
                </a:xfrm>
                <a:prstGeom prst="line">
                  <a:avLst/>
                </a:prstGeom>
                <a:noFill/>
                <a:ln w="25400">
                  <a:solidFill>
                    <a:srgbClr val="00279F"/>
                  </a:solidFill>
                  <a:round/>
                  <a:headEnd/>
                  <a:tailEnd/>
                </a:ln>
              </p:spPr>
              <p:txBody>
                <a:bodyPr wrap="none" anchor="ctr"/>
                <a:lstStyle/>
                <a:p>
                  <a:endParaRPr lang="en-US"/>
                </a:p>
              </p:txBody>
            </p:sp>
            <p:sp>
              <p:nvSpPr>
                <p:cNvPr id="7302" name="Line 27"/>
                <p:cNvSpPr>
                  <a:spLocks noChangeShapeType="1"/>
                </p:cNvSpPr>
                <p:nvPr/>
              </p:nvSpPr>
              <p:spPr bwMode="auto">
                <a:xfrm>
                  <a:off x="1017" y="1770"/>
                  <a:ext cx="289" cy="0"/>
                </a:xfrm>
                <a:prstGeom prst="line">
                  <a:avLst/>
                </a:prstGeom>
                <a:noFill/>
                <a:ln w="25400">
                  <a:solidFill>
                    <a:srgbClr val="00279F"/>
                  </a:solidFill>
                  <a:round/>
                  <a:headEnd/>
                  <a:tailEnd/>
                </a:ln>
              </p:spPr>
              <p:txBody>
                <a:bodyPr wrap="none" anchor="ctr"/>
                <a:lstStyle/>
                <a:p>
                  <a:endParaRPr lang="en-US"/>
                </a:p>
              </p:txBody>
            </p:sp>
          </p:grpSp>
          <p:grpSp>
            <p:nvGrpSpPr>
              <p:cNvPr id="7290" name="Group 35"/>
              <p:cNvGrpSpPr>
                <a:grpSpLocks/>
              </p:cNvGrpSpPr>
              <p:nvPr/>
            </p:nvGrpSpPr>
            <p:grpSpPr bwMode="auto">
              <a:xfrm>
                <a:off x="1019" y="1796"/>
                <a:ext cx="290" cy="115"/>
                <a:chOff x="1019" y="1796"/>
                <a:chExt cx="290" cy="115"/>
              </a:xfrm>
            </p:grpSpPr>
            <p:sp>
              <p:nvSpPr>
                <p:cNvPr id="7291" name="Line 29"/>
                <p:cNvSpPr>
                  <a:spLocks noChangeShapeType="1"/>
                </p:cNvSpPr>
                <p:nvPr/>
              </p:nvSpPr>
              <p:spPr bwMode="auto">
                <a:xfrm>
                  <a:off x="1056" y="1796"/>
                  <a:ext cx="253" cy="0"/>
                </a:xfrm>
                <a:prstGeom prst="line">
                  <a:avLst/>
                </a:prstGeom>
                <a:noFill/>
                <a:ln w="25400">
                  <a:solidFill>
                    <a:srgbClr val="00279F"/>
                  </a:solidFill>
                  <a:round/>
                  <a:headEnd/>
                  <a:tailEnd/>
                </a:ln>
              </p:spPr>
              <p:txBody>
                <a:bodyPr wrap="none" anchor="ctr"/>
                <a:lstStyle/>
                <a:p>
                  <a:endParaRPr lang="en-US"/>
                </a:p>
              </p:txBody>
            </p:sp>
            <p:sp>
              <p:nvSpPr>
                <p:cNvPr id="7292" name="Line 30"/>
                <p:cNvSpPr>
                  <a:spLocks noChangeShapeType="1"/>
                </p:cNvSpPr>
                <p:nvPr/>
              </p:nvSpPr>
              <p:spPr bwMode="auto">
                <a:xfrm>
                  <a:off x="1019" y="1817"/>
                  <a:ext cx="290" cy="0"/>
                </a:xfrm>
                <a:prstGeom prst="line">
                  <a:avLst/>
                </a:prstGeom>
                <a:noFill/>
                <a:ln w="25400">
                  <a:solidFill>
                    <a:srgbClr val="00279F"/>
                  </a:solidFill>
                  <a:round/>
                  <a:headEnd/>
                  <a:tailEnd/>
                </a:ln>
              </p:spPr>
              <p:txBody>
                <a:bodyPr wrap="none" anchor="ctr"/>
                <a:lstStyle/>
                <a:p>
                  <a:endParaRPr lang="en-US"/>
                </a:p>
              </p:txBody>
            </p:sp>
            <p:sp>
              <p:nvSpPr>
                <p:cNvPr id="7293" name="Line 31"/>
                <p:cNvSpPr>
                  <a:spLocks noChangeShapeType="1"/>
                </p:cNvSpPr>
                <p:nvPr/>
              </p:nvSpPr>
              <p:spPr bwMode="auto">
                <a:xfrm>
                  <a:off x="1019" y="1841"/>
                  <a:ext cx="290" cy="0"/>
                </a:xfrm>
                <a:prstGeom prst="line">
                  <a:avLst/>
                </a:prstGeom>
                <a:noFill/>
                <a:ln w="25400">
                  <a:solidFill>
                    <a:srgbClr val="00279F"/>
                  </a:solidFill>
                  <a:round/>
                  <a:headEnd/>
                  <a:tailEnd/>
                </a:ln>
              </p:spPr>
              <p:txBody>
                <a:bodyPr wrap="none" anchor="ctr"/>
                <a:lstStyle/>
                <a:p>
                  <a:endParaRPr lang="en-US"/>
                </a:p>
              </p:txBody>
            </p:sp>
            <p:sp>
              <p:nvSpPr>
                <p:cNvPr id="7294" name="Line 32"/>
                <p:cNvSpPr>
                  <a:spLocks noChangeShapeType="1"/>
                </p:cNvSpPr>
                <p:nvPr/>
              </p:nvSpPr>
              <p:spPr bwMode="auto">
                <a:xfrm>
                  <a:off x="1019" y="1864"/>
                  <a:ext cx="290" cy="0"/>
                </a:xfrm>
                <a:prstGeom prst="line">
                  <a:avLst/>
                </a:prstGeom>
                <a:noFill/>
                <a:ln w="25400">
                  <a:solidFill>
                    <a:srgbClr val="00279F"/>
                  </a:solidFill>
                  <a:round/>
                  <a:headEnd/>
                  <a:tailEnd/>
                </a:ln>
              </p:spPr>
              <p:txBody>
                <a:bodyPr wrap="none" anchor="ctr"/>
                <a:lstStyle/>
                <a:p>
                  <a:endParaRPr lang="en-US"/>
                </a:p>
              </p:txBody>
            </p:sp>
            <p:sp>
              <p:nvSpPr>
                <p:cNvPr id="7295" name="Line 33"/>
                <p:cNvSpPr>
                  <a:spLocks noChangeShapeType="1"/>
                </p:cNvSpPr>
                <p:nvPr/>
              </p:nvSpPr>
              <p:spPr bwMode="auto">
                <a:xfrm>
                  <a:off x="1019" y="1887"/>
                  <a:ext cx="290" cy="0"/>
                </a:xfrm>
                <a:prstGeom prst="line">
                  <a:avLst/>
                </a:prstGeom>
                <a:noFill/>
                <a:ln w="25400">
                  <a:solidFill>
                    <a:srgbClr val="00279F"/>
                  </a:solidFill>
                  <a:round/>
                  <a:headEnd/>
                  <a:tailEnd/>
                </a:ln>
              </p:spPr>
              <p:txBody>
                <a:bodyPr wrap="none" anchor="ctr"/>
                <a:lstStyle/>
                <a:p>
                  <a:endParaRPr lang="en-US"/>
                </a:p>
              </p:txBody>
            </p:sp>
            <p:sp>
              <p:nvSpPr>
                <p:cNvPr id="7296" name="Line 34"/>
                <p:cNvSpPr>
                  <a:spLocks noChangeShapeType="1"/>
                </p:cNvSpPr>
                <p:nvPr/>
              </p:nvSpPr>
              <p:spPr bwMode="auto">
                <a:xfrm>
                  <a:off x="1019" y="1911"/>
                  <a:ext cx="290" cy="0"/>
                </a:xfrm>
                <a:prstGeom prst="line">
                  <a:avLst/>
                </a:prstGeom>
                <a:noFill/>
                <a:ln w="25400">
                  <a:solidFill>
                    <a:srgbClr val="00279F"/>
                  </a:solidFill>
                  <a:round/>
                  <a:headEnd/>
                  <a:tailEnd/>
                </a:ln>
              </p:spPr>
              <p:txBody>
                <a:bodyPr wrap="none" anchor="ctr"/>
                <a:lstStyle/>
                <a:p>
                  <a:endParaRPr lang="en-US"/>
                </a:p>
              </p:txBody>
            </p:sp>
          </p:grpSp>
        </p:grpSp>
        <p:grpSp>
          <p:nvGrpSpPr>
            <p:cNvPr id="7187" name="Group 60"/>
            <p:cNvGrpSpPr>
              <a:grpSpLocks/>
            </p:cNvGrpSpPr>
            <p:nvPr/>
          </p:nvGrpSpPr>
          <p:grpSpPr bwMode="auto">
            <a:xfrm>
              <a:off x="2861" y="1275"/>
              <a:ext cx="733" cy="565"/>
              <a:chOff x="2861" y="1275"/>
              <a:chExt cx="733" cy="565"/>
            </a:xfrm>
          </p:grpSpPr>
          <p:sp>
            <p:nvSpPr>
              <p:cNvPr id="7263" name="Rectangle 37"/>
              <p:cNvSpPr>
                <a:spLocks noChangeArrowheads="1"/>
              </p:cNvSpPr>
              <p:nvPr/>
            </p:nvSpPr>
            <p:spPr bwMode="auto">
              <a:xfrm>
                <a:off x="2861" y="1275"/>
                <a:ext cx="387" cy="565"/>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64" name="Rectangle 38"/>
              <p:cNvSpPr>
                <a:spLocks noChangeArrowheads="1"/>
              </p:cNvSpPr>
              <p:nvPr/>
            </p:nvSpPr>
            <p:spPr bwMode="auto">
              <a:xfrm>
                <a:off x="2869" y="1294"/>
                <a:ext cx="725"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B</a:t>
                </a:r>
              </a:p>
            </p:txBody>
          </p:sp>
          <p:grpSp>
            <p:nvGrpSpPr>
              <p:cNvPr id="7265" name="Group 45"/>
              <p:cNvGrpSpPr>
                <a:grpSpLocks/>
              </p:cNvGrpSpPr>
              <p:nvPr/>
            </p:nvGrpSpPr>
            <p:grpSpPr bwMode="auto">
              <a:xfrm>
                <a:off x="2911" y="1393"/>
                <a:ext cx="289" cy="116"/>
                <a:chOff x="2911" y="1393"/>
                <a:chExt cx="289" cy="116"/>
              </a:xfrm>
            </p:grpSpPr>
            <p:sp>
              <p:nvSpPr>
                <p:cNvPr id="7280" name="Line 39"/>
                <p:cNvSpPr>
                  <a:spLocks noChangeShapeType="1"/>
                </p:cNvSpPr>
                <p:nvPr/>
              </p:nvSpPr>
              <p:spPr bwMode="auto">
                <a:xfrm>
                  <a:off x="2947" y="1393"/>
                  <a:ext cx="253" cy="0"/>
                </a:xfrm>
                <a:prstGeom prst="line">
                  <a:avLst/>
                </a:prstGeom>
                <a:noFill/>
                <a:ln w="25400">
                  <a:solidFill>
                    <a:srgbClr val="00279F"/>
                  </a:solidFill>
                  <a:round/>
                  <a:headEnd/>
                  <a:tailEnd/>
                </a:ln>
              </p:spPr>
              <p:txBody>
                <a:bodyPr wrap="none" anchor="ctr"/>
                <a:lstStyle/>
                <a:p>
                  <a:endParaRPr lang="en-US"/>
                </a:p>
              </p:txBody>
            </p:sp>
            <p:sp>
              <p:nvSpPr>
                <p:cNvPr id="7281" name="Line 40"/>
                <p:cNvSpPr>
                  <a:spLocks noChangeShapeType="1"/>
                </p:cNvSpPr>
                <p:nvPr/>
              </p:nvSpPr>
              <p:spPr bwMode="auto">
                <a:xfrm>
                  <a:off x="2911" y="1414"/>
                  <a:ext cx="289" cy="0"/>
                </a:xfrm>
                <a:prstGeom prst="line">
                  <a:avLst/>
                </a:prstGeom>
                <a:noFill/>
                <a:ln w="25400">
                  <a:solidFill>
                    <a:srgbClr val="00279F"/>
                  </a:solidFill>
                  <a:round/>
                  <a:headEnd/>
                  <a:tailEnd/>
                </a:ln>
              </p:spPr>
              <p:txBody>
                <a:bodyPr wrap="none" anchor="ctr"/>
                <a:lstStyle/>
                <a:p>
                  <a:endParaRPr lang="en-US"/>
                </a:p>
              </p:txBody>
            </p:sp>
            <p:sp>
              <p:nvSpPr>
                <p:cNvPr id="7282" name="Line 41"/>
                <p:cNvSpPr>
                  <a:spLocks noChangeShapeType="1"/>
                </p:cNvSpPr>
                <p:nvPr/>
              </p:nvSpPr>
              <p:spPr bwMode="auto">
                <a:xfrm>
                  <a:off x="2911" y="1438"/>
                  <a:ext cx="289" cy="0"/>
                </a:xfrm>
                <a:prstGeom prst="line">
                  <a:avLst/>
                </a:prstGeom>
                <a:noFill/>
                <a:ln w="25400">
                  <a:solidFill>
                    <a:srgbClr val="00279F"/>
                  </a:solidFill>
                  <a:round/>
                  <a:headEnd/>
                  <a:tailEnd/>
                </a:ln>
              </p:spPr>
              <p:txBody>
                <a:bodyPr wrap="none" anchor="ctr"/>
                <a:lstStyle/>
                <a:p>
                  <a:endParaRPr lang="en-US"/>
                </a:p>
              </p:txBody>
            </p:sp>
            <p:sp>
              <p:nvSpPr>
                <p:cNvPr id="7283" name="Line 42"/>
                <p:cNvSpPr>
                  <a:spLocks noChangeShapeType="1"/>
                </p:cNvSpPr>
                <p:nvPr/>
              </p:nvSpPr>
              <p:spPr bwMode="auto">
                <a:xfrm>
                  <a:off x="2911" y="1461"/>
                  <a:ext cx="289" cy="0"/>
                </a:xfrm>
                <a:prstGeom prst="line">
                  <a:avLst/>
                </a:prstGeom>
                <a:noFill/>
                <a:ln w="25400">
                  <a:solidFill>
                    <a:srgbClr val="00279F"/>
                  </a:solidFill>
                  <a:round/>
                  <a:headEnd/>
                  <a:tailEnd/>
                </a:ln>
              </p:spPr>
              <p:txBody>
                <a:bodyPr wrap="none" anchor="ctr"/>
                <a:lstStyle/>
                <a:p>
                  <a:endParaRPr lang="en-US"/>
                </a:p>
              </p:txBody>
            </p:sp>
            <p:sp>
              <p:nvSpPr>
                <p:cNvPr id="7284" name="Line 43"/>
                <p:cNvSpPr>
                  <a:spLocks noChangeShapeType="1"/>
                </p:cNvSpPr>
                <p:nvPr/>
              </p:nvSpPr>
              <p:spPr bwMode="auto">
                <a:xfrm>
                  <a:off x="2911" y="1485"/>
                  <a:ext cx="289" cy="0"/>
                </a:xfrm>
                <a:prstGeom prst="line">
                  <a:avLst/>
                </a:prstGeom>
                <a:noFill/>
                <a:ln w="25400">
                  <a:solidFill>
                    <a:srgbClr val="00279F"/>
                  </a:solidFill>
                  <a:round/>
                  <a:headEnd/>
                  <a:tailEnd/>
                </a:ln>
              </p:spPr>
              <p:txBody>
                <a:bodyPr wrap="none" anchor="ctr"/>
                <a:lstStyle/>
                <a:p>
                  <a:endParaRPr lang="en-US"/>
                </a:p>
              </p:txBody>
            </p:sp>
            <p:sp>
              <p:nvSpPr>
                <p:cNvPr id="7285" name="Line 44"/>
                <p:cNvSpPr>
                  <a:spLocks noChangeShapeType="1"/>
                </p:cNvSpPr>
                <p:nvPr/>
              </p:nvSpPr>
              <p:spPr bwMode="auto">
                <a:xfrm>
                  <a:off x="2911" y="1509"/>
                  <a:ext cx="289" cy="0"/>
                </a:xfrm>
                <a:prstGeom prst="line">
                  <a:avLst/>
                </a:prstGeom>
                <a:noFill/>
                <a:ln w="25400">
                  <a:solidFill>
                    <a:srgbClr val="00279F"/>
                  </a:solidFill>
                  <a:round/>
                  <a:headEnd/>
                  <a:tailEnd/>
                </a:ln>
              </p:spPr>
              <p:txBody>
                <a:bodyPr wrap="none" anchor="ctr"/>
                <a:lstStyle/>
                <a:p>
                  <a:endParaRPr lang="en-US"/>
                </a:p>
              </p:txBody>
            </p:sp>
          </p:grpSp>
          <p:grpSp>
            <p:nvGrpSpPr>
              <p:cNvPr id="7266" name="Group 52"/>
              <p:cNvGrpSpPr>
                <a:grpSpLocks/>
              </p:cNvGrpSpPr>
              <p:nvPr/>
            </p:nvGrpSpPr>
            <p:grpSpPr bwMode="auto">
              <a:xfrm>
                <a:off x="2911" y="1538"/>
                <a:ext cx="289" cy="116"/>
                <a:chOff x="2911" y="1538"/>
                <a:chExt cx="289" cy="116"/>
              </a:xfrm>
            </p:grpSpPr>
            <p:sp>
              <p:nvSpPr>
                <p:cNvPr id="7274" name="Line 46"/>
                <p:cNvSpPr>
                  <a:spLocks noChangeShapeType="1"/>
                </p:cNvSpPr>
                <p:nvPr/>
              </p:nvSpPr>
              <p:spPr bwMode="auto">
                <a:xfrm>
                  <a:off x="2947" y="1538"/>
                  <a:ext cx="253" cy="0"/>
                </a:xfrm>
                <a:prstGeom prst="line">
                  <a:avLst/>
                </a:prstGeom>
                <a:noFill/>
                <a:ln w="25400">
                  <a:solidFill>
                    <a:srgbClr val="00279F"/>
                  </a:solidFill>
                  <a:round/>
                  <a:headEnd/>
                  <a:tailEnd/>
                </a:ln>
              </p:spPr>
              <p:txBody>
                <a:bodyPr wrap="none" anchor="ctr"/>
                <a:lstStyle/>
                <a:p>
                  <a:endParaRPr lang="en-US"/>
                </a:p>
              </p:txBody>
            </p:sp>
            <p:sp>
              <p:nvSpPr>
                <p:cNvPr id="7275" name="Line 47"/>
                <p:cNvSpPr>
                  <a:spLocks noChangeShapeType="1"/>
                </p:cNvSpPr>
                <p:nvPr/>
              </p:nvSpPr>
              <p:spPr bwMode="auto">
                <a:xfrm>
                  <a:off x="2911" y="1559"/>
                  <a:ext cx="289" cy="0"/>
                </a:xfrm>
                <a:prstGeom prst="line">
                  <a:avLst/>
                </a:prstGeom>
                <a:noFill/>
                <a:ln w="25400">
                  <a:solidFill>
                    <a:srgbClr val="00279F"/>
                  </a:solidFill>
                  <a:round/>
                  <a:headEnd/>
                  <a:tailEnd/>
                </a:ln>
              </p:spPr>
              <p:txBody>
                <a:bodyPr wrap="none" anchor="ctr"/>
                <a:lstStyle/>
                <a:p>
                  <a:endParaRPr lang="en-US"/>
                </a:p>
              </p:txBody>
            </p:sp>
            <p:sp>
              <p:nvSpPr>
                <p:cNvPr id="7276" name="Line 48"/>
                <p:cNvSpPr>
                  <a:spLocks noChangeShapeType="1"/>
                </p:cNvSpPr>
                <p:nvPr/>
              </p:nvSpPr>
              <p:spPr bwMode="auto">
                <a:xfrm>
                  <a:off x="2911" y="1582"/>
                  <a:ext cx="289" cy="0"/>
                </a:xfrm>
                <a:prstGeom prst="line">
                  <a:avLst/>
                </a:prstGeom>
                <a:noFill/>
                <a:ln w="25400">
                  <a:solidFill>
                    <a:srgbClr val="00279F"/>
                  </a:solidFill>
                  <a:round/>
                  <a:headEnd/>
                  <a:tailEnd/>
                </a:ln>
              </p:spPr>
              <p:txBody>
                <a:bodyPr wrap="none" anchor="ctr"/>
                <a:lstStyle/>
                <a:p>
                  <a:endParaRPr lang="en-US"/>
                </a:p>
              </p:txBody>
            </p:sp>
            <p:sp>
              <p:nvSpPr>
                <p:cNvPr id="7277" name="Line 49"/>
                <p:cNvSpPr>
                  <a:spLocks noChangeShapeType="1"/>
                </p:cNvSpPr>
                <p:nvPr/>
              </p:nvSpPr>
              <p:spPr bwMode="auto">
                <a:xfrm>
                  <a:off x="2911" y="1606"/>
                  <a:ext cx="289" cy="0"/>
                </a:xfrm>
                <a:prstGeom prst="line">
                  <a:avLst/>
                </a:prstGeom>
                <a:noFill/>
                <a:ln w="25400">
                  <a:solidFill>
                    <a:srgbClr val="00279F"/>
                  </a:solidFill>
                  <a:round/>
                  <a:headEnd/>
                  <a:tailEnd/>
                </a:ln>
              </p:spPr>
              <p:txBody>
                <a:bodyPr wrap="none" anchor="ctr"/>
                <a:lstStyle/>
                <a:p>
                  <a:endParaRPr lang="en-US"/>
                </a:p>
              </p:txBody>
            </p:sp>
            <p:sp>
              <p:nvSpPr>
                <p:cNvPr id="7278" name="Line 50"/>
                <p:cNvSpPr>
                  <a:spLocks noChangeShapeType="1"/>
                </p:cNvSpPr>
                <p:nvPr/>
              </p:nvSpPr>
              <p:spPr bwMode="auto">
                <a:xfrm>
                  <a:off x="2911" y="1631"/>
                  <a:ext cx="289" cy="0"/>
                </a:xfrm>
                <a:prstGeom prst="line">
                  <a:avLst/>
                </a:prstGeom>
                <a:noFill/>
                <a:ln w="25400">
                  <a:solidFill>
                    <a:srgbClr val="00279F"/>
                  </a:solidFill>
                  <a:round/>
                  <a:headEnd/>
                  <a:tailEnd/>
                </a:ln>
              </p:spPr>
              <p:txBody>
                <a:bodyPr wrap="none" anchor="ctr"/>
                <a:lstStyle/>
                <a:p>
                  <a:endParaRPr lang="en-US"/>
                </a:p>
              </p:txBody>
            </p:sp>
            <p:sp>
              <p:nvSpPr>
                <p:cNvPr id="7279" name="Line 51"/>
                <p:cNvSpPr>
                  <a:spLocks noChangeShapeType="1"/>
                </p:cNvSpPr>
                <p:nvPr/>
              </p:nvSpPr>
              <p:spPr bwMode="auto">
                <a:xfrm>
                  <a:off x="2911" y="1654"/>
                  <a:ext cx="289" cy="0"/>
                </a:xfrm>
                <a:prstGeom prst="line">
                  <a:avLst/>
                </a:prstGeom>
                <a:noFill/>
                <a:ln w="25400">
                  <a:solidFill>
                    <a:srgbClr val="00279F"/>
                  </a:solidFill>
                  <a:round/>
                  <a:headEnd/>
                  <a:tailEnd/>
                </a:ln>
              </p:spPr>
              <p:txBody>
                <a:bodyPr wrap="none" anchor="ctr"/>
                <a:lstStyle/>
                <a:p>
                  <a:endParaRPr lang="en-US"/>
                </a:p>
              </p:txBody>
            </p:sp>
          </p:grpSp>
          <p:grpSp>
            <p:nvGrpSpPr>
              <p:cNvPr id="7267" name="Group 59"/>
              <p:cNvGrpSpPr>
                <a:grpSpLocks/>
              </p:cNvGrpSpPr>
              <p:nvPr/>
            </p:nvGrpSpPr>
            <p:grpSpPr bwMode="auto">
              <a:xfrm>
                <a:off x="2913" y="1681"/>
                <a:ext cx="291" cy="114"/>
                <a:chOff x="2913" y="1681"/>
                <a:chExt cx="291" cy="114"/>
              </a:xfrm>
            </p:grpSpPr>
            <p:sp>
              <p:nvSpPr>
                <p:cNvPr id="7268" name="Line 53"/>
                <p:cNvSpPr>
                  <a:spLocks noChangeShapeType="1"/>
                </p:cNvSpPr>
                <p:nvPr/>
              </p:nvSpPr>
              <p:spPr bwMode="auto">
                <a:xfrm>
                  <a:off x="2950" y="1681"/>
                  <a:ext cx="254" cy="0"/>
                </a:xfrm>
                <a:prstGeom prst="line">
                  <a:avLst/>
                </a:prstGeom>
                <a:noFill/>
                <a:ln w="25400">
                  <a:solidFill>
                    <a:srgbClr val="00279F"/>
                  </a:solidFill>
                  <a:round/>
                  <a:headEnd/>
                  <a:tailEnd/>
                </a:ln>
              </p:spPr>
              <p:txBody>
                <a:bodyPr wrap="none" anchor="ctr"/>
                <a:lstStyle/>
                <a:p>
                  <a:endParaRPr lang="en-US"/>
                </a:p>
              </p:txBody>
            </p:sp>
            <p:sp>
              <p:nvSpPr>
                <p:cNvPr id="7269" name="Line 54"/>
                <p:cNvSpPr>
                  <a:spLocks noChangeShapeType="1"/>
                </p:cNvSpPr>
                <p:nvPr/>
              </p:nvSpPr>
              <p:spPr bwMode="auto">
                <a:xfrm>
                  <a:off x="2913" y="1700"/>
                  <a:ext cx="291" cy="0"/>
                </a:xfrm>
                <a:prstGeom prst="line">
                  <a:avLst/>
                </a:prstGeom>
                <a:noFill/>
                <a:ln w="25400">
                  <a:solidFill>
                    <a:srgbClr val="00279F"/>
                  </a:solidFill>
                  <a:round/>
                  <a:headEnd/>
                  <a:tailEnd/>
                </a:ln>
              </p:spPr>
              <p:txBody>
                <a:bodyPr wrap="none" anchor="ctr"/>
                <a:lstStyle/>
                <a:p>
                  <a:endParaRPr lang="en-US"/>
                </a:p>
              </p:txBody>
            </p:sp>
            <p:sp>
              <p:nvSpPr>
                <p:cNvPr id="7270" name="Line 55"/>
                <p:cNvSpPr>
                  <a:spLocks noChangeShapeType="1"/>
                </p:cNvSpPr>
                <p:nvPr/>
              </p:nvSpPr>
              <p:spPr bwMode="auto">
                <a:xfrm>
                  <a:off x="2913" y="1724"/>
                  <a:ext cx="291" cy="0"/>
                </a:xfrm>
                <a:prstGeom prst="line">
                  <a:avLst/>
                </a:prstGeom>
                <a:noFill/>
                <a:ln w="25400">
                  <a:solidFill>
                    <a:srgbClr val="00279F"/>
                  </a:solidFill>
                  <a:round/>
                  <a:headEnd/>
                  <a:tailEnd/>
                </a:ln>
              </p:spPr>
              <p:txBody>
                <a:bodyPr wrap="none" anchor="ctr"/>
                <a:lstStyle/>
                <a:p>
                  <a:endParaRPr lang="en-US"/>
                </a:p>
              </p:txBody>
            </p:sp>
            <p:sp>
              <p:nvSpPr>
                <p:cNvPr id="7271" name="Line 56"/>
                <p:cNvSpPr>
                  <a:spLocks noChangeShapeType="1"/>
                </p:cNvSpPr>
                <p:nvPr/>
              </p:nvSpPr>
              <p:spPr bwMode="auto">
                <a:xfrm>
                  <a:off x="2913" y="1749"/>
                  <a:ext cx="291" cy="0"/>
                </a:xfrm>
                <a:prstGeom prst="line">
                  <a:avLst/>
                </a:prstGeom>
                <a:noFill/>
                <a:ln w="25400">
                  <a:solidFill>
                    <a:srgbClr val="00279F"/>
                  </a:solidFill>
                  <a:round/>
                  <a:headEnd/>
                  <a:tailEnd/>
                </a:ln>
              </p:spPr>
              <p:txBody>
                <a:bodyPr wrap="none" anchor="ctr"/>
                <a:lstStyle/>
                <a:p>
                  <a:endParaRPr lang="en-US"/>
                </a:p>
              </p:txBody>
            </p:sp>
            <p:sp>
              <p:nvSpPr>
                <p:cNvPr id="7272" name="Line 57"/>
                <p:cNvSpPr>
                  <a:spLocks noChangeShapeType="1"/>
                </p:cNvSpPr>
                <p:nvPr/>
              </p:nvSpPr>
              <p:spPr bwMode="auto">
                <a:xfrm>
                  <a:off x="2913" y="1772"/>
                  <a:ext cx="291" cy="0"/>
                </a:xfrm>
                <a:prstGeom prst="line">
                  <a:avLst/>
                </a:prstGeom>
                <a:noFill/>
                <a:ln w="25400">
                  <a:solidFill>
                    <a:srgbClr val="00279F"/>
                  </a:solidFill>
                  <a:round/>
                  <a:headEnd/>
                  <a:tailEnd/>
                </a:ln>
              </p:spPr>
              <p:txBody>
                <a:bodyPr wrap="none" anchor="ctr"/>
                <a:lstStyle/>
                <a:p>
                  <a:endParaRPr lang="en-US"/>
                </a:p>
              </p:txBody>
            </p:sp>
            <p:sp>
              <p:nvSpPr>
                <p:cNvPr id="7273" name="Line 58"/>
                <p:cNvSpPr>
                  <a:spLocks noChangeShapeType="1"/>
                </p:cNvSpPr>
                <p:nvPr/>
              </p:nvSpPr>
              <p:spPr bwMode="auto">
                <a:xfrm>
                  <a:off x="2913" y="1795"/>
                  <a:ext cx="291" cy="0"/>
                </a:xfrm>
                <a:prstGeom prst="line">
                  <a:avLst/>
                </a:prstGeom>
                <a:noFill/>
                <a:ln w="25400">
                  <a:solidFill>
                    <a:srgbClr val="00279F"/>
                  </a:solidFill>
                  <a:round/>
                  <a:headEnd/>
                  <a:tailEnd/>
                </a:ln>
              </p:spPr>
              <p:txBody>
                <a:bodyPr wrap="none" anchor="ctr"/>
                <a:lstStyle/>
                <a:p>
                  <a:endParaRPr lang="en-US"/>
                </a:p>
              </p:txBody>
            </p:sp>
          </p:grpSp>
        </p:grpSp>
        <p:grpSp>
          <p:nvGrpSpPr>
            <p:cNvPr id="7188" name="Group 84"/>
            <p:cNvGrpSpPr>
              <a:grpSpLocks/>
            </p:cNvGrpSpPr>
            <p:nvPr/>
          </p:nvGrpSpPr>
          <p:grpSpPr bwMode="auto">
            <a:xfrm>
              <a:off x="4372" y="1055"/>
              <a:ext cx="732" cy="565"/>
              <a:chOff x="4372" y="1055"/>
              <a:chExt cx="732" cy="565"/>
            </a:xfrm>
          </p:grpSpPr>
          <p:sp>
            <p:nvSpPr>
              <p:cNvPr id="7240" name="Rectangle 61"/>
              <p:cNvSpPr>
                <a:spLocks noChangeArrowheads="1"/>
              </p:cNvSpPr>
              <p:nvPr/>
            </p:nvSpPr>
            <p:spPr bwMode="auto">
              <a:xfrm>
                <a:off x="4372" y="1055"/>
                <a:ext cx="387" cy="565"/>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41" name="Rectangle 62"/>
              <p:cNvSpPr>
                <a:spLocks noChangeArrowheads="1"/>
              </p:cNvSpPr>
              <p:nvPr/>
            </p:nvSpPr>
            <p:spPr bwMode="auto">
              <a:xfrm>
                <a:off x="4380" y="1073"/>
                <a:ext cx="724"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C</a:t>
                </a:r>
              </a:p>
            </p:txBody>
          </p:sp>
          <p:grpSp>
            <p:nvGrpSpPr>
              <p:cNvPr id="7242" name="Group 69"/>
              <p:cNvGrpSpPr>
                <a:grpSpLocks/>
              </p:cNvGrpSpPr>
              <p:nvPr/>
            </p:nvGrpSpPr>
            <p:grpSpPr bwMode="auto">
              <a:xfrm>
                <a:off x="4422" y="1173"/>
                <a:ext cx="289" cy="115"/>
                <a:chOff x="4422" y="1173"/>
                <a:chExt cx="289" cy="115"/>
              </a:xfrm>
            </p:grpSpPr>
            <p:sp>
              <p:nvSpPr>
                <p:cNvPr id="7257" name="Line 63"/>
                <p:cNvSpPr>
                  <a:spLocks noChangeShapeType="1"/>
                </p:cNvSpPr>
                <p:nvPr/>
              </p:nvSpPr>
              <p:spPr bwMode="auto">
                <a:xfrm>
                  <a:off x="4458" y="1173"/>
                  <a:ext cx="253" cy="0"/>
                </a:xfrm>
                <a:prstGeom prst="line">
                  <a:avLst/>
                </a:prstGeom>
                <a:noFill/>
                <a:ln w="25400">
                  <a:solidFill>
                    <a:srgbClr val="00279F"/>
                  </a:solidFill>
                  <a:round/>
                  <a:headEnd/>
                  <a:tailEnd/>
                </a:ln>
              </p:spPr>
              <p:txBody>
                <a:bodyPr wrap="none" anchor="ctr"/>
                <a:lstStyle/>
                <a:p>
                  <a:endParaRPr lang="en-US"/>
                </a:p>
              </p:txBody>
            </p:sp>
            <p:sp>
              <p:nvSpPr>
                <p:cNvPr id="7258" name="Line 64"/>
                <p:cNvSpPr>
                  <a:spLocks noChangeShapeType="1"/>
                </p:cNvSpPr>
                <p:nvPr/>
              </p:nvSpPr>
              <p:spPr bwMode="auto">
                <a:xfrm>
                  <a:off x="4422" y="1194"/>
                  <a:ext cx="289" cy="0"/>
                </a:xfrm>
                <a:prstGeom prst="line">
                  <a:avLst/>
                </a:prstGeom>
                <a:noFill/>
                <a:ln w="25400">
                  <a:solidFill>
                    <a:srgbClr val="00279F"/>
                  </a:solidFill>
                  <a:round/>
                  <a:headEnd/>
                  <a:tailEnd/>
                </a:ln>
              </p:spPr>
              <p:txBody>
                <a:bodyPr wrap="none" anchor="ctr"/>
                <a:lstStyle/>
                <a:p>
                  <a:endParaRPr lang="en-US"/>
                </a:p>
              </p:txBody>
            </p:sp>
            <p:sp>
              <p:nvSpPr>
                <p:cNvPr id="7259" name="Line 65"/>
                <p:cNvSpPr>
                  <a:spLocks noChangeShapeType="1"/>
                </p:cNvSpPr>
                <p:nvPr/>
              </p:nvSpPr>
              <p:spPr bwMode="auto">
                <a:xfrm>
                  <a:off x="4422" y="1218"/>
                  <a:ext cx="289" cy="0"/>
                </a:xfrm>
                <a:prstGeom prst="line">
                  <a:avLst/>
                </a:prstGeom>
                <a:noFill/>
                <a:ln w="25400">
                  <a:solidFill>
                    <a:srgbClr val="00279F"/>
                  </a:solidFill>
                  <a:round/>
                  <a:headEnd/>
                  <a:tailEnd/>
                </a:ln>
              </p:spPr>
              <p:txBody>
                <a:bodyPr wrap="none" anchor="ctr"/>
                <a:lstStyle/>
                <a:p>
                  <a:endParaRPr lang="en-US"/>
                </a:p>
              </p:txBody>
            </p:sp>
            <p:sp>
              <p:nvSpPr>
                <p:cNvPr id="7260" name="Line 66"/>
                <p:cNvSpPr>
                  <a:spLocks noChangeShapeType="1"/>
                </p:cNvSpPr>
                <p:nvPr/>
              </p:nvSpPr>
              <p:spPr bwMode="auto">
                <a:xfrm>
                  <a:off x="4422" y="1241"/>
                  <a:ext cx="289" cy="0"/>
                </a:xfrm>
                <a:prstGeom prst="line">
                  <a:avLst/>
                </a:prstGeom>
                <a:noFill/>
                <a:ln w="25400">
                  <a:solidFill>
                    <a:srgbClr val="00279F"/>
                  </a:solidFill>
                  <a:round/>
                  <a:headEnd/>
                  <a:tailEnd/>
                </a:ln>
              </p:spPr>
              <p:txBody>
                <a:bodyPr wrap="none" anchor="ctr"/>
                <a:lstStyle/>
                <a:p>
                  <a:endParaRPr lang="en-US"/>
                </a:p>
              </p:txBody>
            </p:sp>
            <p:sp>
              <p:nvSpPr>
                <p:cNvPr id="7261" name="Line 67"/>
                <p:cNvSpPr>
                  <a:spLocks noChangeShapeType="1"/>
                </p:cNvSpPr>
                <p:nvPr/>
              </p:nvSpPr>
              <p:spPr bwMode="auto">
                <a:xfrm>
                  <a:off x="4422" y="1265"/>
                  <a:ext cx="289" cy="0"/>
                </a:xfrm>
                <a:prstGeom prst="line">
                  <a:avLst/>
                </a:prstGeom>
                <a:noFill/>
                <a:ln w="25400">
                  <a:solidFill>
                    <a:srgbClr val="00279F"/>
                  </a:solidFill>
                  <a:round/>
                  <a:headEnd/>
                  <a:tailEnd/>
                </a:ln>
              </p:spPr>
              <p:txBody>
                <a:bodyPr wrap="none" anchor="ctr"/>
                <a:lstStyle/>
                <a:p>
                  <a:endParaRPr lang="en-US"/>
                </a:p>
              </p:txBody>
            </p:sp>
            <p:sp>
              <p:nvSpPr>
                <p:cNvPr id="7262" name="Line 68"/>
                <p:cNvSpPr>
                  <a:spLocks noChangeShapeType="1"/>
                </p:cNvSpPr>
                <p:nvPr/>
              </p:nvSpPr>
              <p:spPr bwMode="auto">
                <a:xfrm>
                  <a:off x="4422" y="1288"/>
                  <a:ext cx="289" cy="0"/>
                </a:xfrm>
                <a:prstGeom prst="line">
                  <a:avLst/>
                </a:prstGeom>
                <a:noFill/>
                <a:ln w="25400">
                  <a:solidFill>
                    <a:srgbClr val="00279F"/>
                  </a:solidFill>
                  <a:round/>
                  <a:headEnd/>
                  <a:tailEnd/>
                </a:ln>
              </p:spPr>
              <p:txBody>
                <a:bodyPr wrap="none" anchor="ctr"/>
                <a:lstStyle/>
                <a:p>
                  <a:endParaRPr lang="en-US"/>
                </a:p>
              </p:txBody>
            </p:sp>
          </p:grpSp>
          <p:grpSp>
            <p:nvGrpSpPr>
              <p:cNvPr id="7243" name="Group 76"/>
              <p:cNvGrpSpPr>
                <a:grpSpLocks/>
              </p:cNvGrpSpPr>
              <p:nvPr/>
            </p:nvGrpSpPr>
            <p:grpSpPr bwMode="auto">
              <a:xfrm>
                <a:off x="4422" y="1318"/>
                <a:ext cx="289" cy="116"/>
                <a:chOff x="4422" y="1318"/>
                <a:chExt cx="289" cy="116"/>
              </a:xfrm>
            </p:grpSpPr>
            <p:sp>
              <p:nvSpPr>
                <p:cNvPr id="7251" name="Line 70"/>
                <p:cNvSpPr>
                  <a:spLocks noChangeShapeType="1"/>
                </p:cNvSpPr>
                <p:nvPr/>
              </p:nvSpPr>
              <p:spPr bwMode="auto">
                <a:xfrm>
                  <a:off x="4458" y="1318"/>
                  <a:ext cx="253" cy="0"/>
                </a:xfrm>
                <a:prstGeom prst="line">
                  <a:avLst/>
                </a:prstGeom>
                <a:noFill/>
                <a:ln w="25400">
                  <a:solidFill>
                    <a:srgbClr val="00279F"/>
                  </a:solidFill>
                  <a:round/>
                  <a:headEnd/>
                  <a:tailEnd/>
                </a:ln>
              </p:spPr>
              <p:txBody>
                <a:bodyPr wrap="none" anchor="ctr"/>
                <a:lstStyle/>
                <a:p>
                  <a:endParaRPr lang="en-US"/>
                </a:p>
              </p:txBody>
            </p:sp>
            <p:sp>
              <p:nvSpPr>
                <p:cNvPr id="7252" name="Line 71"/>
                <p:cNvSpPr>
                  <a:spLocks noChangeShapeType="1"/>
                </p:cNvSpPr>
                <p:nvPr/>
              </p:nvSpPr>
              <p:spPr bwMode="auto">
                <a:xfrm>
                  <a:off x="4422" y="1339"/>
                  <a:ext cx="289" cy="0"/>
                </a:xfrm>
                <a:prstGeom prst="line">
                  <a:avLst/>
                </a:prstGeom>
                <a:noFill/>
                <a:ln w="25400">
                  <a:solidFill>
                    <a:srgbClr val="00279F"/>
                  </a:solidFill>
                  <a:round/>
                  <a:headEnd/>
                  <a:tailEnd/>
                </a:ln>
              </p:spPr>
              <p:txBody>
                <a:bodyPr wrap="none" anchor="ctr"/>
                <a:lstStyle/>
                <a:p>
                  <a:endParaRPr lang="en-US"/>
                </a:p>
              </p:txBody>
            </p:sp>
            <p:sp>
              <p:nvSpPr>
                <p:cNvPr id="7253" name="Line 72"/>
                <p:cNvSpPr>
                  <a:spLocks noChangeShapeType="1"/>
                </p:cNvSpPr>
                <p:nvPr/>
              </p:nvSpPr>
              <p:spPr bwMode="auto">
                <a:xfrm>
                  <a:off x="4422" y="1362"/>
                  <a:ext cx="289" cy="0"/>
                </a:xfrm>
                <a:prstGeom prst="line">
                  <a:avLst/>
                </a:prstGeom>
                <a:noFill/>
                <a:ln w="25400">
                  <a:solidFill>
                    <a:srgbClr val="00279F"/>
                  </a:solidFill>
                  <a:round/>
                  <a:headEnd/>
                  <a:tailEnd/>
                </a:ln>
              </p:spPr>
              <p:txBody>
                <a:bodyPr wrap="none" anchor="ctr"/>
                <a:lstStyle/>
                <a:p>
                  <a:endParaRPr lang="en-US"/>
                </a:p>
              </p:txBody>
            </p:sp>
            <p:sp>
              <p:nvSpPr>
                <p:cNvPr id="7254" name="Line 73"/>
                <p:cNvSpPr>
                  <a:spLocks noChangeShapeType="1"/>
                </p:cNvSpPr>
                <p:nvPr/>
              </p:nvSpPr>
              <p:spPr bwMode="auto">
                <a:xfrm>
                  <a:off x="4422" y="1386"/>
                  <a:ext cx="289" cy="0"/>
                </a:xfrm>
                <a:prstGeom prst="line">
                  <a:avLst/>
                </a:prstGeom>
                <a:noFill/>
                <a:ln w="25400">
                  <a:solidFill>
                    <a:srgbClr val="00279F"/>
                  </a:solidFill>
                  <a:round/>
                  <a:headEnd/>
                  <a:tailEnd/>
                </a:ln>
              </p:spPr>
              <p:txBody>
                <a:bodyPr wrap="none" anchor="ctr"/>
                <a:lstStyle/>
                <a:p>
                  <a:endParaRPr lang="en-US"/>
                </a:p>
              </p:txBody>
            </p:sp>
            <p:sp>
              <p:nvSpPr>
                <p:cNvPr id="7255" name="Line 74"/>
                <p:cNvSpPr>
                  <a:spLocks noChangeShapeType="1"/>
                </p:cNvSpPr>
                <p:nvPr/>
              </p:nvSpPr>
              <p:spPr bwMode="auto">
                <a:xfrm>
                  <a:off x="4422" y="1410"/>
                  <a:ext cx="289" cy="0"/>
                </a:xfrm>
                <a:prstGeom prst="line">
                  <a:avLst/>
                </a:prstGeom>
                <a:noFill/>
                <a:ln w="25400">
                  <a:solidFill>
                    <a:srgbClr val="00279F"/>
                  </a:solidFill>
                  <a:round/>
                  <a:headEnd/>
                  <a:tailEnd/>
                </a:ln>
              </p:spPr>
              <p:txBody>
                <a:bodyPr wrap="none" anchor="ctr"/>
                <a:lstStyle/>
                <a:p>
                  <a:endParaRPr lang="en-US"/>
                </a:p>
              </p:txBody>
            </p:sp>
            <p:sp>
              <p:nvSpPr>
                <p:cNvPr id="7256" name="Line 75"/>
                <p:cNvSpPr>
                  <a:spLocks noChangeShapeType="1"/>
                </p:cNvSpPr>
                <p:nvPr/>
              </p:nvSpPr>
              <p:spPr bwMode="auto">
                <a:xfrm>
                  <a:off x="4422" y="1434"/>
                  <a:ext cx="289" cy="0"/>
                </a:xfrm>
                <a:prstGeom prst="line">
                  <a:avLst/>
                </a:prstGeom>
                <a:noFill/>
                <a:ln w="25400">
                  <a:solidFill>
                    <a:srgbClr val="00279F"/>
                  </a:solidFill>
                  <a:round/>
                  <a:headEnd/>
                  <a:tailEnd/>
                </a:ln>
              </p:spPr>
              <p:txBody>
                <a:bodyPr wrap="none" anchor="ctr"/>
                <a:lstStyle/>
                <a:p>
                  <a:endParaRPr lang="en-US"/>
                </a:p>
              </p:txBody>
            </p:sp>
          </p:grpSp>
          <p:grpSp>
            <p:nvGrpSpPr>
              <p:cNvPr id="7244" name="Group 83"/>
              <p:cNvGrpSpPr>
                <a:grpSpLocks/>
              </p:cNvGrpSpPr>
              <p:nvPr/>
            </p:nvGrpSpPr>
            <p:grpSpPr bwMode="auto">
              <a:xfrm>
                <a:off x="4424" y="1459"/>
                <a:ext cx="291" cy="115"/>
                <a:chOff x="4424" y="1459"/>
                <a:chExt cx="291" cy="115"/>
              </a:xfrm>
            </p:grpSpPr>
            <p:sp>
              <p:nvSpPr>
                <p:cNvPr id="7245" name="Line 77"/>
                <p:cNvSpPr>
                  <a:spLocks noChangeShapeType="1"/>
                </p:cNvSpPr>
                <p:nvPr/>
              </p:nvSpPr>
              <p:spPr bwMode="auto">
                <a:xfrm>
                  <a:off x="4461" y="1459"/>
                  <a:ext cx="254" cy="0"/>
                </a:xfrm>
                <a:prstGeom prst="line">
                  <a:avLst/>
                </a:prstGeom>
                <a:noFill/>
                <a:ln w="25400">
                  <a:solidFill>
                    <a:srgbClr val="00279F"/>
                  </a:solidFill>
                  <a:round/>
                  <a:headEnd/>
                  <a:tailEnd/>
                </a:ln>
              </p:spPr>
              <p:txBody>
                <a:bodyPr wrap="none" anchor="ctr"/>
                <a:lstStyle/>
                <a:p>
                  <a:endParaRPr lang="en-US"/>
                </a:p>
              </p:txBody>
            </p:sp>
            <p:sp>
              <p:nvSpPr>
                <p:cNvPr id="7246" name="Line 78"/>
                <p:cNvSpPr>
                  <a:spLocks noChangeShapeType="1"/>
                </p:cNvSpPr>
                <p:nvPr/>
              </p:nvSpPr>
              <p:spPr bwMode="auto">
                <a:xfrm>
                  <a:off x="4424" y="1480"/>
                  <a:ext cx="291" cy="0"/>
                </a:xfrm>
                <a:prstGeom prst="line">
                  <a:avLst/>
                </a:prstGeom>
                <a:noFill/>
                <a:ln w="25400">
                  <a:solidFill>
                    <a:srgbClr val="00279F"/>
                  </a:solidFill>
                  <a:round/>
                  <a:headEnd/>
                  <a:tailEnd/>
                </a:ln>
              </p:spPr>
              <p:txBody>
                <a:bodyPr wrap="none" anchor="ctr"/>
                <a:lstStyle/>
                <a:p>
                  <a:endParaRPr lang="en-US"/>
                </a:p>
              </p:txBody>
            </p:sp>
            <p:sp>
              <p:nvSpPr>
                <p:cNvPr id="7247" name="Line 79"/>
                <p:cNvSpPr>
                  <a:spLocks noChangeShapeType="1"/>
                </p:cNvSpPr>
                <p:nvPr/>
              </p:nvSpPr>
              <p:spPr bwMode="auto">
                <a:xfrm>
                  <a:off x="4424" y="1505"/>
                  <a:ext cx="291" cy="0"/>
                </a:xfrm>
                <a:prstGeom prst="line">
                  <a:avLst/>
                </a:prstGeom>
                <a:noFill/>
                <a:ln w="25400">
                  <a:solidFill>
                    <a:srgbClr val="00279F"/>
                  </a:solidFill>
                  <a:round/>
                  <a:headEnd/>
                  <a:tailEnd/>
                </a:ln>
              </p:spPr>
              <p:txBody>
                <a:bodyPr wrap="none" anchor="ctr"/>
                <a:lstStyle/>
                <a:p>
                  <a:endParaRPr lang="en-US"/>
                </a:p>
              </p:txBody>
            </p:sp>
            <p:sp>
              <p:nvSpPr>
                <p:cNvPr id="7248" name="Line 80"/>
                <p:cNvSpPr>
                  <a:spLocks noChangeShapeType="1"/>
                </p:cNvSpPr>
                <p:nvPr/>
              </p:nvSpPr>
              <p:spPr bwMode="auto">
                <a:xfrm>
                  <a:off x="4424" y="1528"/>
                  <a:ext cx="291" cy="0"/>
                </a:xfrm>
                <a:prstGeom prst="line">
                  <a:avLst/>
                </a:prstGeom>
                <a:noFill/>
                <a:ln w="25400">
                  <a:solidFill>
                    <a:srgbClr val="00279F"/>
                  </a:solidFill>
                  <a:round/>
                  <a:headEnd/>
                  <a:tailEnd/>
                </a:ln>
              </p:spPr>
              <p:txBody>
                <a:bodyPr wrap="none" anchor="ctr"/>
                <a:lstStyle/>
                <a:p>
                  <a:endParaRPr lang="en-US"/>
                </a:p>
              </p:txBody>
            </p:sp>
            <p:sp>
              <p:nvSpPr>
                <p:cNvPr id="7249" name="Line 81"/>
                <p:cNvSpPr>
                  <a:spLocks noChangeShapeType="1"/>
                </p:cNvSpPr>
                <p:nvPr/>
              </p:nvSpPr>
              <p:spPr bwMode="auto">
                <a:xfrm>
                  <a:off x="4424" y="1551"/>
                  <a:ext cx="291" cy="0"/>
                </a:xfrm>
                <a:prstGeom prst="line">
                  <a:avLst/>
                </a:prstGeom>
                <a:noFill/>
                <a:ln w="25400">
                  <a:solidFill>
                    <a:srgbClr val="00279F"/>
                  </a:solidFill>
                  <a:round/>
                  <a:headEnd/>
                  <a:tailEnd/>
                </a:ln>
              </p:spPr>
              <p:txBody>
                <a:bodyPr wrap="none" anchor="ctr"/>
                <a:lstStyle/>
                <a:p>
                  <a:endParaRPr lang="en-US"/>
                </a:p>
              </p:txBody>
            </p:sp>
            <p:sp>
              <p:nvSpPr>
                <p:cNvPr id="7250" name="Line 82"/>
                <p:cNvSpPr>
                  <a:spLocks noChangeShapeType="1"/>
                </p:cNvSpPr>
                <p:nvPr/>
              </p:nvSpPr>
              <p:spPr bwMode="auto">
                <a:xfrm>
                  <a:off x="4424" y="1574"/>
                  <a:ext cx="291" cy="0"/>
                </a:xfrm>
                <a:prstGeom prst="line">
                  <a:avLst/>
                </a:prstGeom>
                <a:noFill/>
                <a:ln w="25400">
                  <a:solidFill>
                    <a:srgbClr val="00279F"/>
                  </a:solidFill>
                  <a:round/>
                  <a:headEnd/>
                  <a:tailEnd/>
                </a:ln>
              </p:spPr>
              <p:txBody>
                <a:bodyPr wrap="none" anchor="ctr"/>
                <a:lstStyle/>
                <a:p>
                  <a:endParaRPr lang="en-US"/>
                </a:p>
              </p:txBody>
            </p:sp>
          </p:grpSp>
        </p:grpSp>
        <p:grpSp>
          <p:nvGrpSpPr>
            <p:cNvPr id="7189" name="Group 108"/>
            <p:cNvGrpSpPr>
              <a:grpSpLocks/>
            </p:cNvGrpSpPr>
            <p:nvPr/>
          </p:nvGrpSpPr>
          <p:grpSpPr bwMode="auto">
            <a:xfrm>
              <a:off x="4487" y="2012"/>
              <a:ext cx="731" cy="564"/>
              <a:chOff x="4487" y="2012"/>
              <a:chExt cx="731" cy="564"/>
            </a:xfrm>
          </p:grpSpPr>
          <p:sp>
            <p:nvSpPr>
              <p:cNvPr id="7217" name="Rectangle 85"/>
              <p:cNvSpPr>
                <a:spLocks noChangeArrowheads="1"/>
              </p:cNvSpPr>
              <p:nvPr/>
            </p:nvSpPr>
            <p:spPr bwMode="auto">
              <a:xfrm>
                <a:off x="4487" y="2012"/>
                <a:ext cx="386" cy="564"/>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18" name="Rectangle 86"/>
              <p:cNvSpPr>
                <a:spLocks noChangeArrowheads="1"/>
              </p:cNvSpPr>
              <p:nvPr/>
            </p:nvSpPr>
            <p:spPr bwMode="auto">
              <a:xfrm>
                <a:off x="4494" y="2031"/>
                <a:ext cx="724"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D</a:t>
                </a:r>
              </a:p>
            </p:txBody>
          </p:sp>
          <p:grpSp>
            <p:nvGrpSpPr>
              <p:cNvPr id="7219" name="Group 93"/>
              <p:cNvGrpSpPr>
                <a:grpSpLocks/>
              </p:cNvGrpSpPr>
              <p:nvPr/>
            </p:nvGrpSpPr>
            <p:grpSpPr bwMode="auto">
              <a:xfrm>
                <a:off x="4536" y="2131"/>
                <a:ext cx="289" cy="114"/>
                <a:chOff x="4536" y="2131"/>
                <a:chExt cx="289" cy="114"/>
              </a:xfrm>
            </p:grpSpPr>
            <p:sp>
              <p:nvSpPr>
                <p:cNvPr id="7234" name="Line 87"/>
                <p:cNvSpPr>
                  <a:spLocks noChangeShapeType="1"/>
                </p:cNvSpPr>
                <p:nvPr/>
              </p:nvSpPr>
              <p:spPr bwMode="auto">
                <a:xfrm>
                  <a:off x="4572" y="2131"/>
                  <a:ext cx="253" cy="0"/>
                </a:xfrm>
                <a:prstGeom prst="line">
                  <a:avLst/>
                </a:prstGeom>
                <a:noFill/>
                <a:ln w="25400">
                  <a:solidFill>
                    <a:srgbClr val="00279F"/>
                  </a:solidFill>
                  <a:round/>
                  <a:headEnd/>
                  <a:tailEnd/>
                </a:ln>
              </p:spPr>
              <p:txBody>
                <a:bodyPr wrap="none" anchor="ctr"/>
                <a:lstStyle/>
                <a:p>
                  <a:endParaRPr lang="en-US"/>
                </a:p>
              </p:txBody>
            </p:sp>
            <p:sp>
              <p:nvSpPr>
                <p:cNvPr id="7235" name="Line 88"/>
                <p:cNvSpPr>
                  <a:spLocks noChangeShapeType="1"/>
                </p:cNvSpPr>
                <p:nvPr/>
              </p:nvSpPr>
              <p:spPr bwMode="auto">
                <a:xfrm>
                  <a:off x="4536" y="2151"/>
                  <a:ext cx="289" cy="0"/>
                </a:xfrm>
                <a:prstGeom prst="line">
                  <a:avLst/>
                </a:prstGeom>
                <a:noFill/>
                <a:ln w="25400">
                  <a:solidFill>
                    <a:srgbClr val="00279F"/>
                  </a:solidFill>
                  <a:round/>
                  <a:headEnd/>
                  <a:tailEnd/>
                </a:ln>
              </p:spPr>
              <p:txBody>
                <a:bodyPr wrap="none" anchor="ctr"/>
                <a:lstStyle/>
                <a:p>
                  <a:endParaRPr lang="en-US"/>
                </a:p>
              </p:txBody>
            </p:sp>
            <p:sp>
              <p:nvSpPr>
                <p:cNvPr id="7236" name="Line 89"/>
                <p:cNvSpPr>
                  <a:spLocks noChangeShapeType="1"/>
                </p:cNvSpPr>
                <p:nvPr/>
              </p:nvSpPr>
              <p:spPr bwMode="auto">
                <a:xfrm>
                  <a:off x="4536" y="2175"/>
                  <a:ext cx="289" cy="0"/>
                </a:xfrm>
                <a:prstGeom prst="line">
                  <a:avLst/>
                </a:prstGeom>
                <a:noFill/>
                <a:ln w="25400">
                  <a:solidFill>
                    <a:srgbClr val="00279F"/>
                  </a:solidFill>
                  <a:round/>
                  <a:headEnd/>
                  <a:tailEnd/>
                </a:ln>
              </p:spPr>
              <p:txBody>
                <a:bodyPr wrap="none" anchor="ctr"/>
                <a:lstStyle/>
                <a:p>
                  <a:endParaRPr lang="en-US"/>
                </a:p>
              </p:txBody>
            </p:sp>
            <p:sp>
              <p:nvSpPr>
                <p:cNvPr id="7237" name="Line 90"/>
                <p:cNvSpPr>
                  <a:spLocks noChangeShapeType="1"/>
                </p:cNvSpPr>
                <p:nvPr/>
              </p:nvSpPr>
              <p:spPr bwMode="auto">
                <a:xfrm>
                  <a:off x="4536" y="2197"/>
                  <a:ext cx="289" cy="0"/>
                </a:xfrm>
                <a:prstGeom prst="line">
                  <a:avLst/>
                </a:prstGeom>
                <a:noFill/>
                <a:ln w="25400">
                  <a:solidFill>
                    <a:srgbClr val="00279F"/>
                  </a:solidFill>
                  <a:round/>
                  <a:headEnd/>
                  <a:tailEnd/>
                </a:ln>
              </p:spPr>
              <p:txBody>
                <a:bodyPr wrap="none" anchor="ctr"/>
                <a:lstStyle/>
                <a:p>
                  <a:endParaRPr lang="en-US"/>
                </a:p>
              </p:txBody>
            </p:sp>
            <p:sp>
              <p:nvSpPr>
                <p:cNvPr id="7238" name="Line 91"/>
                <p:cNvSpPr>
                  <a:spLocks noChangeShapeType="1"/>
                </p:cNvSpPr>
                <p:nvPr/>
              </p:nvSpPr>
              <p:spPr bwMode="auto">
                <a:xfrm>
                  <a:off x="4536" y="2222"/>
                  <a:ext cx="289" cy="0"/>
                </a:xfrm>
                <a:prstGeom prst="line">
                  <a:avLst/>
                </a:prstGeom>
                <a:noFill/>
                <a:ln w="25400">
                  <a:solidFill>
                    <a:srgbClr val="00279F"/>
                  </a:solidFill>
                  <a:round/>
                  <a:headEnd/>
                  <a:tailEnd/>
                </a:ln>
              </p:spPr>
              <p:txBody>
                <a:bodyPr wrap="none" anchor="ctr"/>
                <a:lstStyle/>
                <a:p>
                  <a:endParaRPr lang="en-US"/>
                </a:p>
              </p:txBody>
            </p:sp>
            <p:sp>
              <p:nvSpPr>
                <p:cNvPr id="7239" name="Line 92"/>
                <p:cNvSpPr>
                  <a:spLocks noChangeShapeType="1"/>
                </p:cNvSpPr>
                <p:nvPr/>
              </p:nvSpPr>
              <p:spPr bwMode="auto">
                <a:xfrm>
                  <a:off x="4536" y="2245"/>
                  <a:ext cx="289" cy="0"/>
                </a:xfrm>
                <a:prstGeom prst="line">
                  <a:avLst/>
                </a:prstGeom>
                <a:noFill/>
                <a:ln w="25400">
                  <a:solidFill>
                    <a:srgbClr val="00279F"/>
                  </a:solidFill>
                  <a:round/>
                  <a:headEnd/>
                  <a:tailEnd/>
                </a:ln>
              </p:spPr>
              <p:txBody>
                <a:bodyPr wrap="none" anchor="ctr"/>
                <a:lstStyle/>
                <a:p>
                  <a:endParaRPr lang="en-US"/>
                </a:p>
              </p:txBody>
            </p:sp>
          </p:grpSp>
          <p:grpSp>
            <p:nvGrpSpPr>
              <p:cNvPr id="7220" name="Group 100"/>
              <p:cNvGrpSpPr>
                <a:grpSpLocks/>
              </p:cNvGrpSpPr>
              <p:nvPr/>
            </p:nvGrpSpPr>
            <p:grpSpPr bwMode="auto">
              <a:xfrm>
                <a:off x="4536" y="2276"/>
                <a:ext cx="289" cy="115"/>
                <a:chOff x="4536" y="2276"/>
                <a:chExt cx="289" cy="115"/>
              </a:xfrm>
            </p:grpSpPr>
            <p:sp>
              <p:nvSpPr>
                <p:cNvPr id="7228" name="Line 94"/>
                <p:cNvSpPr>
                  <a:spLocks noChangeShapeType="1"/>
                </p:cNvSpPr>
                <p:nvPr/>
              </p:nvSpPr>
              <p:spPr bwMode="auto">
                <a:xfrm>
                  <a:off x="4572" y="2276"/>
                  <a:ext cx="253" cy="0"/>
                </a:xfrm>
                <a:prstGeom prst="line">
                  <a:avLst/>
                </a:prstGeom>
                <a:noFill/>
                <a:ln w="25400">
                  <a:solidFill>
                    <a:srgbClr val="00279F"/>
                  </a:solidFill>
                  <a:round/>
                  <a:headEnd/>
                  <a:tailEnd/>
                </a:ln>
              </p:spPr>
              <p:txBody>
                <a:bodyPr wrap="none" anchor="ctr"/>
                <a:lstStyle/>
                <a:p>
                  <a:endParaRPr lang="en-US"/>
                </a:p>
              </p:txBody>
            </p:sp>
            <p:sp>
              <p:nvSpPr>
                <p:cNvPr id="7229" name="Line 95"/>
                <p:cNvSpPr>
                  <a:spLocks noChangeShapeType="1"/>
                </p:cNvSpPr>
                <p:nvPr/>
              </p:nvSpPr>
              <p:spPr bwMode="auto">
                <a:xfrm>
                  <a:off x="4536" y="2296"/>
                  <a:ext cx="289" cy="0"/>
                </a:xfrm>
                <a:prstGeom prst="line">
                  <a:avLst/>
                </a:prstGeom>
                <a:noFill/>
                <a:ln w="25400">
                  <a:solidFill>
                    <a:srgbClr val="00279F"/>
                  </a:solidFill>
                  <a:round/>
                  <a:headEnd/>
                  <a:tailEnd/>
                </a:ln>
              </p:spPr>
              <p:txBody>
                <a:bodyPr wrap="none" anchor="ctr"/>
                <a:lstStyle/>
                <a:p>
                  <a:endParaRPr lang="en-US"/>
                </a:p>
              </p:txBody>
            </p:sp>
            <p:sp>
              <p:nvSpPr>
                <p:cNvPr id="7230" name="Line 96"/>
                <p:cNvSpPr>
                  <a:spLocks noChangeShapeType="1"/>
                </p:cNvSpPr>
                <p:nvPr/>
              </p:nvSpPr>
              <p:spPr bwMode="auto">
                <a:xfrm>
                  <a:off x="4536" y="2319"/>
                  <a:ext cx="289" cy="0"/>
                </a:xfrm>
                <a:prstGeom prst="line">
                  <a:avLst/>
                </a:prstGeom>
                <a:noFill/>
                <a:ln w="25400">
                  <a:solidFill>
                    <a:srgbClr val="00279F"/>
                  </a:solidFill>
                  <a:round/>
                  <a:headEnd/>
                  <a:tailEnd/>
                </a:ln>
              </p:spPr>
              <p:txBody>
                <a:bodyPr wrap="none" anchor="ctr"/>
                <a:lstStyle/>
                <a:p>
                  <a:endParaRPr lang="en-US"/>
                </a:p>
              </p:txBody>
            </p:sp>
            <p:sp>
              <p:nvSpPr>
                <p:cNvPr id="7231" name="Line 97"/>
                <p:cNvSpPr>
                  <a:spLocks noChangeShapeType="1"/>
                </p:cNvSpPr>
                <p:nvPr/>
              </p:nvSpPr>
              <p:spPr bwMode="auto">
                <a:xfrm>
                  <a:off x="4536" y="2343"/>
                  <a:ext cx="289" cy="0"/>
                </a:xfrm>
                <a:prstGeom prst="line">
                  <a:avLst/>
                </a:prstGeom>
                <a:noFill/>
                <a:ln w="25400">
                  <a:solidFill>
                    <a:srgbClr val="00279F"/>
                  </a:solidFill>
                  <a:round/>
                  <a:headEnd/>
                  <a:tailEnd/>
                </a:ln>
              </p:spPr>
              <p:txBody>
                <a:bodyPr wrap="none" anchor="ctr"/>
                <a:lstStyle/>
                <a:p>
                  <a:endParaRPr lang="en-US"/>
                </a:p>
              </p:txBody>
            </p:sp>
            <p:sp>
              <p:nvSpPr>
                <p:cNvPr id="7232" name="Line 98"/>
                <p:cNvSpPr>
                  <a:spLocks noChangeShapeType="1"/>
                </p:cNvSpPr>
                <p:nvPr/>
              </p:nvSpPr>
              <p:spPr bwMode="auto">
                <a:xfrm>
                  <a:off x="4536" y="2366"/>
                  <a:ext cx="289" cy="0"/>
                </a:xfrm>
                <a:prstGeom prst="line">
                  <a:avLst/>
                </a:prstGeom>
                <a:noFill/>
                <a:ln w="25400">
                  <a:solidFill>
                    <a:srgbClr val="00279F"/>
                  </a:solidFill>
                  <a:round/>
                  <a:headEnd/>
                  <a:tailEnd/>
                </a:ln>
              </p:spPr>
              <p:txBody>
                <a:bodyPr wrap="none" anchor="ctr"/>
                <a:lstStyle/>
                <a:p>
                  <a:endParaRPr lang="en-US"/>
                </a:p>
              </p:txBody>
            </p:sp>
            <p:sp>
              <p:nvSpPr>
                <p:cNvPr id="7233" name="Line 99"/>
                <p:cNvSpPr>
                  <a:spLocks noChangeShapeType="1"/>
                </p:cNvSpPr>
                <p:nvPr/>
              </p:nvSpPr>
              <p:spPr bwMode="auto">
                <a:xfrm>
                  <a:off x="4536" y="2391"/>
                  <a:ext cx="289" cy="0"/>
                </a:xfrm>
                <a:prstGeom prst="line">
                  <a:avLst/>
                </a:prstGeom>
                <a:noFill/>
                <a:ln w="25400">
                  <a:solidFill>
                    <a:srgbClr val="00279F"/>
                  </a:solidFill>
                  <a:round/>
                  <a:headEnd/>
                  <a:tailEnd/>
                </a:ln>
              </p:spPr>
              <p:txBody>
                <a:bodyPr wrap="none" anchor="ctr"/>
                <a:lstStyle/>
                <a:p>
                  <a:endParaRPr lang="en-US"/>
                </a:p>
              </p:txBody>
            </p:sp>
          </p:grpSp>
          <p:grpSp>
            <p:nvGrpSpPr>
              <p:cNvPr id="7221" name="Group 107"/>
              <p:cNvGrpSpPr>
                <a:grpSpLocks/>
              </p:cNvGrpSpPr>
              <p:nvPr/>
            </p:nvGrpSpPr>
            <p:grpSpPr bwMode="auto">
              <a:xfrm>
                <a:off x="4538" y="2417"/>
                <a:ext cx="290" cy="115"/>
                <a:chOff x="4538" y="2417"/>
                <a:chExt cx="290" cy="115"/>
              </a:xfrm>
            </p:grpSpPr>
            <p:sp>
              <p:nvSpPr>
                <p:cNvPr id="7222" name="Line 101"/>
                <p:cNvSpPr>
                  <a:spLocks noChangeShapeType="1"/>
                </p:cNvSpPr>
                <p:nvPr/>
              </p:nvSpPr>
              <p:spPr bwMode="auto">
                <a:xfrm>
                  <a:off x="4575" y="2417"/>
                  <a:ext cx="253" cy="0"/>
                </a:xfrm>
                <a:prstGeom prst="line">
                  <a:avLst/>
                </a:prstGeom>
                <a:noFill/>
                <a:ln w="25400">
                  <a:solidFill>
                    <a:srgbClr val="00279F"/>
                  </a:solidFill>
                  <a:round/>
                  <a:headEnd/>
                  <a:tailEnd/>
                </a:ln>
              </p:spPr>
              <p:txBody>
                <a:bodyPr wrap="none" anchor="ctr"/>
                <a:lstStyle/>
                <a:p>
                  <a:endParaRPr lang="en-US"/>
                </a:p>
              </p:txBody>
            </p:sp>
            <p:sp>
              <p:nvSpPr>
                <p:cNvPr id="7223" name="Line 102"/>
                <p:cNvSpPr>
                  <a:spLocks noChangeShapeType="1"/>
                </p:cNvSpPr>
                <p:nvPr/>
              </p:nvSpPr>
              <p:spPr bwMode="auto">
                <a:xfrm>
                  <a:off x="4538" y="2438"/>
                  <a:ext cx="290" cy="0"/>
                </a:xfrm>
                <a:prstGeom prst="line">
                  <a:avLst/>
                </a:prstGeom>
                <a:noFill/>
                <a:ln w="25400">
                  <a:solidFill>
                    <a:srgbClr val="00279F"/>
                  </a:solidFill>
                  <a:round/>
                  <a:headEnd/>
                  <a:tailEnd/>
                </a:ln>
              </p:spPr>
              <p:txBody>
                <a:bodyPr wrap="none" anchor="ctr"/>
                <a:lstStyle/>
                <a:p>
                  <a:endParaRPr lang="en-US"/>
                </a:p>
              </p:txBody>
            </p:sp>
            <p:sp>
              <p:nvSpPr>
                <p:cNvPr id="7224" name="Line 103"/>
                <p:cNvSpPr>
                  <a:spLocks noChangeShapeType="1"/>
                </p:cNvSpPr>
                <p:nvPr/>
              </p:nvSpPr>
              <p:spPr bwMode="auto">
                <a:xfrm>
                  <a:off x="4538" y="2461"/>
                  <a:ext cx="290" cy="0"/>
                </a:xfrm>
                <a:prstGeom prst="line">
                  <a:avLst/>
                </a:prstGeom>
                <a:noFill/>
                <a:ln w="25400">
                  <a:solidFill>
                    <a:srgbClr val="00279F"/>
                  </a:solidFill>
                  <a:round/>
                  <a:headEnd/>
                  <a:tailEnd/>
                </a:ln>
              </p:spPr>
              <p:txBody>
                <a:bodyPr wrap="none" anchor="ctr"/>
                <a:lstStyle/>
                <a:p>
                  <a:endParaRPr lang="en-US"/>
                </a:p>
              </p:txBody>
            </p:sp>
            <p:sp>
              <p:nvSpPr>
                <p:cNvPr id="7225" name="Line 104"/>
                <p:cNvSpPr>
                  <a:spLocks noChangeShapeType="1"/>
                </p:cNvSpPr>
                <p:nvPr/>
              </p:nvSpPr>
              <p:spPr bwMode="auto">
                <a:xfrm>
                  <a:off x="4538" y="2485"/>
                  <a:ext cx="290" cy="0"/>
                </a:xfrm>
                <a:prstGeom prst="line">
                  <a:avLst/>
                </a:prstGeom>
                <a:noFill/>
                <a:ln w="25400">
                  <a:solidFill>
                    <a:srgbClr val="00279F"/>
                  </a:solidFill>
                  <a:round/>
                  <a:headEnd/>
                  <a:tailEnd/>
                </a:ln>
              </p:spPr>
              <p:txBody>
                <a:bodyPr wrap="none" anchor="ctr"/>
                <a:lstStyle/>
                <a:p>
                  <a:endParaRPr lang="en-US"/>
                </a:p>
              </p:txBody>
            </p:sp>
            <p:sp>
              <p:nvSpPr>
                <p:cNvPr id="7226" name="Line 105"/>
                <p:cNvSpPr>
                  <a:spLocks noChangeShapeType="1"/>
                </p:cNvSpPr>
                <p:nvPr/>
              </p:nvSpPr>
              <p:spPr bwMode="auto">
                <a:xfrm>
                  <a:off x="4538" y="2509"/>
                  <a:ext cx="290" cy="0"/>
                </a:xfrm>
                <a:prstGeom prst="line">
                  <a:avLst/>
                </a:prstGeom>
                <a:noFill/>
                <a:ln w="25400">
                  <a:solidFill>
                    <a:srgbClr val="00279F"/>
                  </a:solidFill>
                  <a:round/>
                  <a:headEnd/>
                  <a:tailEnd/>
                </a:ln>
              </p:spPr>
              <p:txBody>
                <a:bodyPr wrap="none" anchor="ctr"/>
                <a:lstStyle/>
                <a:p>
                  <a:endParaRPr lang="en-US"/>
                </a:p>
              </p:txBody>
            </p:sp>
            <p:sp>
              <p:nvSpPr>
                <p:cNvPr id="7227" name="Line 106"/>
                <p:cNvSpPr>
                  <a:spLocks noChangeShapeType="1"/>
                </p:cNvSpPr>
                <p:nvPr/>
              </p:nvSpPr>
              <p:spPr bwMode="auto">
                <a:xfrm>
                  <a:off x="4538" y="2532"/>
                  <a:ext cx="290" cy="0"/>
                </a:xfrm>
                <a:prstGeom prst="line">
                  <a:avLst/>
                </a:prstGeom>
                <a:noFill/>
                <a:ln w="25400">
                  <a:solidFill>
                    <a:srgbClr val="00279F"/>
                  </a:solidFill>
                  <a:round/>
                  <a:headEnd/>
                  <a:tailEnd/>
                </a:ln>
              </p:spPr>
              <p:txBody>
                <a:bodyPr wrap="none" anchor="ctr"/>
                <a:lstStyle/>
                <a:p>
                  <a:endParaRPr lang="en-US"/>
                </a:p>
              </p:txBody>
            </p:sp>
          </p:grpSp>
        </p:grpSp>
        <p:sp>
          <p:nvSpPr>
            <p:cNvPr id="7190" name="Rectangle 109"/>
            <p:cNvSpPr>
              <a:spLocks noChangeArrowheads="1"/>
            </p:cNvSpPr>
            <p:nvPr/>
          </p:nvSpPr>
          <p:spPr bwMode="auto">
            <a:xfrm>
              <a:off x="1653" y="2787"/>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1" name="Rectangle 110"/>
            <p:cNvSpPr>
              <a:spLocks noChangeArrowheads="1"/>
            </p:cNvSpPr>
            <p:nvPr/>
          </p:nvSpPr>
          <p:spPr bwMode="auto">
            <a:xfrm>
              <a:off x="1705" y="2971"/>
              <a:ext cx="122"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2" name="Rectangle 111"/>
            <p:cNvSpPr>
              <a:spLocks noChangeArrowheads="1"/>
            </p:cNvSpPr>
            <p:nvPr/>
          </p:nvSpPr>
          <p:spPr bwMode="auto">
            <a:xfrm>
              <a:off x="1635" y="2654"/>
              <a:ext cx="121"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3" name="Rectangle 112"/>
            <p:cNvSpPr>
              <a:spLocks noChangeArrowheads="1"/>
            </p:cNvSpPr>
            <p:nvPr/>
          </p:nvSpPr>
          <p:spPr bwMode="auto">
            <a:xfrm>
              <a:off x="1623" y="2490"/>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4" name="Rectangle 113"/>
            <p:cNvSpPr>
              <a:spLocks noChangeArrowheads="1"/>
            </p:cNvSpPr>
            <p:nvPr/>
          </p:nvSpPr>
          <p:spPr bwMode="auto">
            <a:xfrm>
              <a:off x="1538" y="2324"/>
              <a:ext cx="124"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5" name="Rectangle 114"/>
            <p:cNvSpPr>
              <a:spLocks noChangeArrowheads="1"/>
            </p:cNvSpPr>
            <p:nvPr/>
          </p:nvSpPr>
          <p:spPr bwMode="auto">
            <a:xfrm>
              <a:off x="1498" y="2133"/>
              <a:ext cx="123"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6" name="Rectangle 115"/>
            <p:cNvSpPr>
              <a:spLocks noChangeArrowheads="1"/>
            </p:cNvSpPr>
            <p:nvPr/>
          </p:nvSpPr>
          <p:spPr bwMode="auto">
            <a:xfrm>
              <a:off x="2104" y="2918"/>
              <a:ext cx="123"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7" name="Rectangle 116"/>
            <p:cNvSpPr>
              <a:spLocks noChangeArrowheads="1"/>
            </p:cNvSpPr>
            <p:nvPr/>
          </p:nvSpPr>
          <p:spPr bwMode="auto">
            <a:xfrm>
              <a:off x="3084" y="2649"/>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8" name="Rectangle 117"/>
            <p:cNvSpPr>
              <a:spLocks noChangeArrowheads="1"/>
            </p:cNvSpPr>
            <p:nvPr/>
          </p:nvSpPr>
          <p:spPr bwMode="auto">
            <a:xfrm>
              <a:off x="2227" y="2721"/>
              <a:ext cx="122" cy="73"/>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9" name="Rectangle 118"/>
            <p:cNvSpPr>
              <a:spLocks noChangeArrowheads="1"/>
            </p:cNvSpPr>
            <p:nvPr/>
          </p:nvSpPr>
          <p:spPr bwMode="auto">
            <a:xfrm>
              <a:off x="2320" y="2572"/>
              <a:ext cx="124"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0" name="Rectangle 119"/>
            <p:cNvSpPr>
              <a:spLocks noChangeArrowheads="1"/>
            </p:cNvSpPr>
            <p:nvPr/>
          </p:nvSpPr>
          <p:spPr bwMode="auto">
            <a:xfrm>
              <a:off x="2467" y="2351"/>
              <a:ext cx="121"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1" name="Rectangle 120"/>
            <p:cNvSpPr>
              <a:spLocks noChangeArrowheads="1"/>
            </p:cNvSpPr>
            <p:nvPr/>
          </p:nvSpPr>
          <p:spPr bwMode="auto">
            <a:xfrm>
              <a:off x="2676" y="2050"/>
              <a:ext cx="122"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2" name="Rectangle 121"/>
            <p:cNvSpPr>
              <a:spLocks noChangeArrowheads="1"/>
            </p:cNvSpPr>
            <p:nvPr/>
          </p:nvSpPr>
          <p:spPr bwMode="auto">
            <a:xfrm>
              <a:off x="2363" y="3007"/>
              <a:ext cx="123" cy="69"/>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3" name="Rectangle 122"/>
            <p:cNvSpPr>
              <a:spLocks noChangeArrowheads="1"/>
            </p:cNvSpPr>
            <p:nvPr/>
          </p:nvSpPr>
          <p:spPr bwMode="auto">
            <a:xfrm>
              <a:off x="2558" y="2922"/>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4" name="Rectangle 123"/>
            <p:cNvSpPr>
              <a:spLocks noChangeArrowheads="1"/>
            </p:cNvSpPr>
            <p:nvPr/>
          </p:nvSpPr>
          <p:spPr bwMode="auto">
            <a:xfrm>
              <a:off x="2681" y="279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5" name="Rectangle 124"/>
            <p:cNvSpPr>
              <a:spLocks noChangeArrowheads="1"/>
            </p:cNvSpPr>
            <p:nvPr/>
          </p:nvSpPr>
          <p:spPr bwMode="auto">
            <a:xfrm>
              <a:off x="2886" y="2654"/>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6" name="Rectangle 125"/>
            <p:cNvSpPr>
              <a:spLocks noChangeArrowheads="1"/>
            </p:cNvSpPr>
            <p:nvPr/>
          </p:nvSpPr>
          <p:spPr bwMode="auto">
            <a:xfrm>
              <a:off x="3152" y="2435"/>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7" name="Rectangle 126"/>
            <p:cNvSpPr>
              <a:spLocks noChangeArrowheads="1"/>
            </p:cNvSpPr>
            <p:nvPr/>
          </p:nvSpPr>
          <p:spPr bwMode="auto">
            <a:xfrm>
              <a:off x="3435" y="2241"/>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8" name="Rectangle 127"/>
            <p:cNvSpPr>
              <a:spLocks noChangeArrowheads="1"/>
            </p:cNvSpPr>
            <p:nvPr/>
          </p:nvSpPr>
          <p:spPr bwMode="auto">
            <a:xfrm>
              <a:off x="3589" y="215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9" name="Rectangle 128"/>
            <p:cNvSpPr>
              <a:spLocks noChangeArrowheads="1"/>
            </p:cNvSpPr>
            <p:nvPr/>
          </p:nvSpPr>
          <p:spPr bwMode="auto">
            <a:xfrm>
              <a:off x="3719" y="2061"/>
              <a:ext cx="121"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0" name="Rectangle 129"/>
            <p:cNvSpPr>
              <a:spLocks noChangeArrowheads="1"/>
            </p:cNvSpPr>
            <p:nvPr/>
          </p:nvSpPr>
          <p:spPr bwMode="auto">
            <a:xfrm>
              <a:off x="3277" y="2600"/>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1" name="Rectangle 130"/>
            <p:cNvSpPr>
              <a:spLocks noChangeArrowheads="1"/>
            </p:cNvSpPr>
            <p:nvPr/>
          </p:nvSpPr>
          <p:spPr bwMode="auto">
            <a:xfrm>
              <a:off x="3512" y="255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2" name="Rectangle 131"/>
            <p:cNvSpPr>
              <a:spLocks noChangeArrowheads="1"/>
            </p:cNvSpPr>
            <p:nvPr/>
          </p:nvSpPr>
          <p:spPr bwMode="auto">
            <a:xfrm>
              <a:off x="3817" y="2484"/>
              <a:ext cx="123"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3" name="Rectangle 132"/>
            <p:cNvSpPr>
              <a:spLocks noChangeArrowheads="1"/>
            </p:cNvSpPr>
            <p:nvPr/>
          </p:nvSpPr>
          <p:spPr bwMode="auto">
            <a:xfrm>
              <a:off x="3951" y="1883"/>
              <a:ext cx="121" cy="73"/>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4" name="Rectangle 133"/>
            <p:cNvSpPr>
              <a:spLocks noChangeArrowheads="1"/>
            </p:cNvSpPr>
            <p:nvPr/>
          </p:nvSpPr>
          <p:spPr bwMode="auto">
            <a:xfrm>
              <a:off x="2998" y="2904"/>
              <a:ext cx="494" cy="194"/>
            </a:xfrm>
            <a:prstGeom prst="rect">
              <a:avLst/>
            </a:prstGeom>
            <a:noFill/>
            <a:ln w="12700">
              <a:noFill/>
              <a:miter lim="800000"/>
              <a:headEnd/>
              <a:tailEnd/>
            </a:ln>
          </p:spPr>
          <p:txBody>
            <a:bodyPr wrap="none" lIns="79375" tIns="39688" rIns="79375" bIns="39688">
              <a:spAutoFit/>
            </a:bodyPr>
            <a:lstStyle/>
            <a:p>
              <a:pPr defTabSz="665163" eaLnBrk="0" hangingPunct="0"/>
              <a:r>
                <a:rPr lang="en-US" sz="1500"/>
                <a:t>Events</a:t>
              </a:r>
            </a:p>
          </p:txBody>
        </p:sp>
        <p:sp>
          <p:nvSpPr>
            <p:cNvPr id="7215" name="Freeform 134"/>
            <p:cNvSpPr>
              <a:spLocks/>
            </p:cNvSpPr>
            <p:nvPr/>
          </p:nvSpPr>
          <p:spPr bwMode="auto">
            <a:xfrm>
              <a:off x="2836" y="2780"/>
              <a:ext cx="174" cy="190"/>
            </a:xfrm>
            <a:custGeom>
              <a:avLst/>
              <a:gdLst>
                <a:gd name="T0" fmla="*/ 148 w 174"/>
                <a:gd name="T1" fmla="*/ 0 h 190"/>
                <a:gd name="T2" fmla="*/ 173 w 174"/>
                <a:gd name="T3" fmla="*/ 189 h 190"/>
                <a:gd name="T4" fmla="*/ 0 w 174"/>
                <a:gd name="T5" fmla="*/ 131 h 190"/>
                <a:gd name="T6" fmla="*/ 0 60000 65536"/>
                <a:gd name="T7" fmla="*/ 0 60000 65536"/>
                <a:gd name="T8" fmla="*/ 0 60000 65536"/>
                <a:gd name="T9" fmla="*/ 0 w 174"/>
                <a:gd name="T10" fmla="*/ 0 h 190"/>
                <a:gd name="T11" fmla="*/ 174 w 174"/>
                <a:gd name="T12" fmla="*/ 190 h 190"/>
              </a:gdLst>
              <a:ahLst/>
              <a:cxnLst>
                <a:cxn ang="T6">
                  <a:pos x="T0" y="T1"/>
                </a:cxn>
                <a:cxn ang="T7">
                  <a:pos x="T2" y="T3"/>
                </a:cxn>
                <a:cxn ang="T8">
                  <a:pos x="T4" y="T5"/>
                </a:cxn>
              </a:cxnLst>
              <a:rect l="T9" t="T10" r="T11" b="T12"/>
              <a:pathLst>
                <a:path w="174" h="190">
                  <a:moveTo>
                    <a:pt x="148" y="0"/>
                  </a:moveTo>
                  <a:lnTo>
                    <a:pt x="173" y="189"/>
                  </a:lnTo>
                  <a:lnTo>
                    <a:pt x="0" y="131"/>
                  </a:lnTo>
                </a:path>
              </a:pathLst>
            </a:custGeom>
            <a:noFill/>
            <a:ln w="12700" cap="rnd" cmpd="sng">
              <a:solidFill>
                <a:schemeClr val="tx1"/>
              </a:solidFill>
              <a:prstDash val="solid"/>
              <a:round/>
              <a:headEnd type="triangle" w="med" len="med"/>
              <a:tailEnd type="triangle" w="med" len="med"/>
            </a:ln>
          </p:spPr>
          <p:txBody>
            <a:bodyPr/>
            <a:lstStyle/>
            <a:p>
              <a:endParaRPr lang="en-US"/>
            </a:p>
          </p:txBody>
        </p:sp>
        <p:sp>
          <p:nvSpPr>
            <p:cNvPr id="7216" name="Rectangle 133"/>
            <p:cNvSpPr>
              <a:spLocks noChangeArrowheads="1"/>
            </p:cNvSpPr>
            <p:nvPr/>
          </p:nvSpPr>
          <p:spPr bwMode="auto">
            <a:xfrm>
              <a:off x="1632" y="3701"/>
              <a:ext cx="425" cy="341"/>
            </a:xfrm>
            <a:prstGeom prst="rect">
              <a:avLst/>
            </a:prstGeom>
            <a:noFill/>
            <a:ln w="12700">
              <a:noFill/>
              <a:miter lim="800000"/>
              <a:headEnd/>
              <a:tailEnd/>
            </a:ln>
          </p:spPr>
          <p:txBody>
            <a:bodyPr wrap="none" lIns="79375" tIns="39688" rIns="79375" bIns="39688">
              <a:spAutoFit/>
            </a:bodyPr>
            <a:lstStyle/>
            <a:p>
              <a:pPr algn="ctr" defTabSz="665163" eaLnBrk="0" hangingPunct="0"/>
              <a:r>
                <a:rPr lang="en-US" sz="1500"/>
                <a:t>Today</a:t>
              </a:r>
              <a:br>
                <a:rPr lang="en-US" sz="1500"/>
              </a:br>
              <a:r>
                <a:rPr lang="en-US" sz="1500"/>
                <a:t>State</a:t>
              </a:r>
            </a:p>
          </p:txBody>
        </p:sp>
      </p:grpSp>
      <p:sp>
        <p:nvSpPr>
          <p:cNvPr id="7171" name="Rectangle 136"/>
          <p:cNvSpPr>
            <a:spLocks noGrp="1" noChangeArrowheads="1"/>
          </p:cNvSpPr>
          <p:nvPr>
            <p:ph type="title"/>
          </p:nvPr>
        </p:nvSpPr>
        <p:spPr/>
        <p:txBody>
          <a:bodyPr/>
          <a:lstStyle/>
          <a:p>
            <a:r>
              <a:rPr lang="en-US" dirty="0" smtClean="0"/>
              <a:t>Mapping the Scenarios</a:t>
            </a:r>
            <a:br>
              <a:rPr lang="en-US" dirty="0" smtClean="0"/>
            </a:br>
            <a:r>
              <a:rPr lang="en-US" sz="2400" dirty="0" smtClean="0"/>
              <a:t>What does it take to get to the future you want?</a:t>
            </a:r>
            <a:endParaRPr lang="en-US" dirty="0" smtClean="0"/>
          </a:p>
        </p:txBody>
      </p:sp>
      <p:sp>
        <p:nvSpPr>
          <p:cNvPr id="7174" name="Slide Number Placeholder 138"/>
          <p:cNvSpPr>
            <a:spLocks noGrp="1"/>
          </p:cNvSpPr>
          <p:nvPr>
            <p:ph type="sldNum" sz="quarter" idx="12"/>
          </p:nvPr>
        </p:nvSpPr>
        <p:spPr>
          <a:noFill/>
        </p:spPr>
        <p:txBody>
          <a:bodyPr/>
          <a:lstStyle/>
          <a:p>
            <a:fld id="{BDB93ECD-4898-48EA-AFB3-20512998B411}" type="slidenum">
              <a:rPr lang="en-US" smtClean="0"/>
              <a:pPr/>
              <a:t>13</a:t>
            </a:fld>
            <a:endParaRPr lang="en-US" smtClean="0"/>
          </a:p>
        </p:txBody>
      </p:sp>
      <p:sp>
        <p:nvSpPr>
          <p:cNvPr id="7172" name="Rectangle 16"/>
          <p:cNvSpPr>
            <a:spLocks noChangeArrowheads="1"/>
          </p:cNvSpPr>
          <p:nvPr/>
        </p:nvSpPr>
        <p:spPr bwMode="auto">
          <a:xfrm>
            <a:off x="3916363" y="5040313"/>
            <a:ext cx="4465967" cy="1474763"/>
          </a:xfrm>
          <a:prstGeom prst="rect">
            <a:avLst/>
          </a:prstGeom>
          <a:noFill/>
          <a:ln w="12700">
            <a:noFill/>
            <a:miter lim="800000"/>
            <a:headEnd/>
            <a:tailEnd/>
          </a:ln>
        </p:spPr>
        <p:txBody>
          <a:bodyPr wrap="none" lIns="90488" tIns="44450" rIns="90488" bIns="44450">
            <a:spAutoFit/>
          </a:bodyPr>
          <a:lstStyle/>
          <a:p>
            <a:pPr marL="111125" indent="-111125" eaLnBrk="0" hangingPunct="0">
              <a:buFont typeface="Arial" charset="0"/>
              <a:buChar char="•"/>
            </a:pPr>
            <a:r>
              <a:rPr lang="en-US" dirty="0">
                <a:latin typeface="+mn-lt"/>
              </a:rPr>
              <a:t>Build paths of events to each </a:t>
            </a:r>
            <a:r>
              <a:rPr lang="en-US" dirty="0" err="1">
                <a:latin typeface="+mn-lt"/>
              </a:rPr>
              <a:t>endstate</a:t>
            </a:r>
            <a:endParaRPr lang="en-US" dirty="0">
              <a:latin typeface="+mn-lt"/>
            </a:endParaRPr>
          </a:p>
          <a:p>
            <a:pPr marL="111125" indent="-111125" eaLnBrk="0" hangingPunct="0">
              <a:buFont typeface="Arial" charset="0"/>
              <a:buChar char="•"/>
            </a:pPr>
            <a:r>
              <a:rPr lang="en-US" dirty="0">
                <a:latin typeface="+mn-lt"/>
              </a:rPr>
              <a:t>Find those that are </a:t>
            </a:r>
          </a:p>
          <a:p>
            <a:pPr marL="534988" lvl="1" indent="-285750" eaLnBrk="0" hangingPunct="0">
              <a:buFont typeface="Arial" charset="0"/>
              <a:buChar char="•"/>
            </a:pPr>
            <a:r>
              <a:rPr lang="en-US" dirty="0">
                <a:latin typeface="+mn-lt"/>
              </a:rPr>
              <a:t>forks in the road or</a:t>
            </a:r>
          </a:p>
          <a:p>
            <a:pPr marL="534988" lvl="1" indent="-285750" eaLnBrk="0" hangingPunct="0">
              <a:buFont typeface="Arial" charset="0"/>
              <a:buChar char="•"/>
            </a:pPr>
            <a:r>
              <a:rPr lang="en-US" dirty="0">
                <a:latin typeface="+mn-lt"/>
              </a:rPr>
              <a:t>common to many or </a:t>
            </a:r>
          </a:p>
          <a:p>
            <a:pPr marL="534988" lvl="1" indent="-285750" eaLnBrk="0" hangingPunct="0">
              <a:buFont typeface="Arial" charset="0"/>
              <a:buChar char="•"/>
            </a:pPr>
            <a:r>
              <a:rPr lang="en-US" dirty="0">
                <a:latin typeface="+mn-lt"/>
              </a:rPr>
              <a:t>unique to one</a:t>
            </a:r>
          </a:p>
        </p:txBody>
      </p:sp>
      <p:sp>
        <p:nvSpPr>
          <p:cNvPr id="2" name="Footer Placeholder 1"/>
          <p:cNvSpPr>
            <a:spLocks noGrp="1"/>
          </p:cNvSpPr>
          <p:nvPr>
            <p:ph type="ftr" sz="quarter" idx="11"/>
          </p:nvPr>
        </p:nvSpPr>
        <p:spPr/>
        <p:txBody>
          <a:bodyPr/>
          <a:lstStyle/>
          <a:p>
            <a:pPr>
              <a:defRPr/>
            </a:pPr>
            <a:r>
              <a:rPr lang="en-US" smtClean="0"/>
              <a:t>www.ADKfutures.org</a:t>
            </a:r>
            <a:endParaRPr lang="en-US" dirty="0"/>
          </a:p>
        </p:txBody>
      </p:sp>
    </p:spTree>
    <p:extLst>
      <p:ext uri="{BB962C8B-B14F-4D97-AF65-F5344CB8AC3E}">
        <p14:creationId xmlns:p14="http://schemas.microsoft.com/office/powerpoint/2010/main" val="1779186378"/>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Endstates</a:t>
            </a:r>
            <a:r>
              <a:rPr lang="en-US" dirty="0" smtClean="0"/>
              <a:t>, 2037</a:t>
            </a:r>
            <a:endParaRPr lang="en-US" dirty="0"/>
          </a:p>
        </p:txBody>
      </p:sp>
      <p:sp>
        <p:nvSpPr>
          <p:cNvPr id="6" name="Content Placeholder 5"/>
          <p:cNvSpPr>
            <a:spLocks noGrp="1"/>
          </p:cNvSpPr>
          <p:nvPr>
            <p:ph idx="1"/>
          </p:nvPr>
        </p:nvSpPr>
        <p:spPr/>
        <p:txBody>
          <a:bodyPr>
            <a:normAutofit/>
          </a:bodyPr>
          <a:lstStyle/>
          <a:p>
            <a:r>
              <a:rPr lang="en-US" sz="3600" dirty="0" smtClean="0"/>
              <a:t>A: Wild Park</a:t>
            </a:r>
          </a:p>
          <a:p>
            <a:r>
              <a:rPr lang="en-US" sz="3600" dirty="0" smtClean="0"/>
              <a:t>B: A Usable Park</a:t>
            </a:r>
          </a:p>
          <a:p>
            <a:r>
              <a:rPr lang="en-US" sz="3600" dirty="0" smtClean="0"/>
              <a:t>C: The Sustainable Life</a:t>
            </a:r>
          </a:p>
          <a:p>
            <a:r>
              <a:rPr lang="en-US" sz="3600" dirty="0" smtClean="0"/>
              <a:t>D: Adirondack County</a:t>
            </a:r>
          </a:p>
          <a:p>
            <a:r>
              <a:rPr lang="en-US" sz="3600" dirty="0" smtClean="0"/>
              <a:t>E: Post “Big Government” Solutions</a:t>
            </a:r>
          </a:p>
          <a:p>
            <a:r>
              <a:rPr lang="en-US" sz="3600" dirty="0" smtClean="0"/>
              <a:t>F: Adirondack State Forest</a:t>
            </a:r>
            <a:endParaRPr lang="en-US" sz="3600" dirty="0"/>
          </a:p>
        </p:txBody>
      </p:sp>
      <p:sp>
        <p:nvSpPr>
          <p:cNvPr id="5" name="Slide Number Placeholder 4"/>
          <p:cNvSpPr>
            <a:spLocks noGrp="1"/>
          </p:cNvSpPr>
          <p:nvPr>
            <p:ph type="sldNum" sz="quarter" idx="12"/>
          </p:nvPr>
        </p:nvSpPr>
        <p:spPr/>
        <p:txBody>
          <a:bodyPr/>
          <a:lstStyle/>
          <a:p>
            <a:pPr>
              <a:defRPr/>
            </a:pPr>
            <a:fld id="{54BE1E82-65F8-41C5-A78A-BF364CD69A94}" type="slidenum">
              <a:rPr lang="en-US" smtClean="0"/>
              <a:pPr>
                <a:defRPr/>
              </a:pPr>
              <a:t>14</a:t>
            </a:fld>
            <a:endParaRPr lang="en-US" dirty="0"/>
          </a:p>
        </p:txBody>
      </p:sp>
      <p:sp>
        <p:nvSpPr>
          <p:cNvPr id="4" name="Footer Placeholder 3"/>
          <p:cNvSpPr>
            <a:spLocks noGrp="1"/>
          </p:cNvSpPr>
          <p:nvPr>
            <p:ph type="ftr" sz="quarter" idx="11"/>
          </p:nvPr>
        </p:nvSpPr>
        <p:spPr/>
        <p:txBody>
          <a:bodyPr/>
          <a:lstStyle/>
          <a:p>
            <a:r>
              <a:rPr lang="en-US" dirty="0" smtClean="0"/>
              <a:t>www.ADKfutures.org</a:t>
            </a:r>
            <a:endParaRPr lang="en-US" dirty="0"/>
          </a:p>
        </p:txBody>
      </p:sp>
    </p:spTree>
    <p:extLst>
      <p:ext uri="{BB962C8B-B14F-4D97-AF65-F5344CB8AC3E}">
        <p14:creationId xmlns:p14="http://schemas.microsoft.com/office/powerpoint/2010/main" val="3896593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We’ve Learned about </a:t>
            </a:r>
            <a:br>
              <a:rPr lang="en-US" dirty="0" smtClean="0"/>
            </a:br>
            <a:r>
              <a:rPr lang="en-US" dirty="0" smtClean="0"/>
              <a:t>F: Adirondack State Forest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To most people this outcome would signal that the Great Experiment has failed</a:t>
            </a:r>
          </a:p>
          <a:p>
            <a:r>
              <a:rPr lang="en-US" dirty="0" smtClean="0"/>
              <a:t>But to many, that doesn’t mean that the outcome is totally bad</a:t>
            </a:r>
          </a:p>
          <a:p>
            <a:r>
              <a:rPr lang="en-US" dirty="0" smtClean="0"/>
              <a:t>This smaller core wild park surrounded by a lot of working forest surrounded by bigger settlements is a good model ecologically and economically</a:t>
            </a:r>
          </a:p>
          <a:p>
            <a:pPr lvl="1"/>
            <a:r>
              <a:rPr lang="en-US" dirty="0" smtClean="0"/>
              <a:t>It’s a lot like what Lawrence Rockefeller once proposed</a:t>
            </a:r>
          </a:p>
          <a:p>
            <a:r>
              <a:rPr lang="en-US" dirty="0" smtClean="0"/>
              <a:t>We should worry about whether the next generation of New York State citizens will want to enjoy or support the Park</a:t>
            </a:r>
          </a:p>
          <a:p>
            <a:pPr lvl="1"/>
            <a:r>
              <a:rPr lang="en-US" dirty="0" smtClean="0"/>
              <a:t>Programs of marketing, outreach, education, school exchange should have high priority</a:t>
            </a:r>
          </a:p>
          <a:p>
            <a:r>
              <a:rPr lang="en-US" dirty="0" smtClean="0"/>
              <a:t>We need not play victims of external threats and macro-economic swings, we can have a better future than this one</a:t>
            </a:r>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15</a:t>
            </a:fld>
            <a:endParaRPr lang="en-US" dirty="0"/>
          </a:p>
        </p:txBody>
      </p:sp>
    </p:spTree>
    <p:extLst>
      <p:ext uri="{BB962C8B-B14F-4D97-AF65-F5344CB8AC3E}">
        <p14:creationId xmlns:p14="http://schemas.microsoft.com/office/powerpoint/2010/main" val="156631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We’ve Learned about</a:t>
            </a:r>
            <a:br>
              <a:rPr lang="en-US" dirty="0" smtClean="0"/>
            </a:br>
            <a:r>
              <a:rPr lang="en-US" dirty="0" smtClean="0"/>
              <a:t>E: Post Big-Government Solutions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a:t>
            </a:r>
            <a:r>
              <a:rPr lang="en-US" dirty="0" err="1" smtClean="0"/>
              <a:t>endstate</a:t>
            </a:r>
            <a:r>
              <a:rPr lang="en-US" dirty="0" smtClean="0"/>
              <a:t> is always less desirable than D, the consolidation one</a:t>
            </a:r>
          </a:p>
          <a:p>
            <a:r>
              <a:rPr lang="en-US" dirty="0" smtClean="0"/>
              <a:t>Viewed as what we get if we can’t pull together more</a:t>
            </a:r>
          </a:p>
          <a:p>
            <a:pPr lvl="1"/>
            <a:r>
              <a:rPr lang="en-US" dirty="0" smtClean="0"/>
              <a:t>Sustains the fragmentation few of us like; it limits our scale and increases coordination costs</a:t>
            </a:r>
          </a:p>
          <a:p>
            <a:pPr lvl="1"/>
            <a:r>
              <a:rPr lang="en-US" dirty="0"/>
              <a:t>Darwinian </a:t>
            </a:r>
            <a:r>
              <a:rPr lang="en-US" dirty="0" smtClean="0"/>
              <a:t>and competitive in an unhealthy way</a:t>
            </a:r>
          </a:p>
          <a:p>
            <a:r>
              <a:rPr lang="en-US" dirty="0" smtClean="0"/>
              <a:t>Private investment and citizen engagement are hallmarks of any successful scenario</a:t>
            </a:r>
          </a:p>
          <a:p>
            <a:r>
              <a:rPr lang="en-US" dirty="0" smtClean="0"/>
              <a:t>Some hamlets in the Park may fade away, NYS won’t rescue them, but that’s not the plan</a:t>
            </a:r>
          </a:p>
          <a:p>
            <a:r>
              <a:rPr lang="en-US" dirty="0" smtClean="0"/>
              <a:t>Success requires a bundle of assets:  health care, broadband, cell service, engaged resident and summer communities, leverage of unique local features</a:t>
            </a:r>
          </a:p>
        </p:txBody>
      </p:sp>
      <p:sp>
        <p:nvSpPr>
          <p:cNvPr id="4" name="Date Placeholder 3"/>
          <p:cNvSpPr>
            <a:spLocks noGrp="1"/>
          </p:cNvSpPr>
          <p:nvPr>
            <p:ph type="dt" sz="half" idx="10"/>
          </p:nvPr>
        </p:nvSpPr>
        <p:spPr/>
        <p:txBody>
          <a:bodyPr/>
          <a:lstStyle/>
          <a:p>
            <a:r>
              <a:rPr lang="en-US" dirty="0"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16</a:t>
            </a:fld>
            <a:endParaRPr lang="en-US"/>
          </a:p>
        </p:txBody>
      </p:sp>
    </p:spTree>
    <p:extLst>
      <p:ext uri="{BB962C8B-B14F-4D97-AF65-F5344CB8AC3E}">
        <p14:creationId xmlns:p14="http://schemas.microsoft.com/office/powerpoint/2010/main" val="5333197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We’ve Learned about</a:t>
            </a:r>
            <a:br>
              <a:rPr lang="en-US" dirty="0" smtClean="0"/>
            </a:br>
            <a:r>
              <a:rPr lang="en-US" dirty="0" smtClean="0"/>
              <a:t>A: Wild Park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version we presented here last year felt too extreme, hardly anyone wanted to go that far, so we tamed it down a bit, some say too tame</a:t>
            </a:r>
          </a:p>
          <a:p>
            <a:r>
              <a:rPr lang="en-US" dirty="0" smtClean="0"/>
              <a:t>The current version is slightly more </a:t>
            </a:r>
            <a:r>
              <a:rPr lang="en-US" dirty="0"/>
              <a:t>favored by </a:t>
            </a:r>
            <a:r>
              <a:rPr lang="en-US" dirty="0" smtClean="0"/>
              <a:t>people who don’t live here than those who do</a:t>
            </a:r>
          </a:p>
          <a:p>
            <a:pPr lvl="1"/>
            <a:r>
              <a:rPr lang="en-US" dirty="0"/>
              <a:t>B</a:t>
            </a:r>
            <a:r>
              <a:rPr lang="en-US" dirty="0" smtClean="0"/>
              <a:t>ut that doesn’t mean that residents don’t like the Park, or that seasonal residents don’t value the communities</a:t>
            </a:r>
          </a:p>
          <a:p>
            <a:r>
              <a:rPr lang="en-US" dirty="0" smtClean="0"/>
              <a:t>A is a debate about the Forest Preserve, so it is incomplete with respect to the whole Park</a:t>
            </a:r>
          </a:p>
          <a:p>
            <a:r>
              <a:rPr lang="en-US" dirty="0" smtClean="0"/>
              <a:t>Most people think this experiment IS about balance: wilderness conservation intermingled with sustainable use of private land for human communities</a:t>
            </a:r>
          </a:p>
          <a:p>
            <a:pPr lvl="1"/>
            <a:r>
              <a:rPr lang="en-US" dirty="0" smtClean="0"/>
              <a:t>Either would be hard, together they’re a challenge</a:t>
            </a:r>
          </a:p>
          <a:p>
            <a:pPr lvl="1"/>
            <a:r>
              <a:rPr lang="en-US" dirty="0" smtClean="0"/>
              <a:t>Downstream from the big mid-west polluters and a few hours drive from the biggest airports and population centers</a:t>
            </a:r>
          </a:p>
          <a:p>
            <a:endParaRPr lang="en-US" dirty="0" smtClean="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17</a:t>
            </a:fld>
            <a:endParaRPr lang="en-US" dirty="0"/>
          </a:p>
        </p:txBody>
      </p:sp>
    </p:spTree>
    <p:extLst>
      <p:ext uri="{BB962C8B-B14F-4D97-AF65-F5344CB8AC3E}">
        <p14:creationId xmlns:p14="http://schemas.microsoft.com/office/powerpoint/2010/main" val="23067263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What is Wild?</a:t>
            </a:r>
            <a:endParaRPr lang="en-US"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r>
              <a:rPr lang="en-US" dirty="0"/>
              <a:t>What is “Wild” really all about?  </a:t>
            </a:r>
          </a:p>
          <a:p>
            <a:pPr lvl="1"/>
            <a:r>
              <a:rPr lang="en-US" dirty="0"/>
              <a:t>Hands-off? But the hand of man is in every drop of rain and air molecule in the Park.  Not hands off in a fire or, it would seem, </a:t>
            </a:r>
            <a:r>
              <a:rPr lang="en-US" dirty="0" smtClean="0"/>
              <a:t>or </a:t>
            </a:r>
            <a:r>
              <a:rPr lang="en-US" dirty="0"/>
              <a:t>a serious invasive attacks</a:t>
            </a:r>
          </a:p>
          <a:p>
            <a:pPr lvl="1"/>
            <a:r>
              <a:rPr lang="en-US" dirty="0"/>
              <a:t>Maintaining a </a:t>
            </a:r>
            <a:r>
              <a:rPr lang="en-US" dirty="0" smtClean="0"/>
              <a:t>museum Park </a:t>
            </a:r>
            <a:r>
              <a:rPr lang="en-US" dirty="0"/>
              <a:t>with </a:t>
            </a:r>
            <a:r>
              <a:rPr lang="en-US" dirty="0" smtClean="0"/>
              <a:t>antique style structures tied to classic </a:t>
            </a:r>
            <a:r>
              <a:rPr lang="en-US" dirty="0"/>
              <a:t>brand </a:t>
            </a:r>
            <a:r>
              <a:rPr lang="en-US" dirty="0" smtClean="0"/>
              <a:t>image?</a:t>
            </a:r>
            <a:endParaRPr lang="en-US" dirty="0"/>
          </a:p>
          <a:p>
            <a:pPr lvl="1"/>
            <a:r>
              <a:rPr lang="en-US" dirty="0"/>
              <a:t>If it is about the experience of solitude, etc., then </a:t>
            </a:r>
            <a:r>
              <a:rPr lang="en-US" dirty="0" smtClean="0"/>
              <a:t>we </a:t>
            </a:r>
            <a:r>
              <a:rPr lang="en-US" dirty="0"/>
              <a:t>have to limit usage</a:t>
            </a:r>
          </a:p>
          <a:p>
            <a:pPr lvl="1"/>
            <a:r>
              <a:rPr lang="en-US" dirty="0"/>
              <a:t>If it means keeping people </a:t>
            </a:r>
            <a:r>
              <a:rPr lang="en-US" dirty="0" smtClean="0"/>
              <a:t>away altogether, then it has </a:t>
            </a:r>
            <a:r>
              <a:rPr lang="en-US" dirty="0"/>
              <a:t>to be limited to a portion of the Forest </a:t>
            </a:r>
            <a:r>
              <a:rPr lang="en-US" dirty="0" smtClean="0"/>
              <a:t>Preserve</a:t>
            </a:r>
          </a:p>
          <a:p>
            <a:r>
              <a:rPr lang="en-US" dirty="0" smtClean="0"/>
              <a:t>Our actions say we want to:</a:t>
            </a:r>
            <a:endParaRPr lang="en-US" dirty="0"/>
          </a:p>
          <a:p>
            <a:pPr lvl="1"/>
            <a:r>
              <a:rPr lang="en-US" dirty="0"/>
              <a:t>Recreate in vast tracts of open space with sparse settlement </a:t>
            </a:r>
          </a:p>
          <a:p>
            <a:pPr lvl="1"/>
            <a:r>
              <a:rPr lang="en-US" dirty="0"/>
              <a:t>Protect our water and forest from infestation, pollution and over use</a:t>
            </a:r>
          </a:p>
          <a:p>
            <a:pPr lvl="1"/>
            <a:r>
              <a:rPr lang="en-US" dirty="0"/>
              <a:t>Put value on the unique resource we have created in the Forest Preserve (large scale is part of its uniqueness)</a:t>
            </a:r>
          </a:p>
          <a:p>
            <a:pPr lvl="1"/>
            <a:r>
              <a:rPr lang="en-US" dirty="0"/>
              <a:t>Use science to make decisions about how to protect and </a:t>
            </a:r>
            <a:r>
              <a:rPr lang="en-US" dirty="0" smtClean="0"/>
              <a:t>conserve</a:t>
            </a:r>
          </a:p>
          <a:p>
            <a:r>
              <a:rPr lang="en-US" dirty="0" smtClean="0"/>
              <a:t>Consider re-thinking the edges where wild meets inhabited areas</a:t>
            </a:r>
          </a:p>
          <a:p>
            <a:r>
              <a:rPr lang="en-US" dirty="0" smtClean="0"/>
              <a:t>Consider putting more emphasis on “forever”, i.e. protection against man-made threats rather than leaving all to natural processes </a:t>
            </a:r>
          </a:p>
          <a:p>
            <a:r>
              <a:rPr lang="en-US" dirty="0" smtClean="0"/>
              <a:t>Protecting the forest will surely be the main mission of this century</a:t>
            </a:r>
            <a:endParaRPr lang="en-US" dirty="0"/>
          </a:p>
        </p:txBody>
      </p:sp>
      <p:sp>
        <p:nvSpPr>
          <p:cNvPr id="4" name="Date Placeholder 3"/>
          <p:cNvSpPr>
            <a:spLocks noGrp="1"/>
          </p:cNvSpPr>
          <p:nvPr>
            <p:ph type="dt" sz="half" idx="10"/>
          </p:nvPr>
        </p:nvSpPr>
        <p:spPr/>
        <p:txBody>
          <a:bodyPr/>
          <a:lstStyle/>
          <a:p>
            <a:r>
              <a:rPr lang="en-US" dirty="0"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18</a:t>
            </a:fld>
            <a:endParaRPr lang="en-US"/>
          </a:p>
        </p:txBody>
      </p:sp>
    </p:spTree>
    <p:extLst>
      <p:ext uri="{BB962C8B-B14F-4D97-AF65-F5344CB8AC3E}">
        <p14:creationId xmlns:p14="http://schemas.microsoft.com/office/powerpoint/2010/main" val="16703091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We’ve Learned about</a:t>
            </a:r>
            <a:br>
              <a:rPr lang="en-US" dirty="0" smtClean="0"/>
            </a:br>
            <a:r>
              <a:rPr lang="en-US" dirty="0" smtClean="0"/>
              <a:t>D: Adirondack County</a:t>
            </a:r>
            <a:endParaRPr lang="en-US" dirty="0"/>
          </a:p>
        </p:txBody>
      </p:sp>
      <p:sp>
        <p:nvSpPr>
          <p:cNvPr id="3" name="Content Placeholder 2"/>
          <p:cNvSpPr>
            <a:spLocks noGrp="1"/>
          </p:cNvSpPr>
          <p:nvPr>
            <p:ph idx="1"/>
          </p:nvPr>
        </p:nvSpPr>
        <p:spPr>
          <a:xfrm>
            <a:off x="457200" y="1600200"/>
            <a:ext cx="8229600" cy="4648199"/>
          </a:xfrm>
        </p:spPr>
        <p:txBody>
          <a:bodyPr>
            <a:normAutofit fontScale="62500" lnSpcReduction="20000"/>
          </a:bodyPr>
          <a:lstStyle/>
          <a:p>
            <a:r>
              <a:rPr lang="en-US" dirty="0" smtClean="0"/>
              <a:t>Every meeting ranked this more desirable than E, our fragmented approach to government</a:t>
            </a:r>
          </a:p>
          <a:p>
            <a:pPr lvl="1"/>
            <a:r>
              <a:rPr lang="en-US" dirty="0" smtClean="0"/>
              <a:t>Not long ago, few would have dared champion such a centralized scheme for government, so this is a major shift in local opinion</a:t>
            </a:r>
          </a:p>
          <a:p>
            <a:r>
              <a:rPr lang="en-US" dirty="0" smtClean="0"/>
              <a:t>Classic example of a desirable outcome that is considered impossible to achieve</a:t>
            </a:r>
          </a:p>
          <a:p>
            <a:r>
              <a:rPr lang="en-US" dirty="0" smtClean="0"/>
              <a:t>Aside from the county idea, much of the endstate is considered attainable over 25 years</a:t>
            </a:r>
          </a:p>
          <a:p>
            <a:pPr lvl="1"/>
            <a:r>
              <a:rPr lang="en-US" dirty="0" smtClean="0"/>
              <a:t>The tax cap will force towns, schools and counties to find ways to do things more efficiently</a:t>
            </a:r>
          </a:p>
          <a:p>
            <a:pPr lvl="1"/>
            <a:r>
              <a:rPr lang="en-US" dirty="0" smtClean="0"/>
              <a:t>Computer and network improvements will make some centralization easier</a:t>
            </a:r>
          </a:p>
          <a:p>
            <a:r>
              <a:rPr lang="en-US" dirty="0" smtClean="0"/>
              <a:t>Forest Preserve consolidation through land swaps gets strong support across the board</a:t>
            </a:r>
          </a:p>
          <a:p>
            <a:r>
              <a:rPr lang="en-US" dirty="0" smtClean="0"/>
              <a:t>Planning for the Forest Preserve and private land in larger blocks (complexes) is a good next step; easement lands should be included</a:t>
            </a:r>
          </a:p>
          <a:p>
            <a:r>
              <a:rPr lang="en-US" dirty="0" smtClean="0"/>
              <a:t>Outsourcing government assets as a strategy for improving efficiency has mixed support</a:t>
            </a:r>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19</a:t>
            </a:fld>
            <a:endParaRPr lang="en-US"/>
          </a:p>
        </p:txBody>
      </p:sp>
    </p:spTree>
    <p:extLst>
      <p:ext uri="{BB962C8B-B14F-4D97-AF65-F5344CB8AC3E}">
        <p14:creationId xmlns:p14="http://schemas.microsoft.com/office/powerpoint/2010/main" val="19777186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We’ve Learned about</a:t>
            </a:r>
            <a:br>
              <a:rPr lang="en-US" dirty="0" smtClean="0"/>
            </a:br>
            <a:r>
              <a:rPr lang="en-US" dirty="0" smtClean="0"/>
              <a:t>B: A Usable Park</a:t>
            </a:r>
            <a:endParaRPr lang="en-US" dirty="0"/>
          </a:p>
        </p:txBody>
      </p:sp>
      <p:sp>
        <p:nvSpPr>
          <p:cNvPr id="3" name="Content Placeholder 2"/>
          <p:cNvSpPr>
            <a:spLocks noGrp="1"/>
          </p:cNvSpPr>
          <p:nvPr>
            <p:ph idx="1"/>
          </p:nvPr>
        </p:nvSpPr>
        <p:spPr>
          <a:xfrm>
            <a:off x="457200" y="1524000"/>
            <a:ext cx="8229600" cy="5105400"/>
          </a:xfrm>
        </p:spPr>
        <p:txBody>
          <a:bodyPr>
            <a:normAutofit fontScale="62500" lnSpcReduction="20000"/>
          </a:bodyPr>
          <a:lstStyle/>
          <a:p>
            <a:r>
              <a:rPr lang="en-US" dirty="0" smtClean="0"/>
              <a:t>This endstate speaks to the unique advantages of the region</a:t>
            </a:r>
          </a:p>
          <a:p>
            <a:r>
              <a:rPr lang="en-US" dirty="0" smtClean="0"/>
              <a:t>It’s what we are doing already, only we will be doing it better</a:t>
            </a:r>
          </a:p>
          <a:p>
            <a:r>
              <a:rPr lang="en-US" dirty="0" smtClean="0"/>
              <a:t>There is hope (and some evidence) that we really can benefit from working regionally, in a more integrated and cooperative manner</a:t>
            </a:r>
          </a:p>
          <a:p>
            <a:pPr lvl="1"/>
            <a:r>
              <a:rPr lang="en-US" dirty="0" smtClean="0"/>
              <a:t>Partnerships including DEC, local government, NGOs, and citizen groups are the model</a:t>
            </a:r>
          </a:p>
          <a:p>
            <a:pPr lvl="1"/>
            <a:r>
              <a:rPr lang="en-US" dirty="0" smtClean="0"/>
              <a:t>The recreation plan’s group is an example</a:t>
            </a:r>
          </a:p>
          <a:p>
            <a:r>
              <a:rPr lang="en-US" dirty="0" smtClean="0"/>
              <a:t>Tourism builds support for the Park’s future in a new generation and new, more diverse visitor segments</a:t>
            </a:r>
          </a:p>
          <a:p>
            <a:r>
              <a:rPr lang="en-US" dirty="0" smtClean="0"/>
              <a:t>Upgrading our visitor offerings is essential: places to stay, eat, shop, etc.</a:t>
            </a:r>
          </a:p>
          <a:p>
            <a:r>
              <a:rPr lang="en-US" dirty="0" smtClean="0"/>
              <a:t>The active retired can be great assets to communities</a:t>
            </a:r>
          </a:p>
          <a:p>
            <a:pPr lvl="1"/>
            <a:r>
              <a:rPr lang="en-US" dirty="0" smtClean="0"/>
              <a:t>Health care and services for the aging are not where they need to be – they could be an opportunity</a:t>
            </a:r>
          </a:p>
          <a:p>
            <a:r>
              <a:rPr lang="en-US" dirty="0" smtClean="0"/>
              <a:t>The impact of climate change on our outdoor winter sports economy is a real issue that needs a strategy</a:t>
            </a:r>
          </a:p>
          <a:p>
            <a:r>
              <a:rPr lang="en-US" dirty="0"/>
              <a:t>S</a:t>
            </a:r>
            <a:r>
              <a:rPr lang="en-US" dirty="0" smtClean="0"/>
              <a:t>ustainability means limiting use of the Forest Preserve</a:t>
            </a:r>
          </a:p>
          <a:p>
            <a:pPr lvl="1"/>
            <a:r>
              <a:rPr lang="en-US" dirty="0" smtClean="0"/>
              <a:t>Don’t degrade the experience for the next person, or the next generation</a:t>
            </a:r>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20</a:t>
            </a:fld>
            <a:endParaRPr lang="en-US" dirty="0"/>
          </a:p>
        </p:txBody>
      </p:sp>
    </p:spTree>
    <p:extLst>
      <p:ext uri="{BB962C8B-B14F-4D97-AF65-F5344CB8AC3E}">
        <p14:creationId xmlns:p14="http://schemas.microsoft.com/office/powerpoint/2010/main" val="42019861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We’ve Learned about</a:t>
            </a:r>
            <a:br>
              <a:rPr lang="en-US" dirty="0" smtClean="0"/>
            </a:br>
            <a:r>
              <a:rPr lang="en-US" dirty="0" smtClean="0"/>
              <a:t>C: The Sustainable Life</a:t>
            </a:r>
            <a:endParaRPr lang="en-US" dirty="0"/>
          </a:p>
        </p:txBody>
      </p:sp>
      <p:sp>
        <p:nvSpPr>
          <p:cNvPr id="3" name="Content Placeholder 2"/>
          <p:cNvSpPr>
            <a:spLocks noGrp="1"/>
          </p:cNvSpPr>
          <p:nvPr>
            <p:ph idx="1"/>
          </p:nvPr>
        </p:nvSpPr>
        <p:spPr/>
        <p:txBody>
          <a:bodyPr>
            <a:normAutofit fontScale="77500" lnSpcReduction="20000"/>
          </a:bodyPr>
          <a:lstStyle/>
          <a:p>
            <a:r>
              <a:rPr lang="en-US" dirty="0"/>
              <a:t>H</a:t>
            </a:r>
            <a:r>
              <a:rPr lang="en-US" dirty="0" smtClean="0"/>
              <a:t>as wide support and particularly appeals to young people</a:t>
            </a:r>
          </a:p>
          <a:p>
            <a:r>
              <a:rPr lang="en-US" dirty="0" smtClean="0"/>
              <a:t>This endstate responds to climate change, aligning us with the State’s goal to make distributed, renewable energy 30% of the State’s energy supply by 2015</a:t>
            </a:r>
          </a:p>
          <a:p>
            <a:r>
              <a:rPr lang="en-US" dirty="0" smtClean="0"/>
              <a:t>It links to the old self-reliant culture and traditional sectors such as agriculture, forest products and guiding</a:t>
            </a:r>
          </a:p>
          <a:p>
            <a:pPr lvl="1"/>
            <a:r>
              <a:rPr lang="en-US" dirty="0" smtClean="0"/>
              <a:t>But updated to be more sustainable and diverse</a:t>
            </a:r>
          </a:p>
          <a:p>
            <a:r>
              <a:rPr lang="en-US" dirty="0" smtClean="0"/>
              <a:t>But it is also welcoming of new people and technology</a:t>
            </a:r>
          </a:p>
          <a:p>
            <a:pPr lvl="1"/>
            <a:r>
              <a:rPr lang="en-US" dirty="0" smtClean="0"/>
              <a:t>Net-based jobs, knowledge economy entrepreneurs</a:t>
            </a:r>
          </a:p>
          <a:p>
            <a:pPr lvl="1"/>
            <a:r>
              <a:rPr lang="en-US" dirty="0" smtClean="0"/>
              <a:t>The Capitol region is becoming a major new high-tech center and the Park can ride its coat tails</a:t>
            </a:r>
          </a:p>
          <a:p>
            <a:r>
              <a:rPr lang="en-US" dirty="0" smtClean="0"/>
              <a:t>A diverse economy, </a:t>
            </a:r>
            <a:r>
              <a:rPr lang="en-US" dirty="0"/>
              <a:t>primarily based on </a:t>
            </a:r>
            <a:r>
              <a:rPr lang="en-US" dirty="0" smtClean="0"/>
              <a:t>smaller businesses, that tries to avoid a few large employers </a:t>
            </a:r>
            <a:endParaRPr lang="en-US" dirty="0"/>
          </a:p>
          <a:p>
            <a:endParaRPr lang="en-US" dirty="0" smtClean="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21</a:t>
            </a:fld>
            <a:endParaRPr lang="en-US" dirty="0"/>
          </a:p>
        </p:txBody>
      </p:sp>
    </p:spTree>
    <p:extLst>
      <p:ext uri="{BB962C8B-B14F-4D97-AF65-F5344CB8AC3E}">
        <p14:creationId xmlns:p14="http://schemas.microsoft.com/office/powerpoint/2010/main" val="7580606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Results</a:t>
            </a:r>
            <a:endParaRPr lang="en-US" dirty="0"/>
          </a:p>
        </p:txBody>
      </p:sp>
      <p:sp>
        <p:nvSpPr>
          <p:cNvPr id="3" name="Content Placeholder 2"/>
          <p:cNvSpPr>
            <a:spLocks noGrp="1"/>
          </p:cNvSpPr>
          <p:nvPr>
            <p:ph idx="1"/>
          </p:nvPr>
        </p:nvSpPr>
        <p:spPr>
          <a:xfrm>
            <a:off x="457200" y="1295400"/>
            <a:ext cx="8229600" cy="4525963"/>
          </a:xfrm>
        </p:spPr>
        <p:txBody>
          <a:bodyPr/>
          <a:lstStyle/>
          <a:p>
            <a:r>
              <a:rPr lang="en-US" dirty="0" smtClean="0"/>
              <a:t>Remember this from last year (July 20, 2011):</a:t>
            </a:r>
          </a:p>
          <a:p>
            <a:pPr marL="0" indent="0">
              <a:buNone/>
            </a:pPr>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22</a:t>
            </a:fld>
            <a:endParaRPr lang="en-US"/>
          </a:p>
        </p:txBody>
      </p:sp>
      <p:pic>
        <p:nvPicPr>
          <p:cNvPr id="7" name="Content Placeholder 5" descr="FileMaker Pro - [CGA Ranking DB v2]"/>
          <p:cNvPicPr>
            <a:picLocks noChangeAspect="1"/>
          </p:cNvPicPr>
          <p:nvPr/>
        </p:nvPicPr>
        <p:blipFill rotWithShape="1">
          <a:blip r:embed="rId2">
            <a:extLst>
              <a:ext uri="{28A0092B-C50C-407E-A947-70E740481C1C}">
                <a14:useLocalDpi xmlns:a14="http://schemas.microsoft.com/office/drawing/2010/main" val="0"/>
              </a:ext>
            </a:extLst>
          </a:blip>
          <a:srcRect l="1613" t="39368" r="58244" b="3708"/>
          <a:stretch/>
        </p:blipFill>
        <p:spPr>
          <a:xfrm>
            <a:off x="1828800" y="1981200"/>
            <a:ext cx="5715000" cy="4362789"/>
          </a:xfrm>
          <a:prstGeom prst="rect">
            <a:avLst/>
          </a:prstGeom>
        </p:spPr>
      </p:pic>
    </p:spTree>
    <p:extLst>
      <p:ext uri="{BB962C8B-B14F-4D97-AF65-F5344CB8AC3E}">
        <p14:creationId xmlns:p14="http://schemas.microsoft.com/office/powerpoint/2010/main" val="18275114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All Workshops Ranking Results</a:t>
            </a:r>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23</a:t>
            </a:fld>
            <a:endParaRPr lang="en-US"/>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22373"/>
            <a:ext cx="8686418" cy="5116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2561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Endstate Implementation Over Time</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7D81DBDE-79C6-4791-A6C7-E30402F154AB}" type="slidenum">
              <a:rPr lang="en-US" smtClean="0"/>
              <a:pPr>
                <a:defRPr/>
              </a:pPr>
              <a:t>24</a:t>
            </a:fld>
            <a:endParaRPr lang="en-US" dirty="0"/>
          </a:p>
        </p:txBody>
      </p:sp>
      <p:sp>
        <p:nvSpPr>
          <p:cNvPr id="8" name="TextBox 7"/>
          <p:cNvSpPr txBox="1"/>
          <p:nvPr/>
        </p:nvSpPr>
        <p:spPr>
          <a:xfrm>
            <a:off x="685800" y="6172200"/>
            <a:ext cx="762000" cy="369332"/>
          </a:xfrm>
          <a:prstGeom prst="rect">
            <a:avLst/>
          </a:prstGeom>
          <a:noFill/>
        </p:spPr>
        <p:txBody>
          <a:bodyPr wrap="square" rtlCol="0">
            <a:spAutoFit/>
          </a:bodyPr>
          <a:lstStyle/>
          <a:p>
            <a:r>
              <a:rPr lang="en-US" dirty="0" smtClean="0"/>
              <a:t>Today</a:t>
            </a:r>
            <a:endParaRPr lang="en-US" dirty="0"/>
          </a:p>
        </p:txBody>
      </p:sp>
      <p:sp>
        <p:nvSpPr>
          <p:cNvPr id="19" name="TextBox 18"/>
          <p:cNvSpPr txBox="1"/>
          <p:nvPr/>
        </p:nvSpPr>
        <p:spPr>
          <a:xfrm>
            <a:off x="7467600" y="6183868"/>
            <a:ext cx="762000" cy="369332"/>
          </a:xfrm>
          <a:prstGeom prst="rect">
            <a:avLst/>
          </a:prstGeom>
          <a:noFill/>
        </p:spPr>
        <p:txBody>
          <a:bodyPr wrap="square" rtlCol="0">
            <a:spAutoFit/>
          </a:bodyPr>
          <a:lstStyle/>
          <a:p>
            <a:r>
              <a:rPr lang="en-US" dirty="0" smtClean="0"/>
              <a:t>2037</a:t>
            </a:r>
            <a:endParaRPr lang="en-US" dirty="0"/>
          </a:p>
        </p:txBody>
      </p:sp>
      <p:sp>
        <p:nvSpPr>
          <p:cNvPr id="20" name="TextBox 19"/>
          <p:cNvSpPr txBox="1"/>
          <p:nvPr/>
        </p:nvSpPr>
        <p:spPr>
          <a:xfrm>
            <a:off x="4295775" y="6178253"/>
            <a:ext cx="762000" cy="369332"/>
          </a:xfrm>
          <a:prstGeom prst="rect">
            <a:avLst/>
          </a:prstGeom>
          <a:noFill/>
        </p:spPr>
        <p:txBody>
          <a:bodyPr wrap="square" rtlCol="0">
            <a:spAutoFit/>
          </a:bodyPr>
          <a:lstStyle/>
          <a:p>
            <a:r>
              <a:rPr lang="en-US" dirty="0" smtClean="0"/>
              <a:t>TIME</a:t>
            </a:r>
            <a:endParaRPr lang="en-US" dirty="0"/>
          </a:p>
        </p:txBody>
      </p:sp>
      <p:sp>
        <p:nvSpPr>
          <p:cNvPr id="9" name="TextBox 8"/>
          <p:cNvSpPr txBox="1"/>
          <p:nvPr/>
        </p:nvSpPr>
        <p:spPr>
          <a:xfrm>
            <a:off x="381000" y="5925234"/>
            <a:ext cx="533400" cy="369332"/>
          </a:xfrm>
          <a:prstGeom prst="rect">
            <a:avLst/>
          </a:prstGeom>
          <a:noFill/>
        </p:spPr>
        <p:txBody>
          <a:bodyPr wrap="square" rtlCol="0">
            <a:spAutoFit/>
          </a:bodyPr>
          <a:lstStyle/>
          <a:p>
            <a:r>
              <a:rPr lang="en-US" dirty="0" smtClean="0"/>
              <a:t>0%</a:t>
            </a:r>
            <a:endParaRPr lang="en-US" dirty="0"/>
          </a:p>
        </p:txBody>
      </p:sp>
      <p:sp>
        <p:nvSpPr>
          <p:cNvPr id="24" name="TextBox 23"/>
          <p:cNvSpPr txBox="1"/>
          <p:nvPr/>
        </p:nvSpPr>
        <p:spPr>
          <a:xfrm>
            <a:off x="152400" y="1693476"/>
            <a:ext cx="762000" cy="369332"/>
          </a:xfrm>
          <a:prstGeom prst="rect">
            <a:avLst/>
          </a:prstGeom>
          <a:noFill/>
        </p:spPr>
        <p:txBody>
          <a:bodyPr wrap="square" rtlCol="0">
            <a:spAutoFit/>
          </a:bodyPr>
          <a:lstStyle/>
          <a:p>
            <a:r>
              <a:rPr lang="en-US" dirty="0" smtClean="0"/>
              <a:t>100%</a:t>
            </a:r>
            <a:endParaRPr lang="en-US" dirty="0"/>
          </a:p>
        </p:txBody>
      </p:sp>
      <p:sp>
        <p:nvSpPr>
          <p:cNvPr id="4" name="L-Shape 3"/>
          <p:cNvSpPr/>
          <p:nvPr/>
        </p:nvSpPr>
        <p:spPr>
          <a:xfrm>
            <a:off x="838200" y="1676400"/>
            <a:ext cx="7391400" cy="4572000"/>
          </a:xfrm>
          <a:prstGeom prst="corner">
            <a:avLst>
              <a:gd name="adj1" fmla="val 2925"/>
              <a:gd name="adj2" fmla="val 33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914400" y="2893831"/>
            <a:ext cx="7620000" cy="646331"/>
            <a:chOff x="914400" y="2893831"/>
            <a:chExt cx="7620000" cy="646331"/>
          </a:xfrm>
        </p:grpSpPr>
        <p:cxnSp>
          <p:nvCxnSpPr>
            <p:cNvPr id="6" name="Straight Connector 5"/>
            <p:cNvCxnSpPr/>
            <p:nvPr/>
          </p:nvCxnSpPr>
          <p:spPr>
            <a:xfrm flipV="1">
              <a:off x="914400" y="3156466"/>
              <a:ext cx="7006856" cy="348734"/>
            </a:xfrm>
            <a:prstGeom prst="line">
              <a:avLst/>
            </a:prstGeom>
          </p:spPr>
          <p:style>
            <a:lnRef idx="3">
              <a:schemeClr val="accent6"/>
            </a:lnRef>
            <a:fillRef idx="0">
              <a:schemeClr val="accent6"/>
            </a:fillRef>
            <a:effectRef idx="2">
              <a:schemeClr val="accent6"/>
            </a:effectRef>
            <a:fontRef idx="minor">
              <a:schemeClr val="tx1"/>
            </a:fontRef>
          </p:style>
        </p:cxnSp>
        <p:sp>
          <p:nvSpPr>
            <p:cNvPr id="36" name="TextBox 35"/>
            <p:cNvSpPr txBox="1"/>
            <p:nvPr/>
          </p:nvSpPr>
          <p:spPr>
            <a:xfrm>
              <a:off x="5105400" y="2893831"/>
              <a:ext cx="3429000" cy="646331"/>
            </a:xfrm>
            <a:prstGeom prst="rect">
              <a:avLst/>
            </a:prstGeom>
            <a:noFill/>
          </p:spPr>
          <p:txBody>
            <a:bodyPr wrap="square" rtlCol="0">
              <a:spAutoFit/>
            </a:bodyPr>
            <a:lstStyle/>
            <a:p>
              <a:pPr algn="ctr"/>
              <a:r>
                <a:rPr lang="en-US" dirty="0" smtClean="0">
                  <a:solidFill>
                    <a:schemeClr val="accent6"/>
                  </a:solidFill>
                </a:rPr>
                <a:t>A: Forest Preserve is </a:t>
              </a:r>
              <a:br>
                <a:rPr lang="en-US" dirty="0" smtClean="0">
                  <a:solidFill>
                    <a:schemeClr val="accent6"/>
                  </a:solidFill>
                </a:rPr>
              </a:br>
              <a:r>
                <a:rPr lang="en-US" dirty="0" smtClean="0">
                  <a:solidFill>
                    <a:schemeClr val="accent6"/>
                  </a:solidFill>
                </a:rPr>
                <a:t>Solid</a:t>
              </a:r>
              <a:endParaRPr lang="en-US" dirty="0">
                <a:solidFill>
                  <a:schemeClr val="accent6"/>
                </a:solidFill>
              </a:endParaRPr>
            </a:p>
          </p:txBody>
        </p:sp>
        <p:sp>
          <p:nvSpPr>
            <p:cNvPr id="10" name="TextBox 9"/>
            <p:cNvSpPr txBox="1"/>
            <p:nvPr/>
          </p:nvSpPr>
          <p:spPr>
            <a:xfrm>
              <a:off x="7897762" y="3008531"/>
              <a:ext cx="323850" cy="372140"/>
            </a:xfrm>
            <a:prstGeom prst="rect">
              <a:avLst/>
            </a:prstGeom>
            <a:noFill/>
          </p:spPr>
          <p:txBody>
            <a:bodyPr wrap="square" rtlCol="0">
              <a:spAutoFit/>
            </a:bodyPr>
            <a:lstStyle/>
            <a:p>
              <a:r>
                <a:rPr lang="en-US" dirty="0">
                  <a:solidFill>
                    <a:schemeClr val="accent6"/>
                  </a:solidFill>
                </a:rPr>
                <a:t>A</a:t>
              </a:r>
              <a:endParaRPr lang="en-US" dirty="0"/>
            </a:p>
          </p:txBody>
        </p:sp>
      </p:grpSp>
      <p:grpSp>
        <p:nvGrpSpPr>
          <p:cNvPr id="17" name="Group 16"/>
          <p:cNvGrpSpPr/>
          <p:nvPr/>
        </p:nvGrpSpPr>
        <p:grpSpPr>
          <a:xfrm>
            <a:off x="967563" y="2362200"/>
            <a:ext cx="7287387" cy="1380460"/>
            <a:chOff x="967563" y="2362200"/>
            <a:chExt cx="7287387" cy="1380460"/>
          </a:xfrm>
        </p:grpSpPr>
        <p:sp>
          <p:nvSpPr>
            <p:cNvPr id="32" name="TextBox 31"/>
            <p:cNvSpPr txBox="1"/>
            <p:nvPr/>
          </p:nvSpPr>
          <p:spPr>
            <a:xfrm>
              <a:off x="1447800" y="2362200"/>
              <a:ext cx="2514600" cy="646331"/>
            </a:xfrm>
            <a:prstGeom prst="rect">
              <a:avLst/>
            </a:prstGeom>
            <a:noFill/>
          </p:spPr>
          <p:txBody>
            <a:bodyPr wrap="square" rtlCol="0">
              <a:spAutoFit/>
            </a:bodyPr>
            <a:lstStyle/>
            <a:p>
              <a:r>
                <a:rPr lang="en-US" dirty="0" smtClean="0">
                  <a:solidFill>
                    <a:srgbClr val="92D050"/>
                  </a:solidFill>
                </a:rPr>
                <a:t>B: starts high, improves, then tapers off </a:t>
              </a:r>
              <a:endParaRPr lang="en-US" dirty="0">
                <a:solidFill>
                  <a:srgbClr val="92D050"/>
                </a:solidFill>
              </a:endParaRPr>
            </a:p>
          </p:txBody>
        </p:sp>
        <p:sp>
          <p:nvSpPr>
            <p:cNvPr id="12" name="Freeform 11"/>
            <p:cNvSpPr/>
            <p:nvPr/>
          </p:nvSpPr>
          <p:spPr>
            <a:xfrm>
              <a:off x="967563" y="2592336"/>
              <a:ext cx="6953693" cy="1150324"/>
            </a:xfrm>
            <a:custGeom>
              <a:avLst/>
              <a:gdLst>
                <a:gd name="connsiteX0" fmla="*/ 0 w 6953693"/>
                <a:gd name="connsiteY0" fmla="*/ 1150324 h 1150324"/>
                <a:gd name="connsiteX1" fmla="*/ 1701209 w 6953693"/>
                <a:gd name="connsiteY1" fmla="*/ 395413 h 1150324"/>
                <a:gd name="connsiteX2" fmla="*/ 4327451 w 6953693"/>
                <a:gd name="connsiteY2" fmla="*/ 118966 h 1150324"/>
                <a:gd name="connsiteX3" fmla="*/ 6049925 w 6953693"/>
                <a:gd name="connsiteY3" fmla="*/ 12641 h 1150324"/>
                <a:gd name="connsiteX4" fmla="*/ 6953693 w 6953693"/>
                <a:gd name="connsiteY4" fmla="*/ 2008 h 1150324"/>
                <a:gd name="connsiteX5" fmla="*/ 6953693 w 6953693"/>
                <a:gd name="connsiteY5" fmla="*/ 2008 h 115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3693" h="1150324">
                  <a:moveTo>
                    <a:pt x="0" y="1150324"/>
                  </a:moveTo>
                  <a:lnTo>
                    <a:pt x="1701209" y="395413"/>
                  </a:lnTo>
                  <a:cubicBezTo>
                    <a:pt x="2422451" y="223520"/>
                    <a:pt x="3602665" y="182761"/>
                    <a:pt x="4327451" y="118966"/>
                  </a:cubicBezTo>
                  <a:cubicBezTo>
                    <a:pt x="5052237" y="55171"/>
                    <a:pt x="5612218" y="32134"/>
                    <a:pt x="6049925" y="12641"/>
                  </a:cubicBezTo>
                  <a:cubicBezTo>
                    <a:pt x="6487632" y="-6852"/>
                    <a:pt x="6953693" y="2008"/>
                    <a:pt x="6953693" y="2008"/>
                  </a:cubicBezTo>
                  <a:lnTo>
                    <a:pt x="6953693" y="2008"/>
                  </a:lnTo>
                </a:path>
              </a:pathLst>
            </a:custGeom>
            <a:ln w="38100"/>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11" name="TextBox 10"/>
            <p:cNvSpPr txBox="1"/>
            <p:nvPr/>
          </p:nvSpPr>
          <p:spPr>
            <a:xfrm>
              <a:off x="7864425" y="2404732"/>
              <a:ext cx="390525" cy="369332"/>
            </a:xfrm>
            <a:prstGeom prst="rect">
              <a:avLst/>
            </a:prstGeom>
            <a:noFill/>
          </p:spPr>
          <p:txBody>
            <a:bodyPr wrap="square" rtlCol="0">
              <a:spAutoFit/>
            </a:bodyPr>
            <a:lstStyle/>
            <a:p>
              <a:r>
                <a:rPr lang="en-US" dirty="0">
                  <a:solidFill>
                    <a:srgbClr val="92D050"/>
                  </a:solidFill>
                </a:rPr>
                <a:t>B</a:t>
              </a:r>
              <a:endParaRPr lang="en-US" dirty="0"/>
            </a:p>
          </p:txBody>
        </p:sp>
      </p:grpSp>
      <p:grpSp>
        <p:nvGrpSpPr>
          <p:cNvPr id="18" name="Group 17"/>
          <p:cNvGrpSpPr/>
          <p:nvPr/>
        </p:nvGrpSpPr>
        <p:grpSpPr>
          <a:xfrm>
            <a:off x="990600" y="1345840"/>
            <a:ext cx="7238156" cy="3302360"/>
            <a:chOff x="990600" y="1345840"/>
            <a:chExt cx="7238156" cy="3302360"/>
          </a:xfrm>
        </p:grpSpPr>
        <p:grpSp>
          <p:nvGrpSpPr>
            <p:cNvPr id="13" name="Group 12"/>
            <p:cNvGrpSpPr/>
            <p:nvPr/>
          </p:nvGrpSpPr>
          <p:grpSpPr>
            <a:xfrm>
              <a:off x="990600" y="1828800"/>
              <a:ext cx="6858000" cy="2819400"/>
              <a:chOff x="990600" y="1828800"/>
              <a:chExt cx="6423790" cy="2438400"/>
            </a:xfrm>
          </p:grpSpPr>
          <p:cxnSp>
            <p:nvCxnSpPr>
              <p:cNvPr id="22" name="Curved Connector 21"/>
              <p:cNvCxnSpPr/>
              <p:nvPr/>
            </p:nvCxnSpPr>
            <p:spPr>
              <a:xfrm flipV="1">
                <a:off x="990600" y="3048000"/>
                <a:ext cx="3223390" cy="1219200"/>
              </a:xfrm>
              <a:prstGeom prst="curvedConnector3">
                <a:avLst/>
              </a:prstGeom>
              <a:ln w="38100"/>
            </p:spPr>
            <p:style>
              <a:lnRef idx="2">
                <a:schemeClr val="accent2"/>
              </a:lnRef>
              <a:fillRef idx="0">
                <a:schemeClr val="accent2"/>
              </a:fillRef>
              <a:effectRef idx="1">
                <a:schemeClr val="accent2"/>
              </a:effectRef>
              <a:fontRef idx="minor">
                <a:schemeClr val="tx1"/>
              </a:fontRef>
            </p:style>
          </p:cxnSp>
          <p:cxnSp>
            <p:nvCxnSpPr>
              <p:cNvPr id="23" name="Curved Connector 22"/>
              <p:cNvCxnSpPr/>
              <p:nvPr/>
            </p:nvCxnSpPr>
            <p:spPr>
              <a:xfrm flipV="1">
                <a:off x="4191000" y="1828800"/>
                <a:ext cx="3223390" cy="1219200"/>
              </a:xfrm>
              <a:prstGeom prst="curvedConnector3">
                <a:avLst/>
              </a:prstGeom>
              <a:ln w="38100"/>
            </p:spPr>
            <p:style>
              <a:lnRef idx="2">
                <a:schemeClr val="accent2"/>
              </a:lnRef>
              <a:fillRef idx="0">
                <a:schemeClr val="accent2"/>
              </a:fillRef>
              <a:effectRef idx="1">
                <a:schemeClr val="accent2"/>
              </a:effectRef>
              <a:fontRef idx="minor">
                <a:schemeClr val="tx1"/>
              </a:fontRef>
            </p:style>
          </p:cxnSp>
        </p:grpSp>
        <p:sp>
          <p:nvSpPr>
            <p:cNvPr id="33" name="TextBox 32"/>
            <p:cNvSpPr txBox="1"/>
            <p:nvPr/>
          </p:nvSpPr>
          <p:spPr>
            <a:xfrm>
              <a:off x="4419600" y="1345840"/>
              <a:ext cx="3429000" cy="646331"/>
            </a:xfrm>
            <a:prstGeom prst="rect">
              <a:avLst/>
            </a:prstGeom>
            <a:noFill/>
          </p:spPr>
          <p:txBody>
            <a:bodyPr wrap="square" rtlCol="0">
              <a:spAutoFit/>
            </a:bodyPr>
            <a:lstStyle/>
            <a:p>
              <a:r>
                <a:rPr lang="en-US" dirty="0" smtClean="0">
                  <a:solidFill>
                    <a:schemeClr val="accent2"/>
                  </a:solidFill>
                </a:rPr>
                <a:t>C: will have ups and downs due to need for behavior changes</a:t>
              </a:r>
              <a:endParaRPr lang="en-US" dirty="0">
                <a:solidFill>
                  <a:schemeClr val="accent2"/>
                </a:solidFill>
              </a:endParaRPr>
            </a:p>
          </p:txBody>
        </p:sp>
        <p:sp>
          <p:nvSpPr>
            <p:cNvPr id="14" name="TextBox 13"/>
            <p:cNvSpPr txBox="1"/>
            <p:nvPr/>
          </p:nvSpPr>
          <p:spPr>
            <a:xfrm>
              <a:off x="7890618" y="1600200"/>
              <a:ext cx="338138" cy="369332"/>
            </a:xfrm>
            <a:prstGeom prst="rect">
              <a:avLst/>
            </a:prstGeom>
            <a:noFill/>
          </p:spPr>
          <p:txBody>
            <a:bodyPr wrap="square" rtlCol="0">
              <a:spAutoFit/>
            </a:bodyPr>
            <a:lstStyle/>
            <a:p>
              <a:r>
                <a:rPr lang="en-US" dirty="0">
                  <a:solidFill>
                    <a:schemeClr val="accent2"/>
                  </a:solidFill>
                </a:rPr>
                <a:t>C</a:t>
              </a:r>
              <a:endParaRPr lang="en-US" dirty="0"/>
            </a:p>
          </p:txBody>
        </p:sp>
      </p:grpSp>
      <p:grpSp>
        <p:nvGrpSpPr>
          <p:cNvPr id="21" name="Group 20"/>
          <p:cNvGrpSpPr/>
          <p:nvPr/>
        </p:nvGrpSpPr>
        <p:grpSpPr>
          <a:xfrm>
            <a:off x="990600" y="3276600"/>
            <a:ext cx="7251253" cy="2338388"/>
            <a:chOff x="990600" y="3276600"/>
            <a:chExt cx="7251253" cy="2338388"/>
          </a:xfrm>
        </p:grpSpPr>
        <p:sp>
          <p:nvSpPr>
            <p:cNvPr id="29" name="Freeform 28"/>
            <p:cNvSpPr/>
            <p:nvPr/>
          </p:nvSpPr>
          <p:spPr>
            <a:xfrm>
              <a:off x="990600" y="3461266"/>
              <a:ext cx="6858000" cy="2153722"/>
            </a:xfrm>
            <a:custGeom>
              <a:avLst/>
              <a:gdLst>
                <a:gd name="connsiteX0" fmla="*/ 0 w 6110052"/>
                <a:gd name="connsiteY0" fmla="*/ 2421169 h 2421169"/>
                <a:gd name="connsiteX1" fmla="*/ 1285875 w 6110052"/>
                <a:gd name="connsiteY1" fmla="*/ 2221144 h 2421169"/>
                <a:gd name="connsiteX2" fmla="*/ 2257425 w 6110052"/>
                <a:gd name="connsiteY2" fmla="*/ 1935394 h 2421169"/>
                <a:gd name="connsiteX3" fmla="*/ 3000375 w 6110052"/>
                <a:gd name="connsiteY3" fmla="*/ 1435331 h 2421169"/>
                <a:gd name="connsiteX4" fmla="*/ 3671888 w 6110052"/>
                <a:gd name="connsiteY4" fmla="*/ 792394 h 2421169"/>
                <a:gd name="connsiteX5" fmla="*/ 4400550 w 6110052"/>
                <a:gd name="connsiteY5" fmla="*/ 235181 h 2421169"/>
                <a:gd name="connsiteX6" fmla="*/ 5514975 w 6110052"/>
                <a:gd name="connsiteY6" fmla="*/ 20869 h 2421169"/>
                <a:gd name="connsiteX7" fmla="*/ 6072188 w 6110052"/>
                <a:gd name="connsiteY7" fmla="*/ 6581 h 2421169"/>
                <a:gd name="connsiteX8" fmla="*/ 6015038 w 6110052"/>
                <a:gd name="connsiteY8" fmla="*/ 6581 h 242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0052" h="2421169">
                  <a:moveTo>
                    <a:pt x="0" y="2421169"/>
                  </a:moveTo>
                  <a:cubicBezTo>
                    <a:pt x="454819" y="2361637"/>
                    <a:pt x="909638" y="2302106"/>
                    <a:pt x="1285875" y="2221144"/>
                  </a:cubicBezTo>
                  <a:cubicBezTo>
                    <a:pt x="1662112" y="2140182"/>
                    <a:pt x="1971675" y="2066363"/>
                    <a:pt x="2257425" y="1935394"/>
                  </a:cubicBezTo>
                  <a:cubicBezTo>
                    <a:pt x="2543175" y="1804425"/>
                    <a:pt x="2764631" y="1625831"/>
                    <a:pt x="3000375" y="1435331"/>
                  </a:cubicBezTo>
                  <a:cubicBezTo>
                    <a:pt x="3236119" y="1244831"/>
                    <a:pt x="3438526" y="992419"/>
                    <a:pt x="3671888" y="792394"/>
                  </a:cubicBezTo>
                  <a:cubicBezTo>
                    <a:pt x="3905250" y="592369"/>
                    <a:pt x="4093369" y="363768"/>
                    <a:pt x="4400550" y="235181"/>
                  </a:cubicBezTo>
                  <a:cubicBezTo>
                    <a:pt x="4707731" y="106594"/>
                    <a:pt x="5236369" y="58969"/>
                    <a:pt x="5514975" y="20869"/>
                  </a:cubicBezTo>
                  <a:cubicBezTo>
                    <a:pt x="5793581" y="-17231"/>
                    <a:pt x="5988844" y="8962"/>
                    <a:pt x="6072188" y="6581"/>
                  </a:cubicBezTo>
                  <a:cubicBezTo>
                    <a:pt x="6155532" y="4200"/>
                    <a:pt x="6085285" y="5390"/>
                    <a:pt x="6015038" y="6581"/>
                  </a:cubicBez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92D050"/>
                </a:solidFill>
              </a:endParaRPr>
            </a:p>
          </p:txBody>
        </p:sp>
        <p:sp>
          <p:nvSpPr>
            <p:cNvPr id="34" name="TextBox 33"/>
            <p:cNvSpPr txBox="1"/>
            <p:nvPr/>
          </p:nvSpPr>
          <p:spPr>
            <a:xfrm>
              <a:off x="1095139" y="4800600"/>
              <a:ext cx="3172061" cy="646331"/>
            </a:xfrm>
            <a:prstGeom prst="rect">
              <a:avLst/>
            </a:prstGeom>
            <a:noFill/>
          </p:spPr>
          <p:txBody>
            <a:bodyPr wrap="square" rtlCol="0">
              <a:spAutoFit/>
            </a:bodyPr>
            <a:lstStyle/>
            <a:p>
              <a:r>
                <a:rPr lang="en-US" dirty="0" smtClean="0">
                  <a:solidFill>
                    <a:schemeClr val="accent5"/>
                  </a:solidFill>
                </a:rPr>
                <a:t>D: will grow slowly early, </a:t>
              </a:r>
              <a:br>
                <a:rPr lang="en-US" dirty="0" smtClean="0">
                  <a:solidFill>
                    <a:schemeClr val="accent5"/>
                  </a:solidFill>
                </a:rPr>
              </a:br>
              <a:r>
                <a:rPr lang="en-US" dirty="0" smtClean="0">
                  <a:solidFill>
                    <a:schemeClr val="accent5"/>
                  </a:solidFill>
                </a:rPr>
                <a:t>then take hold</a:t>
              </a:r>
              <a:endParaRPr lang="en-US" dirty="0">
                <a:solidFill>
                  <a:schemeClr val="accent5"/>
                </a:solidFill>
              </a:endParaRPr>
            </a:p>
          </p:txBody>
        </p:sp>
        <p:sp>
          <p:nvSpPr>
            <p:cNvPr id="15" name="TextBox 14"/>
            <p:cNvSpPr txBox="1"/>
            <p:nvPr/>
          </p:nvSpPr>
          <p:spPr>
            <a:xfrm>
              <a:off x="7877522" y="3276600"/>
              <a:ext cx="364331" cy="369332"/>
            </a:xfrm>
            <a:prstGeom prst="rect">
              <a:avLst/>
            </a:prstGeom>
            <a:noFill/>
          </p:spPr>
          <p:txBody>
            <a:bodyPr wrap="square" rtlCol="0">
              <a:spAutoFit/>
            </a:bodyPr>
            <a:lstStyle/>
            <a:p>
              <a:r>
                <a:rPr lang="en-US" dirty="0">
                  <a:solidFill>
                    <a:schemeClr val="accent5"/>
                  </a:solidFill>
                </a:rPr>
                <a:t>D</a:t>
              </a:r>
              <a:endParaRPr lang="en-US" dirty="0"/>
            </a:p>
          </p:txBody>
        </p:sp>
      </p:grpSp>
      <p:grpSp>
        <p:nvGrpSpPr>
          <p:cNvPr id="25" name="Group 24"/>
          <p:cNvGrpSpPr/>
          <p:nvPr/>
        </p:nvGrpSpPr>
        <p:grpSpPr>
          <a:xfrm>
            <a:off x="990600" y="2814638"/>
            <a:ext cx="7734300" cy="2493793"/>
            <a:chOff x="990600" y="2814638"/>
            <a:chExt cx="7734300" cy="2493793"/>
          </a:xfrm>
        </p:grpSpPr>
        <p:sp>
          <p:nvSpPr>
            <p:cNvPr id="27" name="Freeform 26"/>
            <p:cNvSpPr/>
            <p:nvPr/>
          </p:nvSpPr>
          <p:spPr>
            <a:xfrm>
              <a:off x="990600" y="2814638"/>
              <a:ext cx="6800850" cy="2315825"/>
            </a:xfrm>
            <a:custGeom>
              <a:avLst/>
              <a:gdLst>
                <a:gd name="connsiteX0" fmla="*/ 0 w 6800850"/>
                <a:gd name="connsiteY0" fmla="*/ 0 h 2315825"/>
                <a:gd name="connsiteX1" fmla="*/ 2828925 w 6800850"/>
                <a:gd name="connsiteY1" fmla="*/ 2057400 h 2315825"/>
                <a:gd name="connsiteX2" fmla="*/ 6800850 w 6800850"/>
                <a:gd name="connsiteY2" fmla="*/ 2314575 h 2315825"/>
              </a:gdLst>
              <a:ahLst/>
              <a:cxnLst>
                <a:cxn ang="0">
                  <a:pos x="connsiteX0" y="connsiteY0"/>
                </a:cxn>
                <a:cxn ang="0">
                  <a:pos x="connsiteX1" y="connsiteY1"/>
                </a:cxn>
                <a:cxn ang="0">
                  <a:pos x="connsiteX2" y="connsiteY2"/>
                </a:cxn>
              </a:cxnLst>
              <a:rect l="l" t="t" r="r" b="b"/>
              <a:pathLst>
                <a:path w="6800850" h="2315825">
                  <a:moveTo>
                    <a:pt x="0" y="0"/>
                  </a:moveTo>
                  <a:cubicBezTo>
                    <a:pt x="847725" y="835819"/>
                    <a:pt x="1695450" y="1671638"/>
                    <a:pt x="2828925" y="2057400"/>
                  </a:cubicBezTo>
                  <a:cubicBezTo>
                    <a:pt x="3962400" y="2443162"/>
                    <a:pt x="6115050" y="2269331"/>
                    <a:pt x="6800850" y="2314575"/>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dirty="0">
                <a:solidFill>
                  <a:srgbClr val="92D050"/>
                </a:solidFill>
              </a:endParaRPr>
            </a:p>
          </p:txBody>
        </p:sp>
        <p:sp>
          <p:nvSpPr>
            <p:cNvPr id="35" name="TextBox 34"/>
            <p:cNvSpPr txBox="1"/>
            <p:nvPr/>
          </p:nvSpPr>
          <p:spPr>
            <a:xfrm>
              <a:off x="5524500" y="4495800"/>
              <a:ext cx="3200400" cy="646331"/>
            </a:xfrm>
            <a:prstGeom prst="rect">
              <a:avLst/>
            </a:prstGeom>
            <a:noFill/>
          </p:spPr>
          <p:txBody>
            <a:bodyPr wrap="square" rtlCol="0">
              <a:spAutoFit/>
            </a:bodyPr>
            <a:lstStyle/>
            <a:p>
              <a:r>
                <a:rPr lang="en-US" dirty="0" smtClean="0"/>
                <a:t>E: slow fade as we </a:t>
              </a:r>
              <a:br>
                <a:rPr lang="en-US" dirty="0" smtClean="0"/>
              </a:br>
              <a:r>
                <a:rPr lang="en-US" dirty="0" smtClean="0"/>
                <a:t>act more regionally</a:t>
              </a:r>
              <a:endParaRPr lang="en-US" dirty="0"/>
            </a:p>
          </p:txBody>
        </p:sp>
        <p:sp>
          <p:nvSpPr>
            <p:cNvPr id="16" name="TextBox 15"/>
            <p:cNvSpPr txBox="1"/>
            <p:nvPr/>
          </p:nvSpPr>
          <p:spPr>
            <a:xfrm>
              <a:off x="7910859" y="4939099"/>
              <a:ext cx="297656" cy="369332"/>
            </a:xfrm>
            <a:prstGeom prst="rect">
              <a:avLst/>
            </a:prstGeom>
            <a:noFill/>
          </p:spPr>
          <p:txBody>
            <a:bodyPr wrap="square" rtlCol="0">
              <a:spAutoFit/>
            </a:bodyPr>
            <a:lstStyle/>
            <a:p>
              <a:r>
                <a:rPr lang="en-US" dirty="0"/>
                <a:t>E</a:t>
              </a:r>
            </a:p>
          </p:txBody>
        </p:sp>
      </p:grpSp>
    </p:spTree>
    <p:extLst>
      <p:ext uri="{BB962C8B-B14F-4D97-AF65-F5344CB8AC3E}">
        <p14:creationId xmlns:p14="http://schemas.microsoft.com/office/powerpoint/2010/main" val="308357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Viewed by Land Type</a:t>
            </a:r>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25</a:t>
            </a:fld>
            <a:endParaRPr lang="en-US"/>
          </a:p>
        </p:txBody>
      </p:sp>
      <p:grpSp>
        <p:nvGrpSpPr>
          <p:cNvPr id="39" name="Group 38"/>
          <p:cNvGrpSpPr/>
          <p:nvPr/>
        </p:nvGrpSpPr>
        <p:grpSpPr>
          <a:xfrm>
            <a:off x="1905000" y="1066800"/>
            <a:ext cx="5400675" cy="5400675"/>
            <a:chOff x="1905000" y="1066800"/>
            <a:chExt cx="5400675" cy="5400675"/>
          </a:xfrm>
        </p:grpSpPr>
        <p:sp>
          <p:nvSpPr>
            <p:cNvPr id="9" name="Oval 8"/>
            <p:cNvSpPr>
              <a:spLocks noChangeAspect="1"/>
            </p:cNvSpPr>
            <p:nvPr/>
          </p:nvSpPr>
          <p:spPr>
            <a:xfrm>
              <a:off x="1905000" y="1066800"/>
              <a:ext cx="5400675" cy="5400675"/>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200400" y="1447800"/>
              <a:ext cx="2667000" cy="1118175"/>
            </a:xfrm>
            <a:prstGeom prst="rect">
              <a:avLst/>
            </a:prstGeom>
            <a:noFill/>
          </p:spPr>
          <p:txBody>
            <a:bodyPr wrap="none" lIns="91440" tIns="45720" rIns="91440" bIns="45720">
              <a:prstTxWarp prst="textArchUp">
                <a:avLst>
                  <a:gd name="adj" fmla="val 11268273"/>
                </a:avLst>
              </a:prstTxWarp>
              <a:spAutoFit/>
            </a:bodyPr>
            <a:lstStyle/>
            <a:p>
              <a:pPr algn="ctr"/>
              <a:r>
                <a:rPr lang="en-US" sz="32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Private Land</a:t>
              </a:r>
              <a:endParaRPr lang="en-US" sz="54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grpSp>
      <p:grpSp>
        <p:nvGrpSpPr>
          <p:cNvPr id="41" name="Group 40"/>
          <p:cNvGrpSpPr/>
          <p:nvPr/>
        </p:nvGrpSpPr>
        <p:grpSpPr>
          <a:xfrm>
            <a:off x="2464705" y="1626505"/>
            <a:ext cx="4281264" cy="4281264"/>
            <a:chOff x="2464705" y="1626505"/>
            <a:chExt cx="4281264" cy="4281264"/>
          </a:xfrm>
        </p:grpSpPr>
        <p:sp>
          <p:nvSpPr>
            <p:cNvPr id="33" name="Oval 32"/>
            <p:cNvSpPr>
              <a:spLocks noChangeAspect="1"/>
            </p:cNvSpPr>
            <p:nvPr/>
          </p:nvSpPr>
          <p:spPr>
            <a:xfrm>
              <a:off x="2464705" y="1626505"/>
              <a:ext cx="4281264" cy="4281264"/>
            </a:xfrm>
            <a:prstGeom prst="ellipse">
              <a:avLst/>
            </a:prstGeom>
            <a:solidFill>
              <a:schemeClr val="accent6">
                <a:lumMod val="40000"/>
                <a:lumOff val="6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200400" y="1930400"/>
              <a:ext cx="2667000" cy="1499175"/>
            </a:xfrm>
            <a:prstGeom prst="rect">
              <a:avLst/>
            </a:prstGeom>
            <a:noFill/>
          </p:spPr>
          <p:txBody>
            <a:bodyPr wrap="none" lIns="91440" tIns="45720" rIns="91440" bIns="45720">
              <a:prstTxWarp prst="textArchUp">
                <a:avLst>
                  <a:gd name="adj" fmla="val 11268273"/>
                </a:avLst>
              </a:prstTxWarp>
              <a:spAutoFit/>
            </a:bodyPr>
            <a:lstStyle/>
            <a:p>
              <a:pPr algn="ctr"/>
              <a:r>
                <a:rPr lang="en-US" sz="3200" b="1"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Easement Land</a:t>
              </a:r>
              <a:endParaRPr lang="en-US" sz="54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grpSp>
      <p:grpSp>
        <p:nvGrpSpPr>
          <p:cNvPr id="31" name="Group 30"/>
          <p:cNvGrpSpPr/>
          <p:nvPr/>
        </p:nvGrpSpPr>
        <p:grpSpPr>
          <a:xfrm>
            <a:off x="2890837" y="2052637"/>
            <a:ext cx="3429000" cy="3429000"/>
            <a:chOff x="2890837" y="2052637"/>
            <a:chExt cx="3429000" cy="3429000"/>
          </a:xfrm>
        </p:grpSpPr>
        <p:grpSp>
          <p:nvGrpSpPr>
            <p:cNvPr id="29" name="Group 28"/>
            <p:cNvGrpSpPr/>
            <p:nvPr/>
          </p:nvGrpSpPr>
          <p:grpSpPr>
            <a:xfrm>
              <a:off x="2890837" y="2052637"/>
              <a:ext cx="3429000" cy="3429000"/>
              <a:chOff x="2890837" y="2052637"/>
              <a:chExt cx="3429000" cy="3429000"/>
            </a:xfrm>
          </p:grpSpPr>
          <p:sp>
            <p:nvSpPr>
              <p:cNvPr id="8" name="Oval 7"/>
              <p:cNvSpPr>
                <a:spLocks noChangeAspect="1"/>
              </p:cNvSpPr>
              <p:nvPr/>
            </p:nvSpPr>
            <p:spPr>
              <a:xfrm>
                <a:off x="2890837" y="2052637"/>
                <a:ext cx="3429000" cy="342900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409950" y="2647950"/>
                <a:ext cx="2286000" cy="22860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14382" y="2387025"/>
                <a:ext cx="2324100" cy="1508610"/>
              </a:xfrm>
              <a:prstGeom prst="rect">
                <a:avLst/>
              </a:prstGeom>
              <a:noFill/>
            </p:spPr>
            <p:txBody>
              <a:bodyPr wrap="none" lIns="91440" tIns="45720" rIns="91440" bIns="45720">
                <a:prstTxWarp prst="textArchUp">
                  <a:avLst>
                    <a:gd name="adj" fmla="val 11268273"/>
                  </a:avLst>
                </a:prstTxWarp>
                <a:spAutoFit/>
              </a:bodyPr>
              <a:lstStyle/>
              <a:p>
                <a:pPr algn="ctr"/>
                <a:r>
                  <a:rPr lang="en-US" sz="3200" b="1" cap="none"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Forest Preserve</a:t>
                </a:r>
                <a:endParaRPr lang="en-US" sz="54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13" name="TextBox 12"/>
              <p:cNvSpPr txBox="1"/>
              <p:nvPr/>
            </p:nvSpPr>
            <p:spPr>
              <a:xfrm>
                <a:off x="3714750" y="2955429"/>
                <a:ext cx="1676400" cy="1631216"/>
              </a:xfrm>
              <a:prstGeom prst="rect">
                <a:avLst/>
              </a:prstGeom>
              <a:noFill/>
            </p:spPr>
            <p:txBody>
              <a:bodyPr wrap="square" rtlCol="0">
                <a:spAutoFit/>
              </a:bodyPr>
              <a:lstStyle/>
              <a:p>
                <a:pPr algn="ctr">
                  <a:spcAft>
                    <a:spcPts val="1200"/>
                  </a:spcAft>
                </a:pPr>
                <a:r>
                  <a:rPr lang="en-US" sz="3200" dirty="0" smtClean="0"/>
                  <a:t>Back Country</a:t>
                </a:r>
                <a:br>
                  <a:rPr lang="en-US" sz="3200" dirty="0" smtClean="0"/>
                </a:br>
                <a:r>
                  <a:rPr lang="en-US" dirty="0" smtClean="0"/>
                  <a:t>Wild Experience</a:t>
                </a:r>
                <a:endParaRPr lang="en-US" sz="3200" dirty="0"/>
              </a:p>
            </p:txBody>
          </p:sp>
        </p:grpSp>
        <p:sp>
          <p:nvSpPr>
            <p:cNvPr id="14" name="TextBox 13"/>
            <p:cNvSpPr txBox="1"/>
            <p:nvPr/>
          </p:nvSpPr>
          <p:spPr>
            <a:xfrm>
              <a:off x="3448050" y="4953000"/>
              <a:ext cx="2209800" cy="461665"/>
            </a:xfrm>
            <a:prstGeom prst="rect">
              <a:avLst/>
            </a:prstGeom>
            <a:noFill/>
          </p:spPr>
          <p:txBody>
            <a:bodyPr wrap="square" rtlCol="0">
              <a:spAutoFit/>
            </a:bodyPr>
            <a:lstStyle/>
            <a:p>
              <a:pPr algn="ctr"/>
              <a:r>
                <a:rPr lang="en-US" sz="2400" dirty="0" smtClean="0"/>
                <a:t>Front Country</a:t>
              </a:r>
              <a:endParaRPr lang="en-US" sz="2400" dirty="0"/>
            </a:p>
          </p:txBody>
        </p:sp>
      </p:grpSp>
      <p:grpSp>
        <p:nvGrpSpPr>
          <p:cNvPr id="42" name="Group 41"/>
          <p:cNvGrpSpPr/>
          <p:nvPr/>
        </p:nvGrpSpPr>
        <p:grpSpPr>
          <a:xfrm>
            <a:off x="1993900" y="2895600"/>
            <a:ext cx="5016500" cy="2706469"/>
            <a:chOff x="1993900" y="2895600"/>
            <a:chExt cx="5016500" cy="2706469"/>
          </a:xfrm>
        </p:grpSpPr>
        <p:sp>
          <p:nvSpPr>
            <p:cNvPr id="19" name="TextBox 18"/>
            <p:cNvSpPr txBox="1"/>
            <p:nvPr/>
          </p:nvSpPr>
          <p:spPr>
            <a:xfrm>
              <a:off x="1993900" y="4678739"/>
              <a:ext cx="1524000" cy="923330"/>
            </a:xfrm>
            <a:prstGeom prst="rect">
              <a:avLst/>
            </a:prstGeom>
            <a:noFill/>
          </p:spPr>
          <p:txBody>
            <a:bodyPr wrap="square" rtlCol="0">
              <a:spAutoFit/>
            </a:bodyPr>
            <a:lstStyle/>
            <a:p>
              <a:pPr algn="ctr"/>
              <a:r>
                <a:rPr lang="en-US" dirty="0" smtClean="0"/>
                <a:t>Sustainable </a:t>
              </a:r>
              <a:br>
                <a:rPr lang="en-US" dirty="0" smtClean="0"/>
              </a:br>
              <a:r>
                <a:rPr lang="en-US" dirty="0" smtClean="0"/>
                <a:t>Local Energy &amp; Local Food</a:t>
              </a:r>
              <a:endParaRPr lang="en-US" dirty="0"/>
            </a:p>
          </p:txBody>
        </p:sp>
        <p:sp>
          <p:nvSpPr>
            <p:cNvPr id="21" name="TextBox 20"/>
            <p:cNvSpPr txBox="1"/>
            <p:nvPr/>
          </p:nvSpPr>
          <p:spPr>
            <a:xfrm>
              <a:off x="5624182" y="3371671"/>
              <a:ext cx="1386218" cy="1200329"/>
            </a:xfrm>
            <a:prstGeom prst="rect">
              <a:avLst/>
            </a:prstGeom>
            <a:noFill/>
          </p:spPr>
          <p:txBody>
            <a:bodyPr wrap="square" rtlCol="0">
              <a:spAutoFit/>
            </a:bodyPr>
            <a:lstStyle/>
            <a:p>
              <a:pPr algn="ctr"/>
              <a:r>
                <a:rPr lang="en-US" dirty="0"/>
                <a:t>Sustainable Recreational </a:t>
              </a:r>
              <a:r>
                <a:rPr lang="en-US" dirty="0" smtClean="0"/>
                <a:t>Tourism</a:t>
              </a:r>
              <a:endParaRPr lang="en-US" dirty="0"/>
            </a:p>
            <a:p>
              <a:endParaRPr lang="en-US" dirty="0"/>
            </a:p>
          </p:txBody>
        </p:sp>
        <p:sp>
          <p:nvSpPr>
            <p:cNvPr id="23" name="TextBox 22"/>
            <p:cNvSpPr txBox="1"/>
            <p:nvPr/>
          </p:nvSpPr>
          <p:spPr>
            <a:xfrm>
              <a:off x="2128060" y="2895600"/>
              <a:ext cx="1224740" cy="1477328"/>
            </a:xfrm>
            <a:prstGeom prst="rect">
              <a:avLst/>
            </a:prstGeom>
            <a:noFill/>
          </p:spPr>
          <p:txBody>
            <a:bodyPr wrap="square" rtlCol="0">
              <a:spAutoFit/>
            </a:bodyPr>
            <a:lstStyle/>
            <a:p>
              <a:pPr algn="ctr"/>
              <a:r>
                <a:rPr lang="en-US" dirty="0"/>
                <a:t>Eco-, Agro- and Heritage Tourism</a:t>
              </a:r>
            </a:p>
            <a:p>
              <a:endParaRPr lang="en-US" dirty="0"/>
            </a:p>
          </p:txBody>
        </p:sp>
      </p:grpSp>
      <p:grpSp>
        <p:nvGrpSpPr>
          <p:cNvPr id="38" name="Group 37"/>
          <p:cNvGrpSpPr/>
          <p:nvPr/>
        </p:nvGrpSpPr>
        <p:grpSpPr>
          <a:xfrm>
            <a:off x="2519032" y="4831139"/>
            <a:ext cx="4643768" cy="1694260"/>
            <a:chOff x="2519032" y="4831139"/>
            <a:chExt cx="4643768" cy="1694260"/>
          </a:xfrm>
        </p:grpSpPr>
        <p:sp>
          <p:nvSpPr>
            <p:cNvPr id="24" name="TextBox 23"/>
            <p:cNvSpPr txBox="1"/>
            <p:nvPr/>
          </p:nvSpPr>
          <p:spPr>
            <a:xfrm>
              <a:off x="2519032" y="5602069"/>
              <a:ext cx="4114800" cy="923330"/>
            </a:xfrm>
            <a:prstGeom prst="rect">
              <a:avLst/>
            </a:prstGeom>
            <a:noFill/>
          </p:spPr>
          <p:txBody>
            <a:bodyPr wrap="square" rtlCol="0">
              <a:spAutoFit/>
            </a:bodyPr>
            <a:lstStyle/>
            <a:p>
              <a:pPr algn="ctr"/>
              <a:r>
                <a:rPr lang="en-US" dirty="0" smtClean="0"/>
                <a:t>Vibrant Communities with </a:t>
              </a:r>
              <a:br>
                <a:rPr lang="en-US" dirty="0" smtClean="0"/>
              </a:br>
              <a:r>
                <a:rPr lang="en-US" dirty="0" smtClean="0"/>
                <a:t>Good Small Schools</a:t>
              </a:r>
              <a:br>
                <a:rPr lang="en-US" dirty="0" smtClean="0"/>
              </a:br>
              <a:r>
                <a:rPr lang="en-US" dirty="0" smtClean="0"/>
                <a:t>Healthcare</a:t>
              </a:r>
              <a:endParaRPr lang="en-US" dirty="0"/>
            </a:p>
          </p:txBody>
        </p:sp>
        <p:sp>
          <p:nvSpPr>
            <p:cNvPr id="25" name="TextBox 24"/>
            <p:cNvSpPr txBox="1"/>
            <p:nvPr/>
          </p:nvSpPr>
          <p:spPr>
            <a:xfrm>
              <a:off x="5638800" y="4831139"/>
              <a:ext cx="1524000" cy="646331"/>
            </a:xfrm>
            <a:prstGeom prst="rect">
              <a:avLst/>
            </a:prstGeom>
            <a:noFill/>
          </p:spPr>
          <p:txBody>
            <a:bodyPr wrap="square" rtlCol="0">
              <a:spAutoFit/>
            </a:bodyPr>
            <a:lstStyle/>
            <a:p>
              <a:pPr algn="ctr"/>
              <a:r>
                <a:rPr lang="en-US" dirty="0" smtClean="0"/>
                <a:t>Ubiquitous</a:t>
              </a:r>
              <a:br>
                <a:rPr lang="en-US" dirty="0" smtClean="0"/>
              </a:br>
              <a:r>
                <a:rPr lang="en-US" dirty="0" smtClean="0"/>
                <a:t>Broadband</a:t>
              </a:r>
              <a:endParaRPr lang="en-US" dirty="0"/>
            </a:p>
          </p:txBody>
        </p:sp>
      </p:grpSp>
      <p:grpSp>
        <p:nvGrpSpPr>
          <p:cNvPr id="28" name="Group 27"/>
          <p:cNvGrpSpPr/>
          <p:nvPr/>
        </p:nvGrpSpPr>
        <p:grpSpPr>
          <a:xfrm>
            <a:off x="4605337" y="2974166"/>
            <a:ext cx="1490663" cy="997669"/>
            <a:chOff x="4605337" y="2974166"/>
            <a:chExt cx="1490663" cy="997669"/>
          </a:xfrm>
        </p:grpSpPr>
        <p:sp>
          <p:nvSpPr>
            <p:cNvPr id="36" name="TextBox 35"/>
            <p:cNvSpPr txBox="1"/>
            <p:nvPr/>
          </p:nvSpPr>
          <p:spPr>
            <a:xfrm>
              <a:off x="5181600" y="2974166"/>
              <a:ext cx="457200" cy="584775"/>
            </a:xfrm>
            <a:prstGeom prst="rect">
              <a:avLst/>
            </a:prstGeom>
            <a:noFill/>
            <a:ln>
              <a:noFill/>
            </a:ln>
          </p:spPr>
          <p:txBody>
            <a:bodyPr wrap="square" rtlCol="0">
              <a:spAutoFit/>
            </a:bodyPr>
            <a:lstStyle/>
            <a:p>
              <a:pPr algn="ctr"/>
              <a:r>
                <a:rPr lang="en-US" sz="3200" dirty="0"/>
                <a:t>A</a:t>
              </a:r>
            </a:p>
          </p:txBody>
        </p:sp>
        <p:cxnSp>
          <p:nvCxnSpPr>
            <p:cNvPr id="11" name="Straight Arrow Connector 10"/>
            <p:cNvCxnSpPr/>
            <p:nvPr/>
          </p:nvCxnSpPr>
          <p:spPr>
            <a:xfrm flipV="1">
              <a:off x="4605337" y="3035587"/>
              <a:ext cx="1490663" cy="936248"/>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4605337" y="3971835"/>
            <a:ext cx="2252663" cy="847447"/>
            <a:chOff x="4605337" y="3971835"/>
            <a:chExt cx="2252663" cy="847447"/>
          </a:xfrm>
        </p:grpSpPr>
        <p:sp>
          <p:nvSpPr>
            <p:cNvPr id="34" name="TextBox 33"/>
            <p:cNvSpPr txBox="1"/>
            <p:nvPr/>
          </p:nvSpPr>
          <p:spPr>
            <a:xfrm>
              <a:off x="5676900" y="4234507"/>
              <a:ext cx="457200" cy="584775"/>
            </a:xfrm>
            <a:prstGeom prst="rect">
              <a:avLst/>
            </a:prstGeom>
            <a:noFill/>
          </p:spPr>
          <p:txBody>
            <a:bodyPr wrap="square" rtlCol="0">
              <a:spAutoFit/>
            </a:bodyPr>
            <a:lstStyle/>
            <a:p>
              <a:pPr algn="ctr"/>
              <a:r>
                <a:rPr lang="en-US" sz="3200" dirty="0" smtClean="0"/>
                <a:t>B</a:t>
              </a:r>
              <a:endParaRPr lang="en-US" sz="3200" dirty="0"/>
            </a:p>
          </p:txBody>
        </p:sp>
        <p:cxnSp>
          <p:nvCxnSpPr>
            <p:cNvPr id="18" name="Straight Arrow Connector 17"/>
            <p:cNvCxnSpPr/>
            <p:nvPr/>
          </p:nvCxnSpPr>
          <p:spPr>
            <a:xfrm>
              <a:off x="4605337" y="3971835"/>
              <a:ext cx="2252663" cy="706904"/>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1993900" y="3971835"/>
            <a:ext cx="2611437" cy="752565"/>
            <a:chOff x="1993900" y="3971835"/>
            <a:chExt cx="2611437" cy="752565"/>
          </a:xfrm>
        </p:grpSpPr>
        <p:sp>
          <p:nvSpPr>
            <p:cNvPr id="35" name="TextBox 34"/>
            <p:cNvSpPr txBox="1"/>
            <p:nvPr/>
          </p:nvSpPr>
          <p:spPr>
            <a:xfrm>
              <a:off x="2511830" y="4139625"/>
              <a:ext cx="457200" cy="584775"/>
            </a:xfrm>
            <a:prstGeom prst="rect">
              <a:avLst/>
            </a:prstGeom>
            <a:noFill/>
          </p:spPr>
          <p:txBody>
            <a:bodyPr wrap="square" rtlCol="0">
              <a:spAutoFit/>
            </a:bodyPr>
            <a:lstStyle/>
            <a:p>
              <a:pPr algn="ctr"/>
              <a:r>
                <a:rPr lang="en-US" sz="3200" dirty="0" smtClean="0"/>
                <a:t>C</a:t>
              </a:r>
              <a:endParaRPr lang="en-US" sz="3200" dirty="0"/>
            </a:p>
          </p:txBody>
        </p:sp>
        <p:cxnSp>
          <p:nvCxnSpPr>
            <p:cNvPr id="26" name="Straight Arrow Connector 25"/>
            <p:cNvCxnSpPr/>
            <p:nvPr/>
          </p:nvCxnSpPr>
          <p:spPr>
            <a:xfrm flipH="1">
              <a:off x="1993900" y="3971835"/>
              <a:ext cx="2611437" cy="401093"/>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606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0" y="609600"/>
            <a:ext cx="2287391" cy="1143000"/>
          </a:xfrm>
        </p:spPr>
        <p:txBody>
          <a:bodyPr>
            <a:normAutofit fontScale="90000"/>
          </a:bodyPr>
          <a:lstStyle/>
          <a:p>
            <a:r>
              <a:rPr lang="en-US" dirty="0" smtClean="0"/>
              <a:t>Viewed as</a:t>
            </a:r>
            <a:br>
              <a:rPr lang="en-US" dirty="0" smtClean="0"/>
            </a:br>
            <a:r>
              <a:rPr lang="en-US" dirty="0" smtClean="0"/>
              <a:t>Victims of External Events</a:t>
            </a:r>
            <a:endParaRPr lang="en-US" dirty="0"/>
          </a:p>
        </p:txBody>
      </p:sp>
      <p:sp>
        <p:nvSpPr>
          <p:cNvPr id="3" name="Date Placeholder 2"/>
          <p:cNvSpPr>
            <a:spLocks noGrp="1"/>
          </p:cNvSpPr>
          <p:nvPr>
            <p:ph type="dt" sz="half" idx="4294967295"/>
          </p:nvPr>
        </p:nvSpPr>
        <p:spPr>
          <a:xfrm>
            <a:off x="457200" y="6356350"/>
            <a:ext cx="2133600" cy="365125"/>
          </a:xfrm>
          <a:prstGeom prst="rect">
            <a:avLst/>
          </a:prstGeom>
        </p:spPr>
        <p:txBody>
          <a:bodyPr/>
          <a:lstStyle/>
          <a:p>
            <a:pPr>
              <a:defRPr/>
            </a:pPr>
            <a:r>
              <a:rPr lang="en-US" smtClean="0"/>
              <a:t>June 18-19, 2012</a:t>
            </a:r>
            <a:endParaRPr lang="en-US"/>
          </a:p>
        </p:txBody>
      </p:sp>
      <p:sp>
        <p:nvSpPr>
          <p:cNvPr id="4" name="Footer Placeholder 3"/>
          <p:cNvSpPr>
            <a:spLocks noGrp="1"/>
          </p:cNvSpPr>
          <p:nvPr>
            <p:ph type="ftr" sz="quarter" idx="11"/>
          </p:nvPr>
        </p:nvSpPr>
        <p:spPr/>
        <p:txBody>
          <a:bodyPr/>
          <a:lstStyle/>
          <a:p>
            <a:pPr>
              <a:defRPr/>
            </a:pPr>
            <a:r>
              <a:rPr lang="en-US" smtClean="0"/>
              <a:t>www.ADKfutures.org</a:t>
            </a:r>
            <a:endParaRPr lang="en-US"/>
          </a:p>
        </p:txBody>
      </p:sp>
      <p:sp>
        <p:nvSpPr>
          <p:cNvPr id="5" name="Slide Number Placeholder 4"/>
          <p:cNvSpPr>
            <a:spLocks noGrp="1"/>
          </p:cNvSpPr>
          <p:nvPr>
            <p:ph type="sldNum" sz="quarter" idx="12"/>
          </p:nvPr>
        </p:nvSpPr>
        <p:spPr/>
        <p:txBody>
          <a:bodyPr/>
          <a:lstStyle/>
          <a:p>
            <a:pPr>
              <a:defRPr/>
            </a:pPr>
            <a:fld id="{74B179DF-86B1-40B6-A30C-C763ADE88CE9}" type="slidenum">
              <a:rPr lang="en-US" smtClean="0"/>
              <a:pPr>
                <a:defRPr/>
              </a:pPr>
              <a:t>26</a:t>
            </a:fld>
            <a:endParaRPr lang="en-US" dirty="0"/>
          </a:p>
        </p:txBody>
      </p:sp>
      <p:grpSp>
        <p:nvGrpSpPr>
          <p:cNvPr id="39" name="Group 38"/>
          <p:cNvGrpSpPr/>
          <p:nvPr/>
        </p:nvGrpSpPr>
        <p:grpSpPr>
          <a:xfrm>
            <a:off x="762000" y="533400"/>
            <a:ext cx="7543800" cy="5862799"/>
            <a:chOff x="762000" y="533400"/>
            <a:chExt cx="7543800" cy="5862799"/>
          </a:xfrm>
        </p:grpSpPr>
        <p:sp>
          <p:nvSpPr>
            <p:cNvPr id="7" name="TextBox 6"/>
            <p:cNvSpPr txBox="1"/>
            <p:nvPr/>
          </p:nvSpPr>
          <p:spPr>
            <a:xfrm>
              <a:off x="762000" y="3176251"/>
              <a:ext cx="858902" cy="355185"/>
            </a:xfrm>
            <a:prstGeom prst="rect">
              <a:avLst/>
            </a:prstGeom>
            <a:noFill/>
            <a:ln>
              <a:solidFill>
                <a:schemeClr val="tx1"/>
              </a:solidFill>
            </a:ln>
          </p:spPr>
          <p:txBody>
            <a:bodyPr wrap="square" rtlCol="0">
              <a:spAutoFit/>
            </a:bodyPr>
            <a:lstStyle/>
            <a:p>
              <a:r>
                <a:rPr lang="en-US" dirty="0" smtClean="0"/>
                <a:t>Today</a:t>
              </a:r>
              <a:endParaRPr lang="en-US" dirty="0"/>
            </a:p>
          </p:txBody>
        </p:sp>
        <p:sp>
          <p:nvSpPr>
            <p:cNvPr id="8" name="Oval 7"/>
            <p:cNvSpPr/>
            <p:nvPr/>
          </p:nvSpPr>
          <p:spPr>
            <a:xfrm>
              <a:off x="2737474" y="3265047"/>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83497" y="3265047"/>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768156" y="2150314"/>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707261" y="4021499"/>
              <a:ext cx="208150" cy="177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stCxn id="7" idx="3"/>
              <a:endCxn id="8" idx="2"/>
            </p:cNvCxnSpPr>
            <p:nvPr/>
          </p:nvCxnSpPr>
          <p:spPr>
            <a:xfrm>
              <a:off x="1620902" y="3353843"/>
              <a:ext cx="11165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9" idx="6"/>
            </p:cNvCxnSpPr>
            <p:nvPr/>
          </p:nvCxnSpPr>
          <p:spPr>
            <a:xfrm flipV="1">
              <a:off x="2909254" y="3353843"/>
              <a:ext cx="1582392"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8" idx="3"/>
            </p:cNvCxnSpPr>
            <p:nvPr/>
          </p:nvCxnSpPr>
          <p:spPr>
            <a:xfrm flipV="1">
              <a:off x="2767957" y="2232319"/>
              <a:ext cx="1116917" cy="118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341687" y="2824475"/>
              <a:ext cx="1573723" cy="5841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9" idx="5"/>
            </p:cNvCxnSpPr>
            <p:nvPr/>
          </p:nvCxnSpPr>
          <p:spPr>
            <a:xfrm>
              <a:off x="4461163" y="3416632"/>
              <a:ext cx="1282466" cy="6545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668474" y="3526110"/>
              <a:ext cx="1573723" cy="5841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87950" y="4118266"/>
              <a:ext cx="1282466" cy="6545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884874" y="1940226"/>
              <a:ext cx="1429305" cy="2920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0" idx="7"/>
            </p:cNvCxnSpPr>
            <p:nvPr/>
          </p:nvCxnSpPr>
          <p:spPr>
            <a:xfrm flipV="1">
              <a:off x="3945823" y="1332566"/>
              <a:ext cx="545823" cy="843756"/>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14178" y="1497710"/>
              <a:ext cx="1288351" cy="799166"/>
            </a:xfrm>
            <a:prstGeom prst="rect">
              <a:avLst/>
            </a:prstGeom>
            <a:noFill/>
            <a:ln>
              <a:solidFill>
                <a:schemeClr val="tx1"/>
              </a:solidFill>
            </a:ln>
          </p:spPr>
          <p:txBody>
            <a:bodyPr wrap="square" rtlCol="0">
              <a:spAutoFit/>
            </a:bodyPr>
            <a:lstStyle/>
            <a:p>
              <a:r>
                <a:rPr lang="en-US" sz="4800" dirty="0" err="1" smtClean="0"/>
                <a:t>B</a:t>
              </a:r>
              <a:r>
                <a:rPr lang="en-US" sz="3600" dirty="0" err="1" smtClean="0"/>
                <a:t>cA</a:t>
              </a:r>
              <a:endParaRPr lang="en-US" sz="4800" dirty="0"/>
            </a:p>
          </p:txBody>
        </p:sp>
        <p:sp>
          <p:nvSpPr>
            <p:cNvPr id="22" name="TextBox 21"/>
            <p:cNvSpPr txBox="1"/>
            <p:nvPr/>
          </p:nvSpPr>
          <p:spPr>
            <a:xfrm>
              <a:off x="3810000" y="533400"/>
              <a:ext cx="1697630" cy="799166"/>
            </a:xfrm>
            <a:prstGeom prst="rect">
              <a:avLst/>
            </a:prstGeom>
            <a:noFill/>
            <a:ln>
              <a:solidFill>
                <a:schemeClr val="tx1"/>
              </a:solidFill>
            </a:ln>
          </p:spPr>
          <p:txBody>
            <a:bodyPr wrap="square" rtlCol="0">
              <a:spAutoFit/>
            </a:bodyPr>
            <a:lstStyle/>
            <a:p>
              <a:r>
                <a:rPr lang="en-US" sz="3600" dirty="0" err="1" smtClean="0"/>
                <a:t>D</a:t>
              </a:r>
              <a:r>
                <a:rPr lang="en-US" sz="4800" dirty="0" err="1" smtClean="0"/>
                <a:t>B</a:t>
              </a:r>
              <a:r>
                <a:rPr lang="en-US" sz="3200" dirty="0" err="1" smtClean="0"/>
                <a:t>cA</a:t>
              </a:r>
              <a:endParaRPr lang="en-US" sz="4400" dirty="0"/>
            </a:p>
          </p:txBody>
        </p:sp>
        <p:sp>
          <p:nvSpPr>
            <p:cNvPr id="23" name="TextBox 22"/>
            <p:cNvSpPr txBox="1"/>
            <p:nvPr/>
          </p:nvSpPr>
          <p:spPr>
            <a:xfrm>
              <a:off x="5961920" y="2377085"/>
              <a:ext cx="1429480" cy="799166"/>
            </a:xfrm>
            <a:prstGeom prst="rect">
              <a:avLst/>
            </a:prstGeom>
            <a:noFill/>
            <a:ln>
              <a:solidFill>
                <a:schemeClr val="tx1"/>
              </a:solidFill>
            </a:ln>
          </p:spPr>
          <p:txBody>
            <a:bodyPr wrap="square" rtlCol="0">
              <a:spAutoFit/>
            </a:bodyPr>
            <a:lstStyle/>
            <a:p>
              <a:r>
                <a:rPr lang="en-US" sz="4800" dirty="0" smtClean="0"/>
                <a:t>C</a:t>
              </a:r>
              <a:r>
                <a:rPr lang="en-US" sz="2800" dirty="0" smtClean="0"/>
                <a:t>B</a:t>
              </a:r>
              <a:r>
                <a:rPr lang="en-US" sz="3600" dirty="0" smtClean="0"/>
                <a:t>A</a:t>
              </a:r>
              <a:endParaRPr lang="en-US" sz="5400" dirty="0"/>
            </a:p>
          </p:txBody>
        </p:sp>
        <p:sp>
          <p:nvSpPr>
            <p:cNvPr id="24" name="TextBox 23"/>
            <p:cNvSpPr txBox="1"/>
            <p:nvPr/>
          </p:nvSpPr>
          <p:spPr>
            <a:xfrm>
              <a:off x="7289653" y="3329740"/>
              <a:ext cx="1016147" cy="799166"/>
            </a:xfrm>
            <a:prstGeom prst="rect">
              <a:avLst/>
            </a:prstGeom>
            <a:noFill/>
            <a:ln>
              <a:solidFill>
                <a:schemeClr val="tx1"/>
              </a:solidFill>
            </a:ln>
          </p:spPr>
          <p:txBody>
            <a:bodyPr wrap="square" rtlCol="0">
              <a:spAutoFit/>
            </a:bodyPr>
            <a:lstStyle/>
            <a:p>
              <a:r>
                <a:rPr lang="en-US" sz="4800" dirty="0" smtClean="0"/>
                <a:t>E</a:t>
              </a:r>
              <a:r>
                <a:rPr lang="en-US" sz="2800" dirty="0" smtClean="0"/>
                <a:t>A</a:t>
              </a:r>
              <a:endParaRPr lang="en-US" sz="4800" dirty="0"/>
            </a:p>
          </p:txBody>
        </p:sp>
        <p:sp>
          <p:nvSpPr>
            <p:cNvPr id="25" name="TextBox 24"/>
            <p:cNvSpPr txBox="1"/>
            <p:nvPr/>
          </p:nvSpPr>
          <p:spPr>
            <a:xfrm>
              <a:off x="7242198" y="4373192"/>
              <a:ext cx="765744" cy="799166"/>
            </a:xfrm>
            <a:prstGeom prst="rect">
              <a:avLst/>
            </a:prstGeom>
            <a:noFill/>
            <a:ln>
              <a:solidFill>
                <a:schemeClr val="tx1"/>
              </a:solidFill>
            </a:ln>
          </p:spPr>
          <p:txBody>
            <a:bodyPr wrap="square" rtlCol="0">
              <a:spAutoFit/>
            </a:bodyPr>
            <a:lstStyle/>
            <a:p>
              <a:r>
                <a:rPr lang="en-US" sz="4800" dirty="0" smtClean="0"/>
                <a:t>F</a:t>
              </a:r>
              <a:endParaRPr lang="en-US" sz="4800" dirty="0"/>
            </a:p>
          </p:txBody>
        </p:sp>
        <p:sp>
          <p:nvSpPr>
            <p:cNvPr id="26" name="Line Callout 1 25"/>
            <p:cNvSpPr/>
            <p:nvPr/>
          </p:nvSpPr>
          <p:spPr>
            <a:xfrm>
              <a:off x="933780" y="4199091"/>
              <a:ext cx="2079549" cy="1175596"/>
            </a:xfrm>
            <a:prstGeom prst="borderCallout1">
              <a:avLst>
                <a:gd name="adj1" fmla="val -2967"/>
                <a:gd name="adj2" fmla="val 40430"/>
                <a:gd name="adj3" fmla="val -70887"/>
                <a:gd name="adj4" fmla="val 91170"/>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chemeClr val="tx1"/>
                  </a:solidFill>
                </a:rPr>
                <a:t>Fracking</a:t>
              </a:r>
              <a:r>
                <a:rPr lang="en-US" sz="2400" dirty="0" smtClean="0">
                  <a:solidFill>
                    <a:schemeClr val="tx1"/>
                  </a:solidFill>
                </a:rPr>
                <a:t> Approved in NYS?</a:t>
              </a:r>
              <a:endParaRPr lang="en-US" sz="2400" dirty="0">
                <a:solidFill>
                  <a:schemeClr val="tx1"/>
                </a:solidFill>
              </a:endParaRPr>
            </a:p>
          </p:txBody>
        </p:sp>
        <p:sp>
          <p:nvSpPr>
            <p:cNvPr id="27" name="Line Callout 1 26"/>
            <p:cNvSpPr/>
            <p:nvPr/>
          </p:nvSpPr>
          <p:spPr>
            <a:xfrm>
              <a:off x="3326416" y="4618621"/>
              <a:ext cx="2079549" cy="1175596"/>
            </a:xfrm>
            <a:prstGeom prst="borderCallout1">
              <a:avLst>
                <a:gd name="adj1" fmla="val -2967"/>
                <a:gd name="adj2" fmla="val 40430"/>
                <a:gd name="adj3" fmla="val -108288"/>
                <a:gd name="adj4" fmla="val 48802"/>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Good Economic Recovery?</a:t>
              </a:r>
              <a:endParaRPr lang="en-US" sz="2400" dirty="0">
                <a:solidFill>
                  <a:schemeClr val="tx1"/>
                </a:solidFill>
              </a:endParaRPr>
            </a:p>
          </p:txBody>
        </p:sp>
        <p:sp>
          <p:nvSpPr>
            <p:cNvPr id="28" name="TextBox 27"/>
            <p:cNvSpPr txBox="1"/>
            <p:nvPr/>
          </p:nvSpPr>
          <p:spPr>
            <a:xfrm>
              <a:off x="2909254" y="2436833"/>
              <a:ext cx="515341" cy="443981"/>
            </a:xfrm>
            <a:prstGeom prst="rect">
              <a:avLst/>
            </a:prstGeom>
            <a:noFill/>
          </p:spPr>
          <p:txBody>
            <a:bodyPr wrap="square" rtlCol="0">
              <a:spAutoFit/>
            </a:bodyPr>
            <a:lstStyle/>
            <a:p>
              <a:r>
                <a:rPr lang="en-US" sz="2400" dirty="0" smtClean="0"/>
                <a:t>Y</a:t>
              </a:r>
              <a:endParaRPr lang="en-US" sz="2400" dirty="0"/>
            </a:p>
          </p:txBody>
        </p:sp>
        <p:sp>
          <p:nvSpPr>
            <p:cNvPr id="29" name="TextBox 28"/>
            <p:cNvSpPr txBox="1"/>
            <p:nvPr/>
          </p:nvSpPr>
          <p:spPr>
            <a:xfrm>
              <a:off x="4624210" y="1587272"/>
              <a:ext cx="515341" cy="443981"/>
            </a:xfrm>
            <a:prstGeom prst="rect">
              <a:avLst/>
            </a:prstGeom>
            <a:noFill/>
          </p:spPr>
          <p:txBody>
            <a:bodyPr wrap="square" rtlCol="0">
              <a:spAutoFit/>
            </a:bodyPr>
            <a:lstStyle/>
            <a:p>
              <a:r>
                <a:rPr lang="en-US" sz="2400" dirty="0" smtClean="0"/>
                <a:t>N</a:t>
              </a:r>
              <a:endParaRPr lang="en-US" sz="2400" dirty="0"/>
            </a:p>
          </p:txBody>
        </p:sp>
        <p:sp>
          <p:nvSpPr>
            <p:cNvPr id="30" name="TextBox 29"/>
            <p:cNvSpPr txBox="1"/>
            <p:nvPr/>
          </p:nvSpPr>
          <p:spPr>
            <a:xfrm>
              <a:off x="4870877" y="2732270"/>
              <a:ext cx="515341" cy="443981"/>
            </a:xfrm>
            <a:prstGeom prst="rect">
              <a:avLst/>
            </a:prstGeom>
            <a:noFill/>
          </p:spPr>
          <p:txBody>
            <a:bodyPr wrap="square" rtlCol="0">
              <a:spAutoFit/>
            </a:bodyPr>
            <a:lstStyle/>
            <a:p>
              <a:r>
                <a:rPr lang="en-US" sz="2400" dirty="0" smtClean="0"/>
                <a:t>Y</a:t>
              </a:r>
              <a:endParaRPr lang="en-US" sz="2400" dirty="0"/>
            </a:p>
          </p:txBody>
        </p:sp>
        <p:sp>
          <p:nvSpPr>
            <p:cNvPr id="31" name="TextBox 30"/>
            <p:cNvSpPr txBox="1"/>
            <p:nvPr/>
          </p:nvSpPr>
          <p:spPr>
            <a:xfrm>
              <a:off x="5056507" y="3442640"/>
              <a:ext cx="515341" cy="443981"/>
            </a:xfrm>
            <a:prstGeom prst="rect">
              <a:avLst/>
            </a:prstGeom>
            <a:noFill/>
          </p:spPr>
          <p:txBody>
            <a:bodyPr wrap="square" rtlCol="0">
              <a:spAutoFit/>
            </a:bodyPr>
            <a:lstStyle/>
            <a:p>
              <a:r>
                <a:rPr lang="en-US" sz="2400" dirty="0" smtClean="0"/>
                <a:t>N</a:t>
              </a:r>
              <a:endParaRPr lang="en-US" sz="2400" dirty="0"/>
            </a:p>
          </p:txBody>
        </p:sp>
        <p:sp>
          <p:nvSpPr>
            <p:cNvPr id="32" name="Line Callout 1 31"/>
            <p:cNvSpPr/>
            <p:nvPr/>
          </p:nvSpPr>
          <p:spPr>
            <a:xfrm>
              <a:off x="933780" y="744768"/>
              <a:ext cx="2079549" cy="1398619"/>
            </a:xfrm>
            <a:prstGeom prst="borderCallout1">
              <a:avLst>
                <a:gd name="adj1" fmla="val 99970"/>
                <a:gd name="adj2" fmla="val 101185"/>
                <a:gd name="adj3" fmla="val 104615"/>
                <a:gd name="adj4" fmla="val 135137"/>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Governor Orders Agencies to Align?</a:t>
              </a:r>
              <a:endParaRPr lang="en-US" sz="2400" dirty="0">
                <a:solidFill>
                  <a:schemeClr val="tx1"/>
                </a:solidFill>
              </a:endParaRPr>
            </a:p>
          </p:txBody>
        </p:sp>
        <p:sp>
          <p:nvSpPr>
            <p:cNvPr id="33" name="TextBox 32"/>
            <p:cNvSpPr txBox="1"/>
            <p:nvPr/>
          </p:nvSpPr>
          <p:spPr>
            <a:xfrm>
              <a:off x="3926433" y="1458262"/>
              <a:ext cx="515341" cy="443981"/>
            </a:xfrm>
            <a:prstGeom prst="rect">
              <a:avLst/>
            </a:prstGeom>
            <a:noFill/>
          </p:spPr>
          <p:txBody>
            <a:bodyPr wrap="square" rtlCol="0">
              <a:spAutoFit/>
            </a:bodyPr>
            <a:lstStyle/>
            <a:p>
              <a:r>
                <a:rPr lang="en-US" sz="2400" dirty="0" smtClean="0"/>
                <a:t>Y</a:t>
              </a:r>
              <a:endParaRPr lang="en-US" sz="2400" dirty="0"/>
            </a:p>
          </p:txBody>
        </p:sp>
        <p:sp>
          <p:nvSpPr>
            <p:cNvPr id="34" name="TextBox 33"/>
            <p:cNvSpPr txBox="1"/>
            <p:nvPr/>
          </p:nvSpPr>
          <p:spPr>
            <a:xfrm>
              <a:off x="3541313" y="3034468"/>
              <a:ext cx="515341" cy="443981"/>
            </a:xfrm>
            <a:prstGeom prst="rect">
              <a:avLst/>
            </a:prstGeom>
            <a:noFill/>
          </p:spPr>
          <p:txBody>
            <a:bodyPr wrap="square" rtlCol="0">
              <a:spAutoFit/>
            </a:bodyPr>
            <a:lstStyle/>
            <a:p>
              <a:r>
                <a:rPr lang="en-US" sz="2400" dirty="0" smtClean="0"/>
                <a:t>N</a:t>
              </a:r>
              <a:endParaRPr lang="en-US" sz="2400" dirty="0"/>
            </a:p>
          </p:txBody>
        </p:sp>
        <p:sp>
          <p:nvSpPr>
            <p:cNvPr id="35" name="Line Callout 1 34"/>
            <p:cNvSpPr/>
            <p:nvPr/>
          </p:nvSpPr>
          <p:spPr>
            <a:xfrm>
              <a:off x="5760252" y="5220603"/>
              <a:ext cx="2079549" cy="1175596"/>
            </a:xfrm>
            <a:prstGeom prst="borderCallout1">
              <a:avLst>
                <a:gd name="adj1" fmla="val -2967"/>
                <a:gd name="adj2" fmla="val 40430"/>
                <a:gd name="adj3" fmla="val -95017"/>
                <a:gd name="adj4" fmla="val 3236"/>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NYS Voter Support for FP Strong?</a:t>
              </a:r>
              <a:endParaRPr lang="en-US" sz="2400" dirty="0">
                <a:solidFill>
                  <a:schemeClr val="tx1"/>
                </a:solidFill>
              </a:endParaRPr>
            </a:p>
          </p:txBody>
        </p:sp>
        <p:sp>
          <p:nvSpPr>
            <p:cNvPr id="36" name="TextBox 35"/>
            <p:cNvSpPr txBox="1"/>
            <p:nvPr/>
          </p:nvSpPr>
          <p:spPr>
            <a:xfrm>
              <a:off x="6344859" y="3337743"/>
              <a:ext cx="515341" cy="443981"/>
            </a:xfrm>
            <a:prstGeom prst="rect">
              <a:avLst/>
            </a:prstGeom>
            <a:noFill/>
          </p:spPr>
          <p:txBody>
            <a:bodyPr wrap="square" rtlCol="0">
              <a:spAutoFit/>
            </a:bodyPr>
            <a:lstStyle/>
            <a:p>
              <a:r>
                <a:rPr lang="en-US" sz="2400" dirty="0" smtClean="0"/>
                <a:t>Y</a:t>
              </a:r>
              <a:endParaRPr lang="en-US" sz="2400" dirty="0"/>
            </a:p>
          </p:txBody>
        </p:sp>
        <p:sp>
          <p:nvSpPr>
            <p:cNvPr id="37" name="TextBox 36"/>
            <p:cNvSpPr txBox="1"/>
            <p:nvPr/>
          </p:nvSpPr>
          <p:spPr>
            <a:xfrm>
              <a:off x="6530489" y="4048113"/>
              <a:ext cx="515341" cy="443981"/>
            </a:xfrm>
            <a:prstGeom prst="rect">
              <a:avLst/>
            </a:prstGeom>
            <a:noFill/>
          </p:spPr>
          <p:txBody>
            <a:bodyPr wrap="square" rtlCol="0">
              <a:spAutoFit/>
            </a:bodyPr>
            <a:lstStyle/>
            <a:p>
              <a:r>
                <a:rPr lang="en-US" sz="2400" dirty="0" smtClean="0"/>
                <a:t>N</a:t>
              </a:r>
              <a:endParaRPr lang="en-US" sz="2400" dirty="0"/>
            </a:p>
          </p:txBody>
        </p:sp>
      </p:grpSp>
      <p:sp>
        <p:nvSpPr>
          <p:cNvPr id="6" name="&quot;No&quot; Symbol 5"/>
          <p:cNvSpPr/>
          <p:nvPr/>
        </p:nvSpPr>
        <p:spPr>
          <a:xfrm>
            <a:off x="2636418" y="914400"/>
            <a:ext cx="4040241" cy="3856670"/>
          </a:xfrm>
          <a:prstGeom prst="noSmoking">
            <a:avLst>
              <a:gd name="adj" fmla="val 859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2331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Emerging Strategy</a:t>
            </a:r>
          </a:p>
        </p:txBody>
      </p:sp>
      <p:sp>
        <p:nvSpPr>
          <p:cNvPr id="3" name="Content Placeholder 2"/>
          <p:cNvSpPr>
            <a:spLocks noGrp="1"/>
          </p:cNvSpPr>
          <p:nvPr>
            <p:ph idx="1"/>
          </p:nvPr>
        </p:nvSpPr>
        <p:spPr>
          <a:xfrm>
            <a:off x="457200" y="609600"/>
            <a:ext cx="8382000" cy="5791200"/>
          </a:xfrm>
        </p:spPr>
        <p:txBody>
          <a:bodyPr>
            <a:normAutofit fontScale="70000" lnSpcReduction="20000"/>
          </a:bodyPr>
          <a:lstStyle/>
          <a:p>
            <a:endParaRPr lang="en-US" dirty="0" smtClean="0"/>
          </a:p>
          <a:p>
            <a:r>
              <a:rPr lang="en-US" sz="3400" dirty="0" smtClean="0"/>
              <a:t>C+B: the core future of the Park.  Done properly, they are not in conflict; they are doable and underway</a:t>
            </a:r>
          </a:p>
          <a:p>
            <a:pPr lvl="1"/>
            <a:r>
              <a:rPr lang="en-US" dirty="0" smtClean="0"/>
              <a:t>These share many features: broadband, health care, transportation, </a:t>
            </a:r>
            <a:r>
              <a:rPr lang="en-US" dirty="0" err="1" smtClean="0"/>
              <a:t>etc</a:t>
            </a:r>
            <a:endParaRPr lang="en-US" dirty="0" smtClean="0"/>
          </a:p>
          <a:p>
            <a:pPr lvl="1"/>
            <a:r>
              <a:rPr lang="en-US" dirty="0" smtClean="0"/>
              <a:t>These work both locally and regionally</a:t>
            </a:r>
          </a:p>
          <a:p>
            <a:pPr lvl="1"/>
            <a:r>
              <a:rPr lang="en-US" dirty="0" smtClean="0"/>
              <a:t>Either C or B alone seems too fragile a bet on the future</a:t>
            </a:r>
            <a:endParaRPr lang="en-US" b="1" dirty="0" smtClean="0"/>
          </a:p>
          <a:p>
            <a:r>
              <a:rPr lang="en-US" sz="3400" dirty="0" smtClean="0"/>
              <a:t>A:  The Forest Preserve is the region’s foundation</a:t>
            </a:r>
          </a:p>
          <a:p>
            <a:pPr lvl="1"/>
            <a:r>
              <a:rPr lang="en-US" dirty="0"/>
              <a:t>R</a:t>
            </a:r>
            <a:r>
              <a:rPr lang="en-US" dirty="0" smtClean="0"/>
              <a:t>egulatory tweaks for the FP (e.g. Utility Land Bank, SLMP review)</a:t>
            </a:r>
          </a:p>
          <a:p>
            <a:pPr lvl="1"/>
            <a:r>
              <a:rPr lang="en-US" dirty="0" smtClean="0"/>
              <a:t>Time to consider a program of land swaps to make it more contiguous</a:t>
            </a:r>
          </a:p>
          <a:p>
            <a:pPr lvl="1"/>
            <a:r>
              <a:rPr lang="en-US" dirty="0" smtClean="0"/>
              <a:t>Science based forest management, not completely hands-off</a:t>
            </a:r>
          </a:p>
          <a:p>
            <a:r>
              <a:rPr lang="en-US" sz="3400" dirty="0"/>
              <a:t>D:  Many see value in a more coherent sense of a Park</a:t>
            </a:r>
          </a:p>
          <a:p>
            <a:pPr lvl="1"/>
            <a:r>
              <a:rPr lang="en-US" dirty="0" smtClean="0"/>
              <a:t>Trust </a:t>
            </a:r>
            <a:r>
              <a:rPr lang="en-US" dirty="0"/>
              <a:t>= </a:t>
            </a:r>
            <a:r>
              <a:rPr lang="en-US" dirty="0" smtClean="0"/>
              <a:t>Consolidation </a:t>
            </a:r>
            <a:r>
              <a:rPr lang="en-US" dirty="0"/>
              <a:t>= M</a:t>
            </a:r>
            <a:r>
              <a:rPr lang="en-US" dirty="0" smtClean="0"/>
              <a:t>uch </a:t>
            </a:r>
            <a:r>
              <a:rPr lang="en-US" dirty="0"/>
              <a:t>less government</a:t>
            </a:r>
          </a:p>
          <a:p>
            <a:pPr lvl="1"/>
            <a:r>
              <a:rPr lang="en-US" dirty="0"/>
              <a:t>A special region, with special </a:t>
            </a:r>
            <a:r>
              <a:rPr lang="en-US" dirty="0" smtClean="0"/>
              <a:t>needs, </a:t>
            </a:r>
            <a:r>
              <a:rPr lang="en-US" dirty="0"/>
              <a:t>seeking a stronger identity</a:t>
            </a:r>
          </a:p>
          <a:p>
            <a:pPr lvl="1"/>
            <a:r>
              <a:rPr lang="en-US" dirty="0"/>
              <a:t>State funding is more likely on a regional level so look for projects that span community boundaries like watersheds, </a:t>
            </a:r>
            <a:r>
              <a:rPr lang="en-US" dirty="0" smtClean="0"/>
              <a:t>wilderness recreation </a:t>
            </a:r>
            <a:r>
              <a:rPr lang="en-US" dirty="0"/>
              <a:t>complexes, health </a:t>
            </a:r>
            <a:r>
              <a:rPr lang="en-US" dirty="0" smtClean="0"/>
              <a:t>care regions</a:t>
            </a:r>
            <a:endParaRPr lang="en-US" dirty="0"/>
          </a:p>
          <a:p>
            <a:pPr lvl="1"/>
            <a:r>
              <a:rPr lang="en-US" dirty="0"/>
              <a:t>Incremental </a:t>
            </a:r>
            <a:r>
              <a:rPr lang="en-US" dirty="0" smtClean="0"/>
              <a:t>change, </a:t>
            </a:r>
            <a:r>
              <a:rPr lang="en-US" dirty="0"/>
              <a:t>not a big jolt like a county or a Park Service</a:t>
            </a: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7D81DBDE-79C6-4791-A6C7-E30402F154AB}" type="slidenum">
              <a:rPr lang="en-US" smtClean="0"/>
              <a:pPr>
                <a:defRPr/>
              </a:pPr>
              <a:t>27</a:t>
            </a:fld>
            <a:endParaRPr lang="en-US" dirty="0"/>
          </a:p>
        </p:txBody>
      </p:sp>
      <p:sp>
        <p:nvSpPr>
          <p:cNvPr id="5" name="Date Placeholder 4"/>
          <p:cNvSpPr>
            <a:spLocks noGrp="1"/>
          </p:cNvSpPr>
          <p:nvPr>
            <p:ph type="dt" sz="half" idx="10"/>
          </p:nvPr>
        </p:nvSpPr>
        <p:spPr/>
        <p:txBody>
          <a:bodyPr/>
          <a:lstStyle/>
          <a:p>
            <a:r>
              <a:rPr lang="en-US" dirty="0"/>
              <a:t>July 18, 2012</a:t>
            </a:r>
          </a:p>
        </p:txBody>
      </p:sp>
      <p:sp>
        <p:nvSpPr>
          <p:cNvPr id="6" name="Footer Placeholder 5"/>
          <p:cNvSpPr>
            <a:spLocks noGrp="1"/>
          </p:cNvSpPr>
          <p:nvPr>
            <p:ph type="ftr" sz="quarter" idx="11"/>
          </p:nvPr>
        </p:nvSpPr>
        <p:spPr/>
        <p:txBody>
          <a:bodyPr/>
          <a:lstStyle/>
          <a:p>
            <a:r>
              <a:rPr lang="en-US" smtClean="0"/>
              <a:t>www.ADKfutures.org</a:t>
            </a:r>
            <a:endParaRPr lang="en-US"/>
          </a:p>
        </p:txBody>
      </p:sp>
    </p:spTree>
    <p:extLst>
      <p:ext uri="{BB962C8B-B14F-4D97-AF65-F5344CB8AC3E}">
        <p14:creationId xmlns:p14="http://schemas.microsoft.com/office/powerpoint/2010/main" val="19018523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Emerging </a:t>
            </a:r>
            <a:r>
              <a:rPr lang="en-US" dirty="0" smtClean="0"/>
              <a:t>Strategy -2</a:t>
            </a:r>
            <a:endParaRPr lang="en-US" dirty="0"/>
          </a:p>
        </p:txBody>
      </p:sp>
      <p:sp>
        <p:nvSpPr>
          <p:cNvPr id="3" name="Content Placeholder 2"/>
          <p:cNvSpPr>
            <a:spLocks noGrp="1"/>
          </p:cNvSpPr>
          <p:nvPr>
            <p:ph idx="1"/>
          </p:nvPr>
        </p:nvSpPr>
        <p:spPr/>
        <p:txBody>
          <a:bodyPr>
            <a:normAutofit fontScale="85000" lnSpcReduction="20000"/>
          </a:bodyPr>
          <a:lstStyle/>
          <a:p>
            <a:r>
              <a:rPr lang="en-US" sz="3400" dirty="0" smtClean="0"/>
              <a:t>E</a:t>
            </a:r>
            <a:r>
              <a:rPr lang="en-US" sz="3400" dirty="0"/>
              <a:t>:  Local initiatives are what works</a:t>
            </a:r>
          </a:p>
          <a:p>
            <a:pPr lvl="1"/>
            <a:r>
              <a:rPr lang="en-US" dirty="0"/>
              <a:t>Effective leaders and engaged citizens are great </a:t>
            </a:r>
            <a:r>
              <a:rPr lang="en-US" dirty="0" smtClean="0"/>
              <a:t>features</a:t>
            </a:r>
          </a:p>
          <a:p>
            <a:pPr lvl="2"/>
            <a:r>
              <a:rPr lang="en-US" dirty="0" smtClean="0"/>
              <a:t>Squeaky wheels get more attention, it’s true</a:t>
            </a:r>
            <a:endParaRPr lang="en-US" dirty="0"/>
          </a:p>
          <a:p>
            <a:pPr lvl="1"/>
            <a:r>
              <a:rPr lang="en-US" dirty="0"/>
              <a:t>Hamlets with weak services will slowly lose </a:t>
            </a:r>
            <a:r>
              <a:rPr lang="en-US" dirty="0" smtClean="0"/>
              <a:t>population and fade quietly</a:t>
            </a:r>
          </a:p>
          <a:p>
            <a:pPr lvl="1"/>
            <a:r>
              <a:rPr lang="en-US" dirty="0" smtClean="0"/>
              <a:t>We can do better than this scenario of fragmentation</a:t>
            </a:r>
          </a:p>
          <a:p>
            <a:pPr lvl="2"/>
            <a:r>
              <a:rPr lang="en-US" dirty="0" smtClean="0"/>
              <a:t>We have shown it with the large number of regional efforts underway</a:t>
            </a:r>
          </a:p>
          <a:p>
            <a:r>
              <a:rPr lang="en-US" sz="3400" dirty="0" smtClean="0"/>
              <a:t>F:  Reminds us of the cost of failure</a:t>
            </a:r>
          </a:p>
          <a:p>
            <a:pPr lvl="1"/>
            <a:r>
              <a:rPr lang="en-US" dirty="0" smtClean="0"/>
              <a:t>As written, F is a way to handle a severe decline in population and visitors</a:t>
            </a:r>
          </a:p>
          <a:p>
            <a:pPr lvl="1"/>
            <a:r>
              <a:rPr lang="en-US" dirty="0" smtClean="0"/>
              <a:t>Of course there are other big external events we might have to handle</a:t>
            </a:r>
          </a:p>
        </p:txBody>
      </p:sp>
      <p:sp>
        <p:nvSpPr>
          <p:cNvPr id="4" name="Date Placeholder 3"/>
          <p:cNvSpPr>
            <a:spLocks noGrp="1"/>
          </p:cNvSpPr>
          <p:nvPr>
            <p:ph type="dt" sz="half" idx="10"/>
          </p:nvPr>
        </p:nvSpPr>
        <p:spPr/>
        <p:txBody>
          <a:bodyPr/>
          <a:lstStyle/>
          <a:p>
            <a:r>
              <a:rPr lang="en-US" dirty="0"/>
              <a:t>July 18, 2012</a:t>
            </a:r>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28</a:t>
            </a:fld>
            <a:endParaRPr lang="en-US" dirty="0"/>
          </a:p>
        </p:txBody>
      </p:sp>
    </p:spTree>
    <p:extLst>
      <p:ext uri="{BB962C8B-B14F-4D97-AF65-F5344CB8AC3E}">
        <p14:creationId xmlns:p14="http://schemas.microsoft.com/office/powerpoint/2010/main" val="32847063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Vision of Healthy Communities and Ecosystems in Balance</a:t>
            </a:r>
            <a:endParaRPr lang="en-US" dirty="0"/>
          </a:p>
        </p:txBody>
      </p:sp>
      <p:sp>
        <p:nvSpPr>
          <p:cNvPr id="3" name="Content Placeholder 2"/>
          <p:cNvSpPr>
            <a:spLocks noGrp="1"/>
          </p:cNvSpPr>
          <p:nvPr>
            <p:ph idx="1"/>
          </p:nvPr>
        </p:nvSpPr>
        <p:spPr/>
        <p:txBody>
          <a:bodyPr>
            <a:normAutofit fontScale="92500"/>
          </a:bodyPr>
          <a:lstStyle/>
          <a:p>
            <a:r>
              <a:rPr lang="en-US" dirty="0" smtClean="0"/>
              <a:t>Understanding of the </a:t>
            </a:r>
            <a:r>
              <a:rPr lang="en-US" dirty="0"/>
              <a:t>interdependence of </a:t>
            </a:r>
            <a:r>
              <a:rPr lang="en-US" dirty="0" smtClean="0"/>
              <a:t>our </a:t>
            </a:r>
            <a:r>
              <a:rPr lang="en-US" dirty="0"/>
              <a:t>economy </a:t>
            </a:r>
            <a:r>
              <a:rPr lang="en-US" dirty="0" smtClean="0"/>
              <a:t>and our environment takes hold </a:t>
            </a:r>
          </a:p>
          <a:p>
            <a:r>
              <a:rPr lang="en-US" dirty="0"/>
              <a:t>The </a:t>
            </a:r>
            <a:r>
              <a:rPr lang="en-US" dirty="0" smtClean="0"/>
              <a:t>mixture </a:t>
            </a:r>
            <a:r>
              <a:rPr lang="en-US" dirty="0"/>
              <a:t>of public and private </a:t>
            </a:r>
            <a:r>
              <a:rPr lang="en-US" dirty="0" smtClean="0"/>
              <a:t>land is our </a:t>
            </a:r>
            <a:r>
              <a:rPr lang="en-US" dirty="0"/>
              <a:t>defining </a:t>
            </a:r>
            <a:r>
              <a:rPr lang="en-US" dirty="0" smtClean="0"/>
              <a:t>feature; it drives </a:t>
            </a:r>
            <a:r>
              <a:rPr lang="en-US" dirty="0"/>
              <a:t>our diverse sustainable economy and increases our </a:t>
            </a:r>
            <a:r>
              <a:rPr lang="en-US" dirty="0" smtClean="0"/>
              <a:t>self-reliance</a:t>
            </a:r>
          </a:p>
          <a:p>
            <a:r>
              <a:rPr lang="en-US" dirty="0"/>
              <a:t>B</a:t>
            </a:r>
            <a:r>
              <a:rPr lang="en-US" dirty="0" smtClean="0"/>
              <a:t>alanced</a:t>
            </a:r>
            <a:r>
              <a:rPr lang="en-US" dirty="0"/>
              <a:t>, slightly more </a:t>
            </a:r>
            <a:r>
              <a:rPr lang="en-US" dirty="0" smtClean="0"/>
              <a:t>flexible, </a:t>
            </a:r>
            <a:r>
              <a:rPr lang="en-US" dirty="0"/>
              <a:t>regulation </a:t>
            </a:r>
            <a:r>
              <a:rPr lang="en-US" dirty="0" smtClean="0"/>
              <a:t>preserves </a:t>
            </a:r>
            <a:r>
              <a:rPr lang="en-US" dirty="0"/>
              <a:t>this unique </a:t>
            </a:r>
            <a:r>
              <a:rPr lang="en-US" dirty="0" smtClean="0"/>
              <a:t>landscape, </a:t>
            </a:r>
            <a:r>
              <a:rPr lang="en-US" dirty="0"/>
              <a:t>while enhancing the </a:t>
            </a:r>
            <a:r>
              <a:rPr lang="en-US" dirty="0" smtClean="0"/>
              <a:t>overall health </a:t>
            </a:r>
            <a:r>
              <a:rPr lang="en-US" dirty="0"/>
              <a:t>of our </a:t>
            </a:r>
            <a:r>
              <a:rPr lang="en-US" dirty="0" smtClean="0"/>
              <a:t>communities</a:t>
            </a:r>
          </a:p>
          <a:p>
            <a:endParaRPr lang="en-US" dirty="0"/>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29</a:t>
            </a:fld>
            <a:endParaRPr lang="en-US"/>
          </a:p>
        </p:txBody>
      </p:sp>
    </p:spTree>
    <p:extLst>
      <p:ext uri="{BB962C8B-B14F-4D97-AF65-F5344CB8AC3E}">
        <p14:creationId xmlns:p14="http://schemas.microsoft.com/office/powerpoint/2010/main" val="132159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Diverse, Local Sustainable Economy</a:t>
            </a:r>
            <a:endParaRPr lang="en-US" dirty="0"/>
          </a:p>
        </p:txBody>
      </p:sp>
      <p:sp>
        <p:nvSpPr>
          <p:cNvPr id="3" name="Content Placeholder 2"/>
          <p:cNvSpPr>
            <a:spLocks noGrp="1"/>
          </p:cNvSpPr>
          <p:nvPr>
            <p:ph idx="1"/>
          </p:nvPr>
        </p:nvSpPr>
        <p:spPr>
          <a:xfrm>
            <a:off x="457200" y="1371600"/>
            <a:ext cx="8382000" cy="4953000"/>
          </a:xfrm>
        </p:spPr>
        <p:txBody>
          <a:bodyPr>
            <a:normAutofit fontScale="77500" lnSpcReduction="20000"/>
          </a:bodyPr>
          <a:lstStyle/>
          <a:p>
            <a:r>
              <a:rPr lang="en-US" dirty="0" smtClean="0"/>
              <a:t>Localize current spending within the Park by buying local food, energy, forest products, etc.</a:t>
            </a:r>
          </a:p>
          <a:p>
            <a:pPr lvl="1"/>
            <a:r>
              <a:rPr lang="en-US" dirty="0"/>
              <a:t>R</a:t>
            </a:r>
            <a:r>
              <a:rPr lang="en-US" dirty="0" smtClean="0"/>
              <a:t>einforce </a:t>
            </a:r>
            <a:r>
              <a:rPr lang="en-US" dirty="0"/>
              <a:t>the self-reliance that has traditionally been part of this region’s </a:t>
            </a:r>
            <a:r>
              <a:rPr lang="en-US" dirty="0" smtClean="0"/>
              <a:t>character </a:t>
            </a:r>
          </a:p>
          <a:p>
            <a:pPr lvl="1"/>
            <a:r>
              <a:rPr lang="en-US" dirty="0"/>
              <a:t>L</a:t>
            </a:r>
            <a:r>
              <a:rPr lang="en-US" dirty="0" smtClean="0"/>
              <a:t>ower </a:t>
            </a:r>
            <a:r>
              <a:rPr lang="en-US" dirty="0"/>
              <a:t>our use of fossil fuels </a:t>
            </a:r>
            <a:r>
              <a:rPr lang="en-US" dirty="0" smtClean="0"/>
              <a:t>and send </a:t>
            </a:r>
            <a:r>
              <a:rPr lang="en-US" dirty="0"/>
              <a:t>less of our wealth outside the </a:t>
            </a:r>
            <a:r>
              <a:rPr lang="en-US" dirty="0" smtClean="0"/>
              <a:t>Park</a:t>
            </a:r>
          </a:p>
          <a:p>
            <a:pPr lvl="1"/>
            <a:r>
              <a:rPr lang="en-US" dirty="0"/>
              <a:t>B</a:t>
            </a:r>
            <a:r>
              <a:rPr lang="en-US" dirty="0" smtClean="0"/>
              <a:t>iomass and solar energy are a key part of this strategy</a:t>
            </a:r>
          </a:p>
          <a:p>
            <a:r>
              <a:rPr lang="en-US" dirty="0" smtClean="0"/>
              <a:t>Bring more dollars into the economy by expanding tourism </a:t>
            </a:r>
          </a:p>
          <a:p>
            <a:pPr lvl="1"/>
            <a:r>
              <a:rPr lang="en-US" dirty="0" smtClean="0"/>
              <a:t>Grow eco-, agro- and heritage tourism</a:t>
            </a:r>
          </a:p>
          <a:p>
            <a:pPr lvl="1"/>
            <a:r>
              <a:rPr lang="en-US" dirty="0" smtClean="0"/>
              <a:t>Diverse recreation activities, services and equipment for a much more diverse set of visitors</a:t>
            </a:r>
          </a:p>
          <a:p>
            <a:pPr lvl="2"/>
            <a:r>
              <a:rPr lang="en-US" dirty="0" smtClean="0"/>
              <a:t>More international, more non-white</a:t>
            </a:r>
          </a:p>
          <a:p>
            <a:pPr lvl="1"/>
            <a:r>
              <a:rPr lang="en-US" dirty="0" smtClean="0"/>
              <a:t>More “product” for visitors’ spending</a:t>
            </a:r>
          </a:p>
          <a:p>
            <a:pPr lvl="1"/>
            <a:r>
              <a:rPr lang="en-US" dirty="0" smtClean="0"/>
              <a:t>An integrated public/private recreation plan stitches together the whole Park experience</a:t>
            </a:r>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30</a:t>
            </a:fld>
            <a:endParaRPr lang="en-US"/>
          </a:p>
        </p:txBody>
      </p:sp>
    </p:spTree>
    <p:extLst>
      <p:ext uri="{BB962C8B-B14F-4D97-AF65-F5344CB8AC3E}">
        <p14:creationId xmlns:p14="http://schemas.microsoft.com/office/powerpoint/2010/main" val="13161786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Diverse Local Economy – Cont.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Build out broadband infrastructure to allow some people to work at jobs outside the Park, but live in our communities</a:t>
            </a:r>
          </a:p>
          <a:p>
            <a:pPr lvl="1"/>
            <a:r>
              <a:rPr lang="en-US" dirty="0"/>
              <a:t>Teleworkers and knowledge economy entrepreneurs</a:t>
            </a:r>
          </a:p>
          <a:p>
            <a:pPr lvl="1"/>
            <a:r>
              <a:rPr lang="en-US" dirty="0"/>
              <a:t>Leverage the region’s colleges and the Albany region’s high tech boom</a:t>
            </a:r>
          </a:p>
          <a:p>
            <a:r>
              <a:rPr lang="en-US" dirty="0"/>
              <a:t>Use the forest and the land sustainably, avoiding over-harvesting or overuse for recreation</a:t>
            </a:r>
          </a:p>
          <a:p>
            <a:r>
              <a:rPr lang="en-US" dirty="0"/>
              <a:t>Leverage unique historical, cultural and natural features to maintain the unique character and appeal of each area</a:t>
            </a:r>
          </a:p>
          <a:p>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31</a:t>
            </a:fld>
            <a:endParaRPr lang="en-US"/>
          </a:p>
        </p:txBody>
      </p:sp>
    </p:spTree>
    <p:extLst>
      <p:ext uri="{BB962C8B-B14F-4D97-AF65-F5344CB8AC3E}">
        <p14:creationId xmlns:p14="http://schemas.microsoft.com/office/powerpoint/2010/main" val="11610775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Stronger, Open, Communities</a:t>
            </a:r>
            <a:endParaRPr lang="en-US" dirty="0"/>
          </a:p>
        </p:txBody>
      </p:sp>
      <p:sp>
        <p:nvSpPr>
          <p:cNvPr id="3" name="Content Placeholder 2"/>
          <p:cNvSpPr>
            <a:spLocks noGrp="1"/>
          </p:cNvSpPr>
          <p:nvPr>
            <p:ph idx="1"/>
          </p:nvPr>
        </p:nvSpPr>
        <p:spPr>
          <a:xfrm>
            <a:off x="457200" y="1447800"/>
            <a:ext cx="8229600" cy="4876800"/>
          </a:xfrm>
        </p:spPr>
        <p:txBody>
          <a:bodyPr>
            <a:normAutofit fontScale="62500" lnSpcReduction="20000"/>
          </a:bodyPr>
          <a:lstStyle/>
          <a:p>
            <a:r>
              <a:rPr lang="en-US" dirty="0" smtClean="0"/>
              <a:t>We host more visitors who want to play in, and learn from, our protected landscapes</a:t>
            </a:r>
          </a:p>
          <a:p>
            <a:pPr lvl="1"/>
            <a:r>
              <a:rPr lang="en-US" dirty="0" smtClean="0"/>
              <a:t>People who move here are usually visitors first</a:t>
            </a:r>
          </a:p>
          <a:p>
            <a:pPr lvl="1"/>
            <a:r>
              <a:rPr lang="en-US" dirty="0" smtClean="0"/>
              <a:t>Hamlets that are more dynamic and welcoming of new comers succeed</a:t>
            </a:r>
          </a:p>
          <a:p>
            <a:r>
              <a:rPr lang="en-US" dirty="0" smtClean="0"/>
              <a:t>The hamlet communities are as big a draw as the Forest Preserve</a:t>
            </a:r>
          </a:p>
          <a:p>
            <a:pPr lvl="1"/>
            <a:r>
              <a:rPr lang="en-US" dirty="0" smtClean="0"/>
              <a:t>Trails interconnect hamlets for hikers, bikers, snowmobilers, etc.</a:t>
            </a:r>
          </a:p>
          <a:p>
            <a:pPr lvl="1"/>
            <a:r>
              <a:rPr lang="en-US" dirty="0" smtClean="0"/>
              <a:t>Living in the hamlets is cool again: walking, biking, knowing your neighbors</a:t>
            </a:r>
          </a:p>
          <a:p>
            <a:r>
              <a:rPr lang="en-US" dirty="0" smtClean="0"/>
              <a:t>Vibrant visual </a:t>
            </a:r>
            <a:r>
              <a:rPr lang="en-US" smtClean="0"/>
              <a:t>and performing arts </a:t>
            </a:r>
            <a:r>
              <a:rPr lang="en-US" dirty="0" smtClean="0"/>
              <a:t>scene networked across the Park</a:t>
            </a:r>
          </a:p>
          <a:p>
            <a:pPr lvl="1"/>
            <a:r>
              <a:rPr lang="en-US" dirty="0"/>
              <a:t>A</a:t>
            </a:r>
            <a:r>
              <a:rPr lang="en-US" dirty="0" smtClean="0"/>
              <a:t>ttracts </a:t>
            </a:r>
            <a:r>
              <a:rPr lang="en-US" dirty="0"/>
              <a:t>people to a community, is often the basis for revitalization and/or can be an economic driver/attraction</a:t>
            </a:r>
            <a:endParaRPr lang="en-US" dirty="0" smtClean="0"/>
          </a:p>
          <a:p>
            <a:r>
              <a:rPr lang="en-US" dirty="0" smtClean="0"/>
              <a:t>Upgraded infrastructure: healthcare, broadband, water treatment</a:t>
            </a:r>
          </a:p>
          <a:p>
            <a:r>
              <a:rPr lang="en-US" dirty="0" smtClean="0"/>
              <a:t>Small, networked, high quality schools give students a strong understanding of this unique place</a:t>
            </a:r>
          </a:p>
          <a:p>
            <a:r>
              <a:rPr lang="en-US" dirty="0" smtClean="0"/>
              <a:t>Citizens are an engaged mix of full-time and part-time residents</a:t>
            </a:r>
          </a:p>
          <a:p>
            <a:r>
              <a:rPr lang="en-US" dirty="0" smtClean="0"/>
              <a:t>We attract young families and active retirees to settle here</a:t>
            </a:r>
          </a:p>
          <a:p>
            <a:pPr lvl="1"/>
            <a:r>
              <a:rPr lang="en-US" dirty="0" smtClean="0"/>
              <a:t>Our regional commitment to sustainability is a draw, </a:t>
            </a:r>
            <a:br>
              <a:rPr lang="en-US" dirty="0" smtClean="0"/>
            </a:br>
            <a:r>
              <a:rPr lang="en-US" dirty="0" smtClean="0"/>
              <a:t>as is the Forest Preserve</a:t>
            </a:r>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32</a:t>
            </a:fld>
            <a:endParaRPr lang="en-US"/>
          </a:p>
        </p:txBody>
      </p:sp>
    </p:spTree>
    <p:extLst>
      <p:ext uri="{BB962C8B-B14F-4D97-AF65-F5344CB8AC3E}">
        <p14:creationId xmlns:p14="http://schemas.microsoft.com/office/powerpoint/2010/main" val="31310870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More Efficient, Rational Government</a:t>
            </a:r>
            <a:endParaRPr lang="en-US" dirty="0"/>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r>
              <a:rPr lang="en-US" dirty="0" smtClean="0"/>
              <a:t>Strikes </a:t>
            </a:r>
            <a:r>
              <a:rPr lang="en-US" dirty="0"/>
              <a:t>the right balance between centralization for efficiency and local </a:t>
            </a:r>
            <a:r>
              <a:rPr lang="en-US" dirty="0" smtClean="0"/>
              <a:t>responsiveness</a:t>
            </a:r>
          </a:p>
          <a:p>
            <a:r>
              <a:rPr lang="en-US" dirty="0"/>
              <a:t>W</a:t>
            </a:r>
            <a:r>
              <a:rPr lang="en-US" dirty="0" smtClean="0"/>
              <a:t>orks </a:t>
            </a:r>
            <a:r>
              <a:rPr lang="en-US" dirty="0"/>
              <a:t>together across levels and </a:t>
            </a:r>
            <a:r>
              <a:rPr lang="en-US" dirty="0" smtClean="0"/>
              <a:t>functions</a:t>
            </a:r>
          </a:p>
          <a:p>
            <a:pPr lvl="1"/>
            <a:r>
              <a:rPr lang="en-US" dirty="0" smtClean="0"/>
              <a:t>Towns share services or facilities where it makes sense, collaboration rather than competition town vs. town is more widespread</a:t>
            </a:r>
          </a:p>
          <a:p>
            <a:r>
              <a:rPr lang="en-US" dirty="0"/>
              <a:t>P</a:t>
            </a:r>
            <a:r>
              <a:rPr lang="en-US" dirty="0" smtClean="0"/>
              <a:t>artners </a:t>
            </a:r>
            <a:r>
              <a:rPr lang="en-US" dirty="0"/>
              <a:t>well with community groups and </a:t>
            </a:r>
            <a:r>
              <a:rPr lang="en-US" dirty="0" smtClean="0"/>
              <a:t>NGOs</a:t>
            </a:r>
          </a:p>
          <a:p>
            <a:r>
              <a:rPr lang="en-US" dirty="0" smtClean="0"/>
              <a:t>Uses </a:t>
            </a:r>
            <a:r>
              <a:rPr lang="en-US" dirty="0"/>
              <a:t>modern technology well to overcome the large distances in the Park and be more </a:t>
            </a:r>
            <a:r>
              <a:rPr lang="en-US" dirty="0" smtClean="0"/>
              <a:t>data-centric</a:t>
            </a:r>
          </a:p>
          <a:p>
            <a:r>
              <a:rPr lang="en-US" dirty="0"/>
              <a:t>Smart downsizing through increased collaboration, sharing of functions and elimination of overlap will proceed at all levels, forced by limits on tax </a:t>
            </a:r>
            <a:r>
              <a:rPr lang="en-US" dirty="0" smtClean="0"/>
              <a:t>revenues</a:t>
            </a:r>
            <a:endParaRPr lang="en-US" dirty="0"/>
          </a:p>
          <a:p>
            <a:r>
              <a:rPr lang="en-US" dirty="0" smtClean="0"/>
              <a:t>State </a:t>
            </a:r>
            <a:r>
              <a:rPr lang="en-US" dirty="0"/>
              <a:t>regional agency structures are rationalized to reduce coordination costs</a:t>
            </a:r>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33</a:t>
            </a:fld>
            <a:endParaRPr lang="en-US"/>
          </a:p>
        </p:txBody>
      </p:sp>
    </p:spTree>
    <p:extLst>
      <p:ext uri="{BB962C8B-B14F-4D97-AF65-F5344CB8AC3E}">
        <p14:creationId xmlns:p14="http://schemas.microsoft.com/office/powerpoint/2010/main" val="1663259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Protect, Improve, the Forest Preserve</a:t>
            </a:r>
            <a:endParaRPr lang="en-US" dirty="0"/>
          </a:p>
        </p:txBody>
      </p:sp>
      <p:sp>
        <p:nvSpPr>
          <p:cNvPr id="3" name="Content Placeholder 2"/>
          <p:cNvSpPr>
            <a:spLocks noGrp="1"/>
          </p:cNvSpPr>
          <p:nvPr>
            <p:ph idx="1"/>
          </p:nvPr>
        </p:nvSpPr>
        <p:spPr/>
        <p:txBody>
          <a:bodyPr>
            <a:normAutofit fontScale="62500" lnSpcReduction="20000"/>
          </a:bodyPr>
          <a:lstStyle/>
          <a:p>
            <a:r>
              <a:rPr lang="en-US" dirty="0"/>
              <a:t>We maintain </a:t>
            </a:r>
            <a:r>
              <a:rPr lang="en-US" dirty="0" smtClean="0"/>
              <a:t>strong </a:t>
            </a:r>
            <a:r>
              <a:rPr lang="en-US" dirty="0"/>
              <a:t>protections for the Forest Preserve and </a:t>
            </a:r>
            <a:r>
              <a:rPr lang="en-US" dirty="0" smtClean="0"/>
              <a:t>private land</a:t>
            </a:r>
          </a:p>
          <a:p>
            <a:pPr lvl="1"/>
            <a:r>
              <a:rPr lang="en-US" dirty="0" smtClean="0"/>
              <a:t>Regulation encourages clustering using mechanisms like Transferrable Development Rights</a:t>
            </a:r>
          </a:p>
          <a:p>
            <a:pPr lvl="1"/>
            <a:r>
              <a:rPr lang="en-US" dirty="0" smtClean="0"/>
              <a:t>State </a:t>
            </a:r>
            <a:r>
              <a:rPr lang="en-US" dirty="0"/>
              <a:t>and environmental NGOs purchase additional easements </a:t>
            </a:r>
            <a:r>
              <a:rPr lang="en-US" dirty="0" smtClean="0"/>
              <a:t>keeping land </a:t>
            </a:r>
            <a:r>
              <a:rPr lang="en-US" dirty="0"/>
              <a:t>productive </a:t>
            </a:r>
            <a:r>
              <a:rPr lang="en-US" dirty="0" smtClean="0"/>
              <a:t>and preserving </a:t>
            </a:r>
            <a:r>
              <a:rPr lang="en-US" dirty="0"/>
              <a:t>open </a:t>
            </a:r>
            <a:r>
              <a:rPr lang="en-US" dirty="0" smtClean="0"/>
              <a:t>space</a:t>
            </a:r>
          </a:p>
          <a:p>
            <a:r>
              <a:rPr lang="en-US" dirty="0" smtClean="0"/>
              <a:t>We manage the Forest Preserve using science-based stewardship and protect it against the threats of climate change and invasives</a:t>
            </a:r>
          </a:p>
          <a:p>
            <a:r>
              <a:rPr lang="en-US" dirty="0" smtClean="0"/>
              <a:t>We address unintended constitutional limitations to help our communities</a:t>
            </a:r>
          </a:p>
          <a:p>
            <a:pPr lvl="1"/>
            <a:r>
              <a:rPr lang="en-US" dirty="0" smtClean="0"/>
              <a:t>Utility land bank (e.g. under roadways), FP consolidation amendments</a:t>
            </a:r>
          </a:p>
          <a:p>
            <a:r>
              <a:rPr lang="en-US" dirty="0" smtClean="0"/>
              <a:t>We renew the State Land Master Plan</a:t>
            </a:r>
          </a:p>
          <a:p>
            <a:pPr lvl="1"/>
            <a:r>
              <a:rPr lang="en-US" dirty="0" smtClean="0"/>
              <a:t>Use front-country and back-country concepts, planning for larger wilderness complexes instead of small UMPs</a:t>
            </a:r>
          </a:p>
          <a:p>
            <a:pPr lvl="1"/>
            <a:r>
              <a:rPr lang="en-US" dirty="0" smtClean="0"/>
              <a:t>Take easement lands into consideration</a:t>
            </a:r>
          </a:p>
          <a:p>
            <a:r>
              <a:rPr lang="en-US" dirty="0" smtClean="0"/>
              <a:t>Community groups, NGOs and lake owner associations and the State collaborate to protect water quality</a:t>
            </a:r>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34</a:t>
            </a:fld>
            <a:endParaRPr lang="en-US"/>
          </a:p>
        </p:txBody>
      </p:sp>
    </p:spTree>
    <p:extLst>
      <p:ext uri="{BB962C8B-B14F-4D97-AF65-F5344CB8AC3E}">
        <p14:creationId xmlns:p14="http://schemas.microsoft.com/office/powerpoint/2010/main" val="32165178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Themes</a:t>
            </a:r>
            <a:endParaRPr lang="en-US" dirty="0"/>
          </a:p>
        </p:txBody>
      </p:sp>
      <p:sp>
        <p:nvSpPr>
          <p:cNvPr id="3" name="Content Placeholder 2"/>
          <p:cNvSpPr>
            <a:spLocks noGrp="1"/>
          </p:cNvSpPr>
          <p:nvPr>
            <p:ph idx="1"/>
          </p:nvPr>
        </p:nvSpPr>
        <p:spPr>
          <a:xfrm>
            <a:off x="457200" y="1447800"/>
            <a:ext cx="8229600" cy="4525963"/>
          </a:xfrm>
        </p:spPr>
        <p:txBody>
          <a:bodyPr>
            <a:normAutofit fontScale="92500" lnSpcReduction="10000"/>
          </a:bodyPr>
          <a:lstStyle/>
          <a:p>
            <a:r>
              <a:rPr lang="en-US" dirty="0" smtClean="0"/>
              <a:t>Alignment: what we want is what we think we can do and, wow, what a nice position to start from!</a:t>
            </a:r>
          </a:p>
          <a:p>
            <a:r>
              <a:rPr lang="en-US" dirty="0" smtClean="0"/>
              <a:t>Citizen and private enterprise initiative is key</a:t>
            </a:r>
          </a:p>
          <a:p>
            <a:pPr lvl="1"/>
            <a:r>
              <a:rPr lang="en-US" dirty="0" smtClean="0"/>
              <a:t>Evidenced by the momentum we are seeing</a:t>
            </a:r>
          </a:p>
          <a:p>
            <a:pPr lvl="1"/>
            <a:r>
              <a:rPr lang="en-US" dirty="0" smtClean="0"/>
              <a:t>Public movement brings government along;  government does not have to lead but it sure can help</a:t>
            </a:r>
          </a:p>
          <a:p>
            <a:r>
              <a:rPr lang="en-US" dirty="0" smtClean="0"/>
              <a:t>Trust is slowly being built, and that can enable unfreezing the status quo</a:t>
            </a:r>
          </a:p>
          <a:p>
            <a:pPr lvl="1"/>
            <a:r>
              <a:rPr lang="en-US" dirty="0" smtClean="0"/>
              <a:t>For example, a SLMP update could happen</a:t>
            </a:r>
          </a:p>
          <a:p>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35</a:t>
            </a:fld>
            <a:endParaRPr lang="en-US"/>
          </a:p>
        </p:txBody>
      </p:sp>
    </p:spTree>
    <p:extLst>
      <p:ext uri="{BB962C8B-B14F-4D97-AF65-F5344CB8AC3E}">
        <p14:creationId xmlns:p14="http://schemas.microsoft.com/office/powerpoint/2010/main" val="38398853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Technology</a:t>
            </a:r>
            <a:endParaRPr lang="en-US" dirty="0"/>
          </a:p>
        </p:txBody>
      </p:sp>
      <p:sp>
        <p:nvSpPr>
          <p:cNvPr id="3" name="Content Placeholder 2"/>
          <p:cNvSpPr>
            <a:spLocks noGrp="1"/>
          </p:cNvSpPr>
          <p:nvPr>
            <p:ph idx="1"/>
          </p:nvPr>
        </p:nvSpPr>
        <p:spPr/>
        <p:txBody>
          <a:bodyPr>
            <a:normAutofit lnSpcReduction="10000"/>
          </a:bodyPr>
          <a:lstStyle/>
          <a:p>
            <a:r>
              <a:rPr lang="en-US" dirty="0" smtClean="0"/>
              <a:t>This used to be our specialty</a:t>
            </a:r>
          </a:p>
          <a:p>
            <a:r>
              <a:rPr lang="en-US" dirty="0" smtClean="0"/>
              <a:t>Now that we are making progress on broadband installation, the next focus should be on integrated information bases</a:t>
            </a:r>
          </a:p>
          <a:p>
            <a:pPr lvl="1"/>
            <a:r>
              <a:rPr lang="en-US" dirty="0" smtClean="0"/>
              <a:t>GIS, permitting, etc.</a:t>
            </a:r>
          </a:p>
          <a:p>
            <a:pPr lvl="1"/>
            <a:r>
              <a:rPr lang="en-US" dirty="0" smtClean="0"/>
              <a:t>Real-time conditions for area visitor attractions</a:t>
            </a:r>
          </a:p>
          <a:p>
            <a:r>
              <a:rPr lang="en-US" dirty="0" smtClean="0"/>
              <a:t>Video calling (e.g., Skype)and webcams can help overcome the problems of our large geographic spread</a:t>
            </a:r>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36</a:t>
            </a:fld>
            <a:endParaRPr lang="en-US"/>
          </a:p>
        </p:txBody>
      </p:sp>
    </p:spTree>
    <p:extLst>
      <p:ext uri="{BB962C8B-B14F-4D97-AF65-F5344CB8AC3E}">
        <p14:creationId xmlns:p14="http://schemas.microsoft.com/office/powerpoint/2010/main" val="20992664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From Here to There</a:t>
            </a: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10000"/>
          </a:bodyPr>
          <a:lstStyle/>
          <a:p>
            <a:r>
              <a:rPr lang="en-US" dirty="0" smtClean="0"/>
              <a:t>The selection of events in the workshops provides a good outline of a plan</a:t>
            </a:r>
          </a:p>
          <a:p>
            <a:r>
              <a:rPr lang="en-US" dirty="0" smtClean="0"/>
              <a:t>In a number of areas, work has already begun and we’ll hear about them this afternoon:</a:t>
            </a:r>
          </a:p>
          <a:p>
            <a:pPr lvl="1"/>
            <a:r>
              <a:rPr lang="en-US" dirty="0" smtClean="0"/>
              <a:t>Broadband</a:t>
            </a:r>
          </a:p>
          <a:p>
            <a:pPr lvl="1"/>
            <a:r>
              <a:rPr lang="en-US" dirty="0" smtClean="0"/>
              <a:t>Integrated Recreation Plan</a:t>
            </a:r>
          </a:p>
          <a:p>
            <a:pPr lvl="1"/>
            <a:r>
              <a:rPr lang="en-US" dirty="0" smtClean="0"/>
              <a:t>Home Grown Sustainability Plan</a:t>
            </a:r>
          </a:p>
          <a:p>
            <a:pPr lvl="1"/>
            <a:r>
              <a:rPr lang="en-US" dirty="0" smtClean="0"/>
              <a:t>Adirondack Partnership</a:t>
            </a:r>
          </a:p>
          <a:p>
            <a:pPr lvl="1"/>
            <a:r>
              <a:rPr lang="en-US" dirty="0" smtClean="0"/>
              <a:t>North Country Regional Economic Development Council</a:t>
            </a:r>
          </a:p>
          <a:p>
            <a:r>
              <a:rPr lang="en-US" dirty="0" smtClean="0"/>
              <a:t>In 8 other areas, we will ask you to do a little work over the next hour</a:t>
            </a:r>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37</a:t>
            </a:fld>
            <a:endParaRPr lang="en-US"/>
          </a:p>
        </p:txBody>
      </p:sp>
    </p:spTree>
    <p:extLst>
      <p:ext uri="{BB962C8B-B14F-4D97-AF65-F5344CB8AC3E}">
        <p14:creationId xmlns:p14="http://schemas.microsoft.com/office/powerpoint/2010/main" val="32535213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27" y="1143000"/>
            <a:ext cx="8942173" cy="4460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Positive Common Events</a:t>
            </a:r>
            <a:endParaRPr lang="en-US" dirty="0"/>
          </a:p>
        </p:txBody>
      </p:sp>
      <p:sp>
        <p:nvSpPr>
          <p:cNvPr id="4" name="Footer Placeholder 3"/>
          <p:cNvSpPr>
            <a:spLocks noGrp="1"/>
          </p:cNvSpPr>
          <p:nvPr>
            <p:ph type="ftr" sz="quarter" idx="11"/>
          </p:nvPr>
        </p:nvSpPr>
        <p:spPr/>
        <p:txBody>
          <a:bodyPr/>
          <a:lstStyle/>
          <a:p>
            <a:r>
              <a:rPr lang="en-US" dirty="0" smtClean="0"/>
              <a:t>www.ADKfutures.org</a:t>
            </a:r>
            <a:endParaRPr lang="en-US" dirty="0"/>
          </a:p>
        </p:txBody>
      </p:sp>
      <p:sp>
        <p:nvSpPr>
          <p:cNvPr id="5" name="Slide Number Placeholder 4"/>
          <p:cNvSpPr>
            <a:spLocks noGrp="1"/>
          </p:cNvSpPr>
          <p:nvPr>
            <p:ph type="sldNum" sz="quarter" idx="12"/>
          </p:nvPr>
        </p:nvSpPr>
        <p:spPr/>
        <p:txBody>
          <a:bodyPr/>
          <a:lstStyle/>
          <a:p>
            <a:fld id="{11322AD3-93DD-4846-B95C-7AA5B47419C6}" type="slidenum">
              <a:rPr lang="en-US" smtClean="0"/>
              <a:t>38</a:t>
            </a:fld>
            <a:endParaRPr lang="en-US"/>
          </a:p>
        </p:txBody>
      </p:sp>
      <p:sp>
        <p:nvSpPr>
          <p:cNvPr id="28" name="5-Point Star 27"/>
          <p:cNvSpPr/>
          <p:nvPr/>
        </p:nvSpPr>
        <p:spPr>
          <a:xfrm>
            <a:off x="7620000" y="179349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p:cNvSpPr/>
          <p:nvPr/>
        </p:nvSpPr>
        <p:spPr>
          <a:xfrm>
            <a:off x="8801100" y="308889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5-Point Star 29"/>
          <p:cNvSpPr/>
          <p:nvPr/>
        </p:nvSpPr>
        <p:spPr>
          <a:xfrm>
            <a:off x="6069775" y="288404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5-Point Star 30"/>
          <p:cNvSpPr/>
          <p:nvPr/>
        </p:nvSpPr>
        <p:spPr>
          <a:xfrm>
            <a:off x="6858000" y="4155691"/>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14800" y="76200"/>
            <a:ext cx="19050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Government</a:t>
            </a:r>
            <a:endParaRPr lang="en-US" dirty="0">
              <a:solidFill>
                <a:schemeClr val="tx1"/>
              </a:solidFill>
            </a:endParaRPr>
          </a:p>
        </p:txBody>
      </p:sp>
      <p:sp>
        <p:nvSpPr>
          <p:cNvPr id="36" name="5-Point Star 35"/>
          <p:cNvSpPr/>
          <p:nvPr/>
        </p:nvSpPr>
        <p:spPr>
          <a:xfrm>
            <a:off x="4267200" y="201304"/>
            <a:ext cx="1143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3657600" y="5158166"/>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28600" y="76200"/>
            <a:ext cx="2438400" cy="369332"/>
          </a:xfrm>
          <a:prstGeom prst="rect">
            <a:avLst/>
          </a:prstGeom>
          <a:noFill/>
          <a:ln w="38100">
            <a:solidFill>
              <a:srgbClr val="92D050"/>
            </a:solidFill>
          </a:ln>
        </p:spPr>
        <p:txBody>
          <a:bodyPr wrap="square" rtlCol="0">
            <a:spAutoFit/>
          </a:bodyPr>
          <a:lstStyle/>
          <a:p>
            <a:r>
              <a:rPr lang="en-US" dirty="0" smtClean="0"/>
              <a:t>Economic Development</a:t>
            </a:r>
            <a:endParaRPr lang="en-US" dirty="0"/>
          </a:p>
        </p:txBody>
      </p:sp>
      <p:cxnSp>
        <p:nvCxnSpPr>
          <p:cNvPr id="44" name="Straight Connector 43"/>
          <p:cNvCxnSpPr/>
          <p:nvPr/>
        </p:nvCxnSpPr>
        <p:spPr>
          <a:xfrm>
            <a:off x="3657600" y="1793491"/>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657600" y="2426841"/>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57600" y="3705416"/>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657600" y="5574791"/>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657600" y="4558870"/>
            <a:ext cx="54102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971800" y="76200"/>
            <a:ext cx="990600" cy="369332"/>
          </a:xfrm>
          <a:prstGeom prst="rect">
            <a:avLst/>
          </a:prstGeom>
          <a:noFill/>
          <a:ln w="28575">
            <a:solidFill>
              <a:srgbClr val="00B0F0"/>
            </a:solidFill>
          </a:ln>
        </p:spPr>
        <p:txBody>
          <a:bodyPr wrap="square" rtlCol="0">
            <a:spAutoFit/>
          </a:bodyPr>
          <a:lstStyle/>
          <a:p>
            <a:r>
              <a:rPr lang="en-US" dirty="0" smtClean="0"/>
              <a:t>Retirees</a:t>
            </a:r>
            <a:endParaRPr lang="en-US" dirty="0"/>
          </a:p>
        </p:txBody>
      </p:sp>
      <p:cxnSp>
        <p:nvCxnSpPr>
          <p:cNvPr id="18" name="Straight Connector 17"/>
          <p:cNvCxnSpPr/>
          <p:nvPr/>
        </p:nvCxnSpPr>
        <p:spPr>
          <a:xfrm>
            <a:off x="3657600" y="3469891"/>
            <a:ext cx="54102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657600" y="4765291"/>
            <a:ext cx="54102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924800" y="76200"/>
            <a:ext cx="990600" cy="369332"/>
          </a:xfrm>
          <a:prstGeom prst="rect">
            <a:avLst/>
          </a:prstGeom>
          <a:noFill/>
          <a:ln w="38100">
            <a:solidFill>
              <a:srgbClr val="FFFF00"/>
            </a:solidFill>
          </a:ln>
        </p:spPr>
        <p:txBody>
          <a:bodyPr wrap="square" rtlCol="0">
            <a:spAutoFit/>
          </a:bodyPr>
          <a:lstStyle/>
          <a:p>
            <a:r>
              <a:rPr lang="en-US" dirty="0" smtClean="0"/>
              <a:t>Tourism</a:t>
            </a:r>
            <a:endParaRPr lang="en-US" dirty="0"/>
          </a:p>
        </p:txBody>
      </p:sp>
      <p:cxnSp>
        <p:nvCxnSpPr>
          <p:cNvPr id="54" name="Straight Connector 53"/>
          <p:cNvCxnSpPr/>
          <p:nvPr/>
        </p:nvCxnSpPr>
        <p:spPr>
          <a:xfrm>
            <a:off x="3657600" y="1612391"/>
            <a:ext cx="541020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657600" y="3903341"/>
            <a:ext cx="541020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3657600" y="5374891"/>
            <a:ext cx="541020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657600" y="2198241"/>
            <a:ext cx="5410200" cy="0"/>
          </a:xfrm>
          <a:prstGeom prst="line">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657600" y="2631691"/>
            <a:ext cx="5410200" cy="0"/>
          </a:xfrm>
          <a:prstGeom prst="line">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57600" y="4941441"/>
            <a:ext cx="5410200" cy="0"/>
          </a:xfrm>
          <a:prstGeom prst="line">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199908" y="76200"/>
            <a:ext cx="1191492" cy="369332"/>
          </a:xfrm>
          <a:prstGeom prst="rect">
            <a:avLst/>
          </a:prstGeom>
          <a:noFill/>
          <a:ln w="28575">
            <a:solidFill>
              <a:schemeClr val="accent4">
                <a:lumMod val="40000"/>
                <a:lumOff val="60000"/>
              </a:schemeClr>
            </a:solidFill>
          </a:ln>
        </p:spPr>
        <p:txBody>
          <a:bodyPr wrap="square" rtlCol="0">
            <a:spAutoFit/>
          </a:bodyPr>
          <a:lstStyle/>
          <a:p>
            <a:pPr algn="ctr"/>
            <a:r>
              <a:rPr lang="en-US" dirty="0" smtClean="0"/>
              <a:t>Regulation</a:t>
            </a:r>
            <a:endParaRPr lang="en-US" dirty="0"/>
          </a:p>
        </p:txBody>
      </p:sp>
      <p:sp>
        <p:nvSpPr>
          <p:cNvPr id="3" name="TextBox 2"/>
          <p:cNvSpPr txBox="1"/>
          <p:nvPr/>
        </p:nvSpPr>
        <p:spPr>
          <a:xfrm>
            <a:off x="228600" y="5791200"/>
            <a:ext cx="8839200" cy="369332"/>
          </a:xfrm>
          <a:prstGeom prst="rect">
            <a:avLst/>
          </a:prstGeom>
          <a:noFill/>
        </p:spPr>
        <p:txBody>
          <a:bodyPr wrap="square" rtlCol="0">
            <a:spAutoFit/>
          </a:bodyPr>
          <a:lstStyle/>
          <a:p>
            <a:pPr marL="285750" indent="-285750">
              <a:buFont typeface="Arial" pitchFamily="34" charset="0"/>
              <a:buChar char="•"/>
            </a:pPr>
            <a:r>
              <a:rPr lang="en-US" dirty="0" smtClean="0"/>
              <a:t>The events selected regularly in the scenarios: steps on the way to a better future</a:t>
            </a:r>
            <a:endParaRPr lang="en-US" dirty="0"/>
          </a:p>
        </p:txBody>
      </p:sp>
    </p:spTree>
    <p:extLst>
      <p:ext uri="{BB962C8B-B14F-4D97-AF65-F5344CB8AC3E}">
        <p14:creationId xmlns:p14="http://schemas.microsoft.com/office/powerpoint/2010/main" val="7942430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Common Events</a:t>
            </a:r>
            <a:endParaRPr lang="en-US" dirty="0"/>
          </a:p>
        </p:txBody>
      </p:sp>
      <p:sp>
        <p:nvSpPr>
          <p:cNvPr id="5" name="Slide Number Placeholder 4"/>
          <p:cNvSpPr>
            <a:spLocks noGrp="1"/>
          </p:cNvSpPr>
          <p:nvPr>
            <p:ph type="sldNum" sz="quarter" idx="12"/>
          </p:nvPr>
        </p:nvSpPr>
        <p:spPr/>
        <p:txBody>
          <a:bodyPr/>
          <a:lstStyle/>
          <a:p>
            <a:fld id="{11322AD3-93DD-4846-B95C-7AA5B47419C6}" type="slidenum">
              <a:rPr lang="en-US" smtClean="0"/>
              <a:t>39</a:t>
            </a:fld>
            <a:endParaRPr lang="en-US"/>
          </a:p>
        </p:txBody>
      </p:sp>
      <p:sp>
        <p:nvSpPr>
          <p:cNvPr id="6" name="Rectangle 5"/>
          <p:cNvSpPr/>
          <p:nvPr/>
        </p:nvSpPr>
        <p:spPr>
          <a:xfrm>
            <a:off x="3633850" y="1434152"/>
            <a:ext cx="5334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633850" y="1652650"/>
            <a:ext cx="5334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633850" y="2736275"/>
            <a:ext cx="5334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228600"/>
            <a:ext cx="1143000" cy="369332"/>
          </a:xfrm>
          <a:prstGeom prst="rect">
            <a:avLst/>
          </a:prstGeom>
          <a:noFill/>
          <a:ln w="28575">
            <a:solidFill>
              <a:srgbClr val="FF0000"/>
            </a:solidFill>
          </a:ln>
        </p:spPr>
        <p:txBody>
          <a:bodyPr wrap="square" rtlCol="0">
            <a:spAutoFit/>
          </a:bodyPr>
          <a:lstStyle/>
          <a:p>
            <a:pPr algn="ctr"/>
            <a:r>
              <a:rPr lang="en-US" dirty="0" smtClean="0"/>
              <a:t>Poverty</a:t>
            </a:r>
            <a:endParaRPr lang="en-US" dirty="0"/>
          </a:p>
        </p:txBody>
      </p:sp>
      <p:sp>
        <p:nvSpPr>
          <p:cNvPr id="12" name="Rectangle 11"/>
          <p:cNvSpPr/>
          <p:nvPr/>
        </p:nvSpPr>
        <p:spPr>
          <a:xfrm>
            <a:off x="3633850" y="2936175"/>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633850" y="2302825"/>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633850" y="1881250"/>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633850" y="3164775"/>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24051" y="191490"/>
            <a:ext cx="2209800" cy="369332"/>
          </a:xfrm>
          <a:prstGeom prst="rect">
            <a:avLst/>
          </a:prstGeom>
          <a:noFill/>
          <a:ln w="28575">
            <a:solidFill>
              <a:srgbClr val="FDDF03"/>
            </a:solidFill>
          </a:ln>
        </p:spPr>
        <p:txBody>
          <a:bodyPr wrap="square" rtlCol="0">
            <a:spAutoFit/>
          </a:bodyPr>
          <a:lstStyle/>
          <a:p>
            <a:r>
              <a:rPr lang="en-US" dirty="0" smtClean="0"/>
              <a:t>Environmental Stress</a:t>
            </a:r>
            <a:endParaRPr lang="en-US" dirty="0"/>
          </a:p>
        </p:txBody>
      </p:sp>
      <p:sp>
        <p:nvSpPr>
          <p:cNvPr id="20" name="Rectangle 19"/>
          <p:cNvSpPr/>
          <p:nvPr/>
        </p:nvSpPr>
        <p:spPr>
          <a:xfrm>
            <a:off x="3657600" y="3381500"/>
            <a:ext cx="5334000" cy="228600"/>
          </a:xfrm>
          <a:prstGeom prst="rect">
            <a:avLst/>
          </a:prstGeom>
          <a:noFill/>
          <a:ln w="28575">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19200"/>
            <a:ext cx="9130856" cy="2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US" smtClean="0"/>
              <a:t>www.ADKfutures.org</a:t>
            </a:r>
            <a:endParaRPr lang="en-US" dirty="0"/>
          </a:p>
        </p:txBody>
      </p:sp>
      <p:sp>
        <p:nvSpPr>
          <p:cNvPr id="18" name="TextBox 17"/>
          <p:cNvSpPr txBox="1"/>
          <p:nvPr/>
        </p:nvSpPr>
        <p:spPr>
          <a:xfrm>
            <a:off x="228600" y="4038600"/>
            <a:ext cx="8839200" cy="1477328"/>
          </a:xfrm>
          <a:prstGeom prst="rect">
            <a:avLst/>
          </a:prstGeom>
          <a:noFill/>
        </p:spPr>
        <p:txBody>
          <a:bodyPr wrap="square" rtlCol="0">
            <a:spAutoFit/>
          </a:bodyPr>
          <a:lstStyle/>
          <a:p>
            <a:pPr marL="285750" indent="-285750">
              <a:buFont typeface="Arial" pitchFamily="34" charset="0"/>
              <a:buChar char="•"/>
            </a:pPr>
            <a:r>
              <a:rPr lang="en-US" dirty="0" smtClean="0"/>
              <a:t>The events that we don’t want to have happen and that lead to the negative scenarios of E and F</a:t>
            </a:r>
          </a:p>
          <a:p>
            <a:pPr marL="285750" indent="-285750">
              <a:buFont typeface="Arial" pitchFamily="34" charset="0"/>
              <a:buChar char="•"/>
            </a:pPr>
            <a:r>
              <a:rPr lang="en-US" dirty="0" smtClean="0"/>
              <a:t>In some cases, we think they are going to happen to us (e.g., more severe weather) and we need to prepare better for them</a:t>
            </a:r>
          </a:p>
          <a:p>
            <a:pPr marL="285750" indent="-285750">
              <a:buFont typeface="Arial" pitchFamily="34" charset="0"/>
              <a:buChar char="•"/>
            </a:pPr>
            <a:endParaRPr lang="en-US" dirty="0"/>
          </a:p>
        </p:txBody>
      </p:sp>
    </p:spTree>
    <p:extLst>
      <p:ext uri="{BB962C8B-B14F-4D97-AF65-F5344CB8AC3E}">
        <p14:creationId xmlns:p14="http://schemas.microsoft.com/office/powerpoint/2010/main" val="38119507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Mixed Common Events</a:t>
            </a:r>
            <a:endParaRPr lang="en-US" dirty="0"/>
          </a:p>
        </p:txBody>
      </p:sp>
      <p:sp>
        <p:nvSpPr>
          <p:cNvPr id="5" name="Slide Number Placeholder 4"/>
          <p:cNvSpPr>
            <a:spLocks noGrp="1"/>
          </p:cNvSpPr>
          <p:nvPr>
            <p:ph type="sldNum" sz="quarter" idx="12"/>
          </p:nvPr>
        </p:nvSpPr>
        <p:spPr/>
        <p:txBody>
          <a:bodyPr/>
          <a:lstStyle/>
          <a:p>
            <a:fld id="{11322AD3-93DD-4846-B95C-7AA5B47419C6}" type="slidenum">
              <a:rPr lang="en-US" smtClean="0"/>
              <a:t>40</a:t>
            </a:fld>
            <a:endParaRPr lang="en-US"/>
          </a:p>
        </p:txBody>
      </p:sp>
      <p:pic>
        <p:nvPicPr>
          <p:cNvPr id="3073"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r="9325"/>
          <a:stretch/>
        </p:blipFill>
        <p:spPr bwMode="auto">
          <a:xfrm>
            <a:off x="201123" y="2057400"/>
            <a:ext cx="8714277"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US" smtClean="0"/>
              <a:t>www.ADKfutures.org</a:t>
            </a:r>
            <a:endParaRPr lang="en-US" dirty="0"/>
          </a:p>
        </p:txBody>
      </p:sp>
      <p:sp>
        <p:nvSpPr>
          <p:cNvPr id="6" name="TextBox 5"/>
          <p:cNvSpPr txBox="1"/>
          <p:nvPr/>
        </p:nvSpPr>
        <p:spPr>
          <a:xfrm>
            <a:off x="228600" y="3581400"/>
            <a:ext cx="8839200" cy="646331"/>
          </a:xfrm>
          <a:prstGeom prst="rect">
            <a:avLst/>
          </a:prstGeom>
          <a:noFill/>
        </p:spPr>
        <p:txBody>
          <a:bodyPr wrap="square" rtlCol="0">
            <a:spAutoFit/>
          </a:bodyPr>
          <a:lstStyle/>
          <a:p>
            <a:pPr marL="285750" indent="-285750">
              <a:buFont typeface="Arial" pitchFamily="34" charset="0"/>
              <a:buChar char="•"/>
            </a:pPr>
            <a:r>
              <a:rPr lang="en-US" dirty="0" smtClean="0"/>
              <a:t>These events are more mixed in how scenario teams reacted and there is no consensus on them</a:t>
            </a:r>
          </a:p>
        </p:txBody>
      </p:sp>
    </p:spTree>
    <p:extLst>
      <p:ext uri="{BB962C8B-B14F-4D97-AF65-F5344CB8AC3E}">
        <p14:creationId xmlns:p14="http://schemas.microsoft.com/office/powerpoint/2010/main" val="14459416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Fill Out Your Card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want your feedback on our conclusions and proposed strategy</a:t>
            </a:r>
          </a:p>
          <a:p>
            <a:pPr lvl="1"/>
            <a:r>
              <a:rPr lang="en-US" dirty="0" smtClean="0"/>
              <a:t>Fill out the top part of the card </a:t>
            </a:r>
          </a:p>
          <a:p>
            <a:r>
              <a:rPr lang="en-US" dirty="0" smtClean="0"/>
              <a:t>We also want you to help us figure out how to keep the momentum going</a:t>
            </a:r>
          </a:p>
          <a:p>
            <a:pPr lvl="1"/>
            <a:r>
              <a:rPr lang="en-US" dirty="0" smtClean="0"/>
              <a:t>You can go to a predetermined focus area workgroup     or</a:t>
            </a:r>
          </a:p>
          <a:p>
            <a:pPr lvl="1"/>
            <a:r>
              <a:rPr lang="en-US" dirty="0" smtClean="0"/>
              <a:t>Make up your own topic and network to find people also interested that topic</a:t>
            </a:r>
          </a:p>
          <a:p>
            <a:r>
              <a:rPr lang="en-US" dirty="0" smtClean="0"/>
              <a:t>Take 5 minutes and fill out both parts of your card as best you can</a:t>
            </a:r>
          </a:p>
          <a:p>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41</a:t>
            </a:fld>
            <a:endParaRPr lang="en-US"/>
          </a:p>
        </p:txBody>
      </p:sp>
    </p:spTree>
    <p:extLst>
      <p:ext uri="{BB962C8B-B14F-4D97-AF65-F5344CB8AC3E}">
        <p14:creationId xmlns:p14="http://schemas.microsoft.com/office/powerpoint/2010/main" val="30166514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Eight Topics to Pick From</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Small business generation</a:t>
            </a:r>
          </a:p>
          <a:p>
            <a:r>
              <a:rPr lang="en-US" dirty="0" smtClean="0"/>
              <a:t>Attracting retirees</a:t>
            </a:r>
          </a:p>
          <a:p>
            <a:r>
              <a:rPr lang="en-US" dirty="0" smtClean="0"/>
              <a:t>Government services consolidation</a:t>
            </a:r>
          </a:p>
          <a:p>
            <a:r>
              <a:rPr lang="en-US" dirty="0" smtClean="0"/>
              <a:t>Water quality</a:t>
            </a:r>
          </a:p>
          <a:p>
            <a:r>
              <a:rPr lang="en-US" dirty="0" smtClean="0"/>
              <a:t>Promotion and branding</a:t>
            </a:r>
          </a:p>
          <a:p>
            <a:r>
              <a:rPr lang="en-US" dirty="0" smtClean="0"/>
              <a:t>Constitutional amendments</a:t>
            </a:r>
          </a:p>
          <a:p>
            <a:r>
              <a:rPr lang="en-US" dirty="0" smtClean="0"/>
              <a:t>Shared transportation</a:t>
            </a:r>
          </a:p>
          <a:p>
            <a:r>
              <a:rPr lang="en-US" dirty="0" smtClean="0"/>
              <a:t>Local Food</a:t>
            </a:r>
          </a:p>
          <a:p>
            <a:endParaRPr lang="en-US" dirty="0" smtClean="0"/>
          </a:p>
          <a:p>
            <a:pPr marL="0" indent="0">
              <a:buNone/>
            </a:pPr>
            <a:r>
              <a:rPr lang="en-US" dirty="0" smtClean="0"/>
              <a:t>Or </a:t>
            </a:r>
          </a:p>
          <a:p>
            <a:pPr marL="0" indent="0">
              <a:buNone/>
            </a:pPr>
            <a:endParaRPr lang="en-US" dirty="0" smtClean="0"/>
          </a:p>
          <a:p>
            <a:r>
              <a:rPr lang="en-US" dirty="0" smtClean="0"/>
              <a:t>Make up your own topic area (e.g., great small schools, storm water treatment, health care delivery, etc.)</a:t>
            </a:r>
          </a:p>
          <a:p>
            <a:pPr lvl="1"/>
            <a:r>
              <a:rPr lang="en-US" dirty="0" smtClean="0"/>
              <a:t>Write on the sticky name tag and label yourself!</a:t>
            </a:r>
          </a:p>
          <a:p>
            <a:pPr lvl="1"/>
            <a:r>
              <a:rPr lang="en-US" dirty="0" smtClean="0"/>
              <a:t>Fill out the card for your topic</a:t>
            </a:r>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42</a:t>
            </a:fld>
            <a:endParaRPr lang="en-US"/>
          </a:p>
        </p:txBody>
      </p:sp>
    </p:spTree>
    <p:extLst>
      <p:ext uri="{BB962C8B-B14F-4D97-AF65-F5344CB8AC3E}">
        <p14:creationId xmlns:p14="http://schemas.microsoft.com/office/powerpoint/2010/main" val="24260054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Workgroup Task</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Move to the topic area you are interested in working on (vote with your feet)</a:t>
            </a:r>
          </a:p>
          <a:p>
            <a:pPr lvl="1"/>
            <a:r>
              <a:rPr lang="en-US" dirty="0" smtClean="0"/>
              <a:t>Those networking and interested in an ad hoc topic move outside the pavilion</a:t>
            </a:r>
          </a:p>
          <a:p>
            <a:r>
              <a:rPr lang="en-US" dirty="0" smtClean="0"/>
              <a:t>Assemble into groups of no more than 12.  Split into more small groups as needed.</a:t>
            </a:r>
          </a:p>
          <a:p>
            <a:pPr lvl="1"/>
            <a:r>
              <a:rPr lang="en-US" dirty="0" smtClean="0"/>
              <a:t>If you find a few others interested in your ad hoc topic compare your card notes, have a discussion, add to your cards</a:t>
            </a:r>
          </a:p>
          <a:p>
            <a:r>
              <a:rPr lang="en-US" dirty="0" smtClean="0"/>
              <a:t>Discuss the proposed vision for the next 25 years (10 minutes)</a:t>
            </a:r>
          </a:p>
          <a:p>
            <a:pPr lvl="1"/>
            <a:r>
              <a:rPr lang="en-US" dirty="0" smtClean="0"/>
              <a:t>Additions?, Deletions?, Controversies?</a:t>
            </a:r>
          </a:p>
          <a:p>
            <a:r>
              <a:rPr lang="en-US" dirty="0" smtClean="0"/>
              <a:t>Answer the following questions on cards provided: (45 minutes)</a:t>
            </a:r>
          </a:p>
          <a:p>
            <a:pPr lvl="1"/>
            <a:r>
              <a:rPr lang="en-US" dirty="0"/>
              <a:t>Are there parts of the Park that are currently making progress on this issue?</a:t>
            </a:r>
          </a:p>
          <a:p>
            <a:pPr lvl="1"/>
            <a:r>
              <a:rPr lang="en-US" dirty="0"/>
              <a:t>How can we make more general progress?</a:t>
            </a:r>
          </a:p>
          <a:p>
            <a:pPr lvl="1"/>
            <a:r>
              <a:rPr lang="en-US" dirty="0"/>
              <a:t>Who (agency, NGO, private investors, etc.) can work on this?</a:t>
            </a:r>
          </a:p>
          <a:p>
            <a:pPr lvl="1"/>
            <a:r>
              <a:rPr lang="en-US" dirty="0"/>
              <a:t>What are the next three steps you recommend?</a:t>
            </a:r>
          </a:p>
          <a:p>
            <a:r>
              <a:rPr lang="en-US" dirty="0" smtClean="0"/>
              <a:t>Please give your card to one of the facilitators or interns</a:t>
            </a:r>
          </a:p>
          <a:p>
            <a:pPr lvl="1"/>
            <a:r>
              <a:rPr lang="en-US" dirty="0" smtClean="0"/>
              <a:t>We want your feedback, the cards are, in effect, our notes</a:t>
            </a:r>
            <a:endParaRPr lang="en-US" dirty="0"/>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43</a:t>
            </a:fld>
            <a:endParaRPr lang="en-US"/>
          </a:p>
        </p:txBody>
      </p:sp>
    </p:spTree>
    <p:extLst>
      <p:ext uri="{BB962C8B-B14F-4D97-AF65-F5344CB8AC3E}">
        <p14:creationId xmlns:p14="http://schemas.microsoft.com/office/powerpoint/2010/main" val="3532551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Business Generation</a:t>
            </a:r>
            <a:endParaRPr lang="en-US" dirty="0"/>
          </a:p>
        </p:txBody>
      </p:sp>
      <p:sp>
        <p:nvSpPr>
          <p:cNvPr id="3" name="Content Placeholder 2"/>
          <p:cNvSpPr>
            <a:spLocks noGrp="1"/>
          </p:cNvSpPr>
          <p:nvPr>
            <p:ph idx="1"/>
          </p:nvPr>
        </p:nvSpPr>
        <p:spPr>
          <a:xfrm>
            <a:off x="495300" y="1828800"/>
            <a:ext cx="8229600" cy="1752600"/>
          </a:xfrm>
        </p:spPr>
        <p:txBody>
          <a:bodyPr>
            <a:normAutofit fontScale="92500" lnSpcReduction="20000"/>
          </a:bodyPr>
          <a:lstStyle/>
          <a:p>
            <a:r>
              <a:rPr lang="en-US" dirty="0" smtClean="0"/>
              <a:t>Much of the economic development we need is in small businesses</a:t>
            </a:r>
          </a:p>
          <a:p>
            <a:r>
              <a:rPr lang="en-US" dirty="0" smtClean="0"/>
              <a:t>What does “Open for Business” mean for small business?</a:t>
            </a:r>
            <a:endParaRPr lang="en-US" dirty="0"/>
          </a:p>
        </p:txBody>
      </p:sp>
      <p:grpSp>
        <p:nvGrpSpPr>
          <p:cNvPr id="18" name="Group 17"/>
          <p:cNvGrpSpPr/>
          <p:nvPr/>
        </p:nvGrpSpPr>
        <p:grpSpPr>
          <a:xfrm>
            <a:off x="685800" y="4200525"/>
            <a:ext cx="8039100" cy="1990725"/>
            <a:chOff x="552450" y="4638675"/>
            <a:chExt cx="8039100" cy="1990725"/>
          </a:xfrm>
        </p:grpSpPr>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4638675"/>
              <a:ext cx="803910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5057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5514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5743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450" y="5972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450" y="5286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450" y="6200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450" y="6429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9" name="Footer Placeholder 18"/>
          <p:cNvSpPr>
            <a:spLocks noGrp="1"/>
          </p:cNvSpPr>
          <p:nvPr>
            <p:ph type="ftr" sz="quarter" idx="11"/>
          </p:nvPr>
        </p:nvSpPr>
        <p:spPr/>
        <p:txBody>
          <a:bodyPr/>
          <a:lstStyle/>
          <a:p>
            <a:r>
              <a:rPr lang="en-US" smtClean="0"/>
              <a:t>www.ADKfutures.org</a:t>
            </a:r>
            <a:endParaRPr lang="en-US" dirty="0"/>
          </a:p>
        </p:txBody>
      </p:sp>
      <p:sp>
        <p:nvSpPr>
          <p:cNvPr id="20" name="Slide Number Placeholder 19"/>
          <p:cNvSpPr>
            <a:spLocks noGrp="1"/>
          </p:cNvSpPr>
          <p:nvPr>
            <p:ph type="sldNum" sz="quarter" idx="12"/>
          </p:nvPr>
        </p:nvSpPr>
        <p:spPr/>
        <p:txBody>
          <a:bodyPr/>
          <a:lstStyle/>
          <a:p>
            <a:fld id="{0D8D1BD9-107A-47BE-8DF1-EB2B0145A515}" type="slidenum">
              <a:rPr lang="en-US" smtClean="0"/>
              <a:t>44</a:t>
            </a:fld>
            <a:endParaRPr lang="en-US"/>
          </a:p>
        </p:txBody>
      </p:sp>
    </p:spTree>
    <p:extLst>
      <p:ext uri="{BB962C8B-B14F-4D97-AF65-F5344CB8AC3E}">
        <p14:creationId xmlns:p14="http://schemas.microsoft.com/office/powerpoint/2010/main" val="10250188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Attracting Retirees</a:t>
            </a:r>
            <a:endParaRPr lang="en-US" dirty="0"/>
          </a:p>
        </p:txBody>
      </p:sp>
      <p:sp>
        <p:nvSpPr>
          <p:cNvPr id="10" name="Content Placeholder 9"/>
          <p:cNvSpPr>
            <a:spLocks noGrp="1"/>
          </p:cNvSpPr>
          <p:nvPr>
            <p:ph idx="1"/>
          </p:nvPr>
        </p:nvSpPr>
        <p:spPr>
          <a:xfrm>
            <a:off x="457200" y="1600200"/>
            <a:ext cx="8229600" cy="3000375"/>
          </a:xfrm>
        </p:spPr>
        <p:txBody>
          <a:bodyPr>
            <a:normAutofit lnSpcReduction="10000"/>
          </a:bodyPr>
          <a:lstStyle/>
          <a:p>
            <a:r>
              <a:rPr lang="en-US" dirty="0" smtClean="0"/>
              <a:t>Attracting the active retired to live in the Adirondacks is a key part of Scenario B</a:t>
            </a:r>
          </a:p>
          <a:p>
            <a:r>
              <a:rPr lang="en-US" dirty="0" smtClean="0"/>
              <a:t>They bring money, ideas, energy and a love for this place</a:t>
            </a:r>
          </a:p>
          <a:p>
            <a:r>
              <a:rPr lang="en-US" dirty="0" smtClean="0"/>
              <a:t>Many can live in their (modified) vacation homes</a:t>
            </a:r>
          </a:p>
          <a:p>
            <a:endParaRPr lang="en-US" dirty="0"/>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4448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4676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4905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5133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450" y="5362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450" y="5591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450" y="5819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450" y="6048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lide Number Placeholder 16"/>
          <p:cNvSpPr>
            <a:spLocks noGrp="1"/>
          </p:cNvSpPr>
          <p:nvPr>
            <p:ph type="sldNum" sz="quarter" idx="12"/>
          </p:nvPr>
        </p:nvSpPr>
        <p:spPr/>
        <p:txBody>
          <a:bodyPr/>
          <a:lstStyle/>
          <a:p>
            <a:fld id="{0D8D1BD9-107A-47BE-8DF1-EB2B0145A515}" type="slidenum">
              <a:rPr lang="en-US" smtClean="0"/>
              <a:t>45</a:t>
            </a:fld>
            <a:endParaRPr lang="en-US"/>
          </a:p>
        </p:txBody>
      </p:sp>
    </p:spTree>
    <p:extLst>
      <p:ext uri="{BB962C8B-B14F-4D97-AF65-F5344CB8AC3E}">
        <p14:creationId xmlns:p14="http://schemas.microsoft.com/office/powerpoint/2010/main" val="15575477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Government Services Consolidation</a:t>
            </a:r>
            <a:endParaRPr lang="en-US" dirty="0"/>
          </a:p>
        </p:txBody>
      </p:sp>
      <p:sp>
        <p:nvSpPr>
          <p:cNvPr id="3" name="Content Placeholder 2"/>
          <p:cNvSpPr>
            <a:spLocks noGrp="1"/>
          </p:cNvSpPr>
          <p:nvPr>
            <p:ph idx="1"/>
          </p:nvPr>
        </p:nvSpPr>
        <p:spPr>
          <a:xfrm>
            <a:off x="457200" y="1423987"/>
            <a:ext cx="8229600" cy="2438400"/>
          </a:xfrm>
        </p:spPr>
        <p:txBody>
          <a:bodyPr/>
          <a:lstStyle/>
          <a:p>
            <a:r>
              <a:rPr lang="en-US" dirty="0" smtClean="0"/>
              <a:t>Everyone expects the tax cap will force various consolidations and centralization of services</a:t>
            </a:r>
          </a:p>
          <a:p>
            <a:r>
              <a:rPr lang="en-US" dirty="0" smtClean="0"/>
              <a:t>Shall we plan for it or stumble into it?</a:t>
            </a:r>
            <a:endParaRPr lang="en-US" dirty="0"/>
          </a:p>
        </p:txBody>
      </p:sp>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3762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3990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4219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4448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450" y="4676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450" y="4905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450" y="5133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450" y="5362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2450" y="5591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2450" y="6048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3"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2450" y="5819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lide Number Placeholder 21"/>
          <p:cNvSpPr>
            <a:spLocks noGrp="1"/>
          </p:cNvSpPr>
          <p:nvPr>
            <p:ph type="sldNum" sz="quarter" idx="12"/>
          </p:nvPr>
        </p:nvSpPr>
        <p:spPr/>
        <p:txBody>
          <a:bodyPr/>
          <a:lstStyle/>
          <a:p>
            <a:fld id="{0D8D1BD9-107A-47BE-8DF1-EB2B0145A515}" type="slidenum">
              <a:rPr lang="en-US" smtClean="0"/>
              <a:t>46</a:t>
            </a:fld>
            <a:endParaRPr lang="en-US"/>
          </a:p>
        </p:txBody>
      </p:sp>
    </p:spTree>
    <p:extLst>
      <p:ext uri="{BB962C8B-B14F-4D97-AF65-F5344CB8AC3E}">
        <p14:creationId xmlns:p14="http://schemas.microsoft.com/office/powerpoint/2010/main" val="34611728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a:t>
            </a:r>
            <a:endParaRPr lang="en-US" dirty="0"/>
          </a:p>
        </p:txBody>
      </p:sp>
      <p:sp>
        <p:nvSpPr>
          <p:cNvPr id="8" name="Content Placeholder 7"/>
          <p:cNvSpPr>
            <a:spLocks noGrp="1"/>
          </p:cNvSpPr>
          <p:nvPr>
            <p:ph idx="1"/>
          </p:nvPr>
        </p:nvSpPr>
        <p:spPr>
          <a:xfrm>
            <a:off x="457200" y="1600201"/>
            <a:ext cx="8229600" cy="1600200"/>
          </a:xfrm>
        </p:spPr>
        <p:txBody>
          <a:bodyPr>
            <a:normAutofit fontScale="85000" lnSpcReduction="20000"/>
          </a:bodyPr>
          <a:lstStyle/>
          <a:p>
            <a:r>
              <a:rPr lang="en-US" dirty="0" smtClean="0"/>
              <a:t>The value of Adirondack water quality is becoming ever more apparent</a:t>
            </a:r>
          </a:p>
          <a:p>
            <a:r>
              <a:rPr lang="en-US" dirty="0" smtClean="0"/>
              <a:t>Strong desire to protect water quality and high expectations of more efforts in this area</a:t>
            </a:r>
            <a:endParaRPr lang="en-US" dirty="0"/>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3481388"/>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3733800"/>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3990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4219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450" y="4448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450" y="4676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450" y="4905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450" y="5133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2450" y="5362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lide Number Placeholder 16"/>
          <p:cNvSpPr>
            <a:spLocks noGrp="1"/>
          </p:cNvSpPr>
          <p:nvPr>
            <p:ph type="sldNum" sz="quarter" idx="12"/>
          </p:nvPr>
        </p:nvSpPr>
        <p:spPr/>
        <p:txBody>
          <a:bodyPr/>
          <a:lstStyle/>
          <a:p>
            <a:fld id="{0D8D1BD9-107A-47BE-8DF1-EB2B0145A515}" type="slidenum">
              <a:rPr lang="en-US" smtClean="0"/>
              <a:t>47</a:t>
            </a:fld>
            <a:endParaRPr lang="en-US"/>
          </a:p>
        </p:txBody>
      </p:sp>
    </p:spTree>
    <p:extLst>
      <p:ext uri="{BB962C8B-B14F-4D97-AF65-F5344CB8AC3E}">
        <p14:creationId xmlns:p14="http://schemas.microsoft.com/office/powerpoint/2010/main" val="3478438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Promotion and Branding</a:t>
            </a:r>
            <a:endParaRPr lang="en-US" dirty="0"/>
          </a:p>
        </p:txBody>
      </p:sp>
      <p:sp>
        <p:nvSpPr>
          <p:cNvPr id="3" name="Content Placeholder 2"/>
          <p:cNvSpPr>
            <a:spLocks noGrp="1"/>
          </p:cNvSpPr>
          <p:nvPr>
            <p:ph idx="1"/>
          </p:nvPr>
        </p:nvSpPr>
        <p:spPr>
          <a:xfrm>
            <a:off x="457200" y="1600201"/>
            <a:ext cx="8229600" cy="1905000"/>
          </a:xfrm>
        </p:spPr>
        <p:txBody>
          <a:bodyPr>
            <a:normAutofit fontScale="85000" lnSpcReduction="20000"/>
          </a:bodyPr>
          <a:lstStyle/>
          <a:p>
            <a:r>
              <a:rPr lang="en-US" dirty="0" smtClean="0"/>
              <a:t>How do we reach new segments of the visitor population?  How do we attract diverse people to move here?</a:t>
            </a:r>
          </a:p>
          <a:p>
            <a:r>
              <a:rPr lang="en-US" dirty="0"/>
              <a:t>D</a:t>
            </a:r>
            <a:r>
              <a:rPr lang="en-US" dirty="0" smtClean="0"/>
              <a:t>o we tell the world that the Adirondack Park is “Open For (new) Business”?</a:t>
            </a:r>
          </a:p>
        </p:txBody>
      </p:sp>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4267200"/>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4014788"/>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4524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4752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450" y="4981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450" y="5210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450" y="5438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9"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450" y="5895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2450" y="5667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lide Number Placeholder 18"/>
          <p:cNvSpPr>
            <a:spLocks noGrp="1"/>
          </p:cNvSpPr>
          <p:nvPr>
            <p:ph type="sldNum" sz="quarter" idx="12"/>
          </p:nvPr>
        </p:nvSpPr>
        <p:spPr/>
        <p:txBody>
          <a:bodyPr/>
          <a:lstStyle/>
          <a:p>
            <a:fld id="{0D8D1BD9-107A-47BE-8DF1-EB2B0145A515}" type="slidenum">
              <a:rPr lang="en-US" smtClean="0"/>
              <a:t>48</a:t>
            </a:fld>
            <a:endParaRPr lang="en-US"/>
          </a:p>
        </p:txBody>
      </p:sp>
    </p:spTree>
    <p:extLst>
      <p:ext uri="{BB962C8B-B14F-4D97-AF65-F5344CB8AC3E}">
        <p14:creationId xmlns:p14="http://schemas.microsoft.com/office/powerpoint/2010/main" val="29066179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Constitutional Amendments</a:t>
            </a:r>
            <a:endParaRPr lang="en-US" dirty="0"/>
          </a:p>
        </p:txBody>
      </p:sp>
      <p:sp>
        <p:nvSpPr>
          <p:cNvPr id="3" name="Content Placeholder 2"/>
          <p:cNvSpPr>
            <a:spLocks noGrp="1"/>
          </p:cNvSpPr>
          <p:nvPr>
            <p:ph idx="1"/>
          </p:nvPr>
        </p:nvSpPr>
        <p:spPr>
          <a:xfrm>
            <a:off x="457200" y="1600200"/>
            <a:ext cx="8229600" cy="2590799"/>
          </a:xfrm>
        </p:spPr>
        <p:txBody>
          <a:bodyPr>
            <a:normAutofit fontScale="92500" lnSpcReduction="10000"/>
          </a:bodyPr>
          <a:lstStyle/>
          <a:p>
            <a:r>
              <a:rPr lang="en-US" dirty="0" smtClean="0"/>
              <a:t>Can we dare to propose something strategic?</a:t>
            </a:r>
          </a:p>
          <a:p>
            <a:pPr lvl="1"/>
            <a:r>
              <a:rPr lang="en-US" dirty="0" smtClean="0"/>
              <a:t>Suppose we could bury things like sewer lines, fiber cables, etc. under existing pavement that happens to go through Forest Preserve?</a:t>
            </a:r>
          </a:p>
          <a:p>
            <a:pPr lvl="1"/>
            <a:r>
              <a:rPr lang="en-US" dirty="0" smtClean="0"/>
              <a:t>Suppose we could reorganize the Forest Preserve to consolidate it into larger tracts?</a:t>
            </a:r>
            <a:endParaRPr lang="en-US" dirty="0"/>
          </a:p>
          <a:p>
            <a:endParaRPr lang="en-US" dirty="0" smtClean="0"/>
          </a:p>
        </p:txBody>
      </p:sp>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4624388"/>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4905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5133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9"/>
          <p:cNvSpPr>
            <a:spLocks noGrp="1"/>
          </p:cNvSpPr>
          <p:nvPr>
            <p:ph type="sldNum" sz="quarter" idx="12"/>
          </p:nvPr>
        </p:nvSpPr>
        <p:spPr/>
        <p:txBody>
          <a:bodyPr/>
          <a:lstStyle/>
          <a:p>
            <a:fld id="{0D8D1BD9-107A-47BE-8DF1-EB2B0145A515}" type="slidenum">
              <a:rPr lang="en-US" smtClean="0"/>
              <a:t>49</a:t>
            </a:fld>
            <a:endParaRPr lang="en-US"/>
          </a:p>
        </p:txBody>
      </p:sp>
    </p:spTree>
    <p:extLst>
      <p:ext uri="{BB962C8B-B14F-4D97-AF65-F5344CB8AC3E}">
        <p14:creationId xmlns:p14="http://schemas.microsoft.com/office/powerpoint/2010/main" val="34585352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Transportation</a:t>
            </a:r>
            <a:endParaRPr lang="en-US" dirty="0"/>
          </a:p>
        </p:txBody>
      </p:sp>
      <p:sp>
        <p:nvSpPr>
          <p:cNvPr id="3" name="Content Placeholder 2"/>
          <p:cNvSpPr>
            <a:spLocks noGrp="1"/>
          </p:cNvSpPr>
          <p:nvPr>
            <p:ph idx="1"/>
          </p:nvPr>
        </p:nvSpPr>
        <p:spPr>
          <a:xfrm>
            <a:off x="457200" y="1447800"/>
            <a:ext cx="8229600" cy="2438399"/>
          </a:xfrm>
        </p:spPr>
        <p:txBody>
          <a:bodyPr>
            <a:normAutofit fontScale="85000" lnSpcReduction="20000"/>
          </a:bodyPr>
          <a:lstStyle/>
          <a:p>
            <a:r>
              <a:rPr lang="en-US" dirty="0" smtClean="0"/>
              <a:t>How to reduce fossil fuel use for transportation?</a:t>
            </a:r>
          </a:p>
          <a:p>
            <a:r>
              <a:rPr lang="en-US" dirty="0" smtClean="0"/>
              <a:t>New vehicles or shared vehicles?</a:t>
            </a:r>
          </a:p>
          <a:p>
            <a:r>
              <a:rPr lang="en-US" dirty="0" smtClean="0"/>
              <a:t>Local version of UPS for our communities as a new business opportunity in the region?</a:t>
            </a:r>
          </a:p>
          <a:p>
            <a:r>
              <a:rPr lang="en-US" dirty="0" smtClean="0"/>
              <a:t>Do we need an Adirondack Transit Authority?</a:t>
            </a:r>
          </a:p>
          <a:p>
            <a:pPr lvl="1"/>
            <a:r>
              <a:rPr lang="en-US" dirty="0" smtClean="0"/>
              <a:t>County bus systems have to stop at county lines</a:t>
            </a:r>
            <a:endParaRPr lang="en-US" dirty="0"/>
          </a:p>
        </p:txBody>
      </p:sp>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4143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4371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4600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4829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450" y="5057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450" y="5286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lide Number Placeholder 11"/>
          <p:cNvSpPr>
            <a:spLocks noGrp="1"/>
          </p:cNvSpPr>
          <p:nvPr>
            <p:ph type="sldNum" sz="quarter" idx="12"/>
          </p:nvPr>
        </p:nvSpPr>
        <p:spPr/>
        <p:txBody>
          <a:bodyPr/>
          <a:lstStyle/>
          <a:p>
            <a:fld id="{0D8D1BD9-107A-47BE-8DF1-EB2B0145A515}" type="slidenum">
              <a:rPr lang="en-US" smtClean="0"/>
              <a:t>50</a:t>
            </a:fld>
            <a:endParaRPr lang="en-US"/>
          </a:p>
        </p:txBody>
      </p:sp>
    </p:spTree>
    <p:extLst>
      <p:ext uri="{BB962C8B-B14F-4D97-AF65-F5344CB8AC3E}">
        <p14:creationId xmlns:p14="http://schemas.microsoft.com/office/powerpoint/2010/main" val="8426000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Food</a:t>
            </a:r>
            <a:endParaRPr lang="en-US" dirty="0"/>
          </a:p>
        </p:txBody>
      </p:sp>
      <p:sp>
        <p:nvSpPr>
          <p:cNvPr id="3" name="Content Placeholder 2"/>
          <p:cNvSpPr>
            <a:spLocks noGrp="1"/>
          </p:cNvSpPr>
          <p:nvPr>
            <p:ph idx="1"/>
          </p:nvPr>
        </p:nvSpPr>
        <p:spPr>
          <a:xfrm>
            <a:off x="457200" y="1600201"/>
            <a:ext cx="8229600" cy="2209800"/>
          </a:xfrm>
        </p:spPr>
        <p:txBody>
          <a:bodyPr>
            <a:normAutofit/>
          </a:bodyPr>
          <a:lstStyle/>
          <a:p>
            <a:r>
              <a:rPr lang="en-US" dirty="0" smtClean="0"/>
              <a:t>Everyone is supportive of the local food movement and there are high expectations of growth</a:t>
            </a:r>
          </a:p>
          <a:p>
            <a:r>
              <a:rPr lang="en-US" dirty="0" smtClean="0"/>
              <a:t>What do we need to kick this up a notch?</a:t>
            </a:r>
            <a:endParaRPr lang="en-US" dirty="0"/>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44481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4219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46767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49053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450" y="51339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450" y="5362575"/>
            <a:ext cx="80391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lide Number Placeholder 11"/>
          <p:cNvSpPr>
            <a:spLocks noGrp="1"/>
          </p:cNvSpPr>
          <p:nvPr>
            <p:ph type="sldNum" sz="quarter" idx="12"/>
          </p:nvPr>
        </p:nvSpPr>
        <p:spPr/>
        <p:txBody>
          <a:bodyPr/>
          <a:lstStyle/>
          <a:p>
            <a:fld id="{0D8D1BD9-107A-47BE-8DF1-EB2B0145A515}" type="slidenum">
              <a:rPr lang="en-US" smtClean="0"/>
              <a:t>51</a:t>
            </a:fld>
            <a:endParaRPr lang="en-US"/>
          </a:p>
        </p:txBody>
      </p:sp>
    </p:spTree>
    <p:extLst>
      <p:ext uri="{BB962C8B-B14F-4D97-AF65-F5344CB8AC3E}">
        <p14:creationId xmlns:p14="http://schemas.microsoft.com/office/powerpoint/2010/main" val="32777725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Are Doing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video, other talks and articles will get the ideas into wider circulation</a:t>
            </a:r>
          </a:p>
          <a:p>
            <a:pPr lvl="1"/>
            <a:r>
              <a:rPr lang="en-US" dirty="0" smtClean="0"/>
              <a:t>Look to our website: </a:t>
            </a:r>
            <a:r>
              <a:rPr lang="en-US" dirty="0" smtClean="0">
                <a:hlinkClick r:id="rId2"/>
              </a:rPr>
              <a:t>www.ADKfutures.org</a:t>
            </a:r>
            <a:r>
              <a:rPr lang="en-US" dirty="0" smtClean="0"/>
              <a:t> </a:t>
            </a:r>
            <a:br>
              <a:rPr lang="en-US" dirty="0" smtClean="0"/>
            </a:br>
            <a:r>
              <a:rPr lang="en-US" dirty="0" smtClean="0"/>
              <a:t>for a vision paper and an implementation priorities paper</a:t>
            </a:r>
          </a:p>
          <a:p>
            <a:pPr lvl="1"/>
            <a:r>
              <a:rPr lang="en-US" dirty="0" smtClean="0"/>
              <a:t>This presentation and the results handout are </a:t>
            </a:r>
            <a:r>
              <a:rPr lang="en-US" smtClean="0"/>
              <a:t>available now for </a:t>
            </a:r>
            <a:r>
              <a:rPr lang="en-US" dirty="0" smtClean="0"/>
              <a:t>download from the website</a:t>
            </a:r>
          </a:p>
          <a:p>
            <a:r>
              <a:rPr lang="en-US" dirty="0" smtClean="0"/>
              <a:t>We’ve joined two boards:</a:t>
            </a:r>
          </a:p>
          <a:p>
            <a:pPr lvl="1"/>
            <a:r>
              <a:rPr lang="en-US" dirty="0" smtClean="0"/>
              <a:t>Adirondack Community Trust (Dave)</a:t>
            </a:r>
          </a:p>
          <a:p>
            <a:pPr lvl="1"/>
            <a:r>
              <a:rPr lang="en-US" dirty="0" smtClean="0"/>
              <a:t>Adirondack Health Foundation (Jim)</a:t>
            </a:r>
          </a:p>
          <a:p>
            <a:r>
              <a:rPr lang="en-US" dirty="0" smtClean="0"/>
              <a:t>We will make ourselves available to groups who want to think about how to align to this strategy</a:t>
            </a:r>
          </a:p>
          <a:p>
            <a:r>
              <a:rPr lang="en-US" dirty="0" smtClean="0"/>
              <a:t>We will monitor against this framework and report back again next year</a:t>
            </a:r>
          </a:p>
          <a:p>
            <a:endParaRPr lang="en-US" dirty="0" smtClean="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52</a:t>
            </a:fld>
            <a:endParaRPr lang="en-US"/>
          </a:p>
        </p:txBody>
      </p:sp>
    </p:spTree>
    <p:extLst>
      <p:ext uri="{BB962C8B-B14F-4D97-AF65-F5344CB8AC3E}">
        <p14:creationId xmlns:p14="http://schemas.microsoft.com/office/powerpoint/2010/main" val="25202507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457200" y="1447800"/>
            <a:ext cx="8229600" cy="4953000"/>
          </a:xfrm>
        </p:spPr>
        <p:txBody>
          <a:bodyPr>
            <a:normAutofit fontScale="77500" lnSpcReduction="20000"/>
          </a:bodyPr>
          <a:lstStyle/>
          <a:p>
            <a:r>
              <a:rPr lang="en-US" dirty="0" smtClean="0"/>
              <a:t>So many people have responded with energy and enthusiasm for this project</a:t>
            </a:r>
          </a:p>
          <a:p>
            <a:r>
              <a:rPr lang="en-US" dirty="0" smtClean="0"/>
              <a:t>It got its start because Ross Whaley took the idea to the CGA Core Team</a:t>
            </a:r>
          </a:p>
          <a:p>
            <a:pPr lvl="1"/>
            <a:r>
              <a:rPr lang="en-US" dirty="0" smtClean="0"/>
              <a:t>What a great team to work with</a:t>
            </a:r>
          </a:p>
          <a:p>
            <a:r>
              <a:rPr lang="en-US" dirty="0" smtClean="0"/>
              <a:t>Paul Smiths, Town of Chester, View, the Keene Central School, the </a:t>
            </a:r>
            <a:r>
              <a:rPr lang="en-US" dirty="0" err="1" smtClean="0"/>
              <a:t>Whallonsburg</a:t>
            </a:r>
            <a:r>
              <a:rPr lang="en-US" dirty="0" smtClean="0"/>
              <a:t> Grange, ORDA, ESF </a:t>
            </a:r>
            <a:r>
              <a:rPr lang="en-US" dirty="0" err="1" smtClean="0"/>
              <a:t>Wanakena</a:t>
            </a:r>
            <a:r>
              <a:rPr lang="en-US" dirty="0" smtClean="0"/>
              <a:t>, </a:t>
            </a:r>
            <a:r>
              <a:rPr lang="en-US" dirty="0" err="1" smtClean="0"/>
              <a:t>Harrietstown</a:t>
            </a:r>
            <a:r>
              <a:rPr lang="en-US" dirty="0" smtClean="0"/>
              <a:t> and Long Lake Central School have donated space</a:t>
            </a:r>
          </a:p>
          <a:p>
            <a:r>
              <a:rPr lang="en-US" dirty="0" smtClean="0"/>
              <a:t>Thank you to the Town of Long Lake for hosting CGA so well</a:t>
            </a:r>
          </a:p>
          <a:p>
            <a:r>
              <a:rPr lang="en-US" dirty="0" smtClean="0"/>
              <a:t>Melissa </a:t>
            </a:r>
            <a:r>
              <a:rPr lang="en-US" dirty="0" err="1" smtClean="0"/>
              <a:t>Eisinger</a:t>
            </a:r>
            <a:r>
              <a:rPr lang="en-US" dirty="0" smtClean="0"/>
              <a:t>, Betsey Thomas-Train, John Kelly and Kathy </a:t>
            </a:r>
            <a:r>
              <a:rPr lang="en-US" dirty="0" err="1" smtClean="0"/>
              <a:t>Hornbach</a:t>
            </a:r>
            <a:endParaRPr lang="en-US" dirty="0" smtClean="0"/>
          </a:p>
          <a:p>
            <a:r>
              <a:rPr lang="en-US" dirty="0" smtClean="0"/>
              <a:t>ACT, AATV and others have donated support for food</a:t>
            </a:r>
          </a:p>
          <a:p>
            <a:r>
              <a:rPr lang="en-US" dirty="0" smtClean="0"/>
              <a:t>It has been tremendously rewarding</a:t>
            </a:r>
          </a:p>
          <a:p>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53</a:t>
            </a:fld>
            <a:endParaRPr lang="en-US"/>
          </a:p>
        </p:txBody>
      </p:sp>
    </p:spTree>
    <p:extLst>
      <p:ext uri="{BB962C8B-B14F-4D97-AF65-F5344CB8AC3E}">
        <p14:creationId xmlns:p14="http://schemas.microsoft.com/office/powerpoint/2010/main" val="14530527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Eight Topics to Pick From</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Small business generation</a:t>
            </a:r>
          </a:p>
          <a:p>
            <a:r>
              <a:rPr lang="en-US" dirty="0" smtClean="0"/>
              <a:t>Attracting retirees</a:t>
            </a:r>
          </a:p>
          <a:p>
            <a:r>
              <a:rPr lang="en-US" dirty="0" smtClean="0"/>
              <a:t>Government services consolidation</a:t>
            </a:r>
          </a:p>
          <a:p>
            <a:r>
              <a:rPr lang="en-US" dirty="0" smtClean="0"/>
              <a:t>Water quality</a:t>
            </a:r>
          </a:p>
          <a:p>
            <a:r>
              <a:rPr lang="en-US" dirty="0" smtClean="0"/>
              <a:t>Promotion and branding</a:t>
            </a:r>
          </a:p>
          <a:p>
            <a:r>
              <a:rPr lang="en-US" dirty="0" smtClean="0"/>
              <a:t>Constitutional amendments</a:t>
            </a:r>
          </a:p>
          <a:p>
            <a:r>
              <a:rPr lang="en-US" dirty="0" smtClean="0"/>
              <a:t>Shared transportation</a:t>
            </a:r>
          </a:p>
          <a:p>
            <a:r>
              <a:rPr lang="en-US" dirty="0" smtClean="0"/>
              <a:t>Local Food</a:t>
            </a:r>
          </a:p>
          <a:p>
            <a:endParaRPr lang="en-US" dirty="0" smtClean="0"/>
          </a:p>
          <a:p>
            <a:pPr marL="0" indent="0">
              <a:buNone/>
            </a:pPr>
            <a:r>
              <a:rPr lang="en-US" dirty="0" smtClean="0"/>
              <a:t>Or </a:t>
            </a:r>
          </a:p>
          <a:p>
            <a:pPr marL="0" indent="0">
              <a:buNone/>
            </a:pPr>
            <a:endParaRPr lang="en-US" dirty="0" smtClean="0"/>
          </a:p>
          <a:p>
            <a:r>
              <a:rPr lang="en-US" dirty="0" smtClean="0"/>
              <a:t>Make up your own topic area (e.g., great small schools, storm water treatment, health care delivery, etc.)</a:t>
            </a:r>
          </a:p>
          <a:p>
            <a:pPr lvl="1"/>
            <a:r>
              <a:rPr lang="en-US" dirty="0" smtClean="0"/>
              <a:t>Write on the sticky name tag and label yourself!</a:t>
            </a:r>
          </a:p>
          <a:p>
            <a:pPr lvl="1"/>
            <a:r>
              <a:rPr lang="en-US" dirty="0" smtClean="0"/>
              <a:t>Fill out the card for your topic area</a:t>
            </a:r>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July 18, 2012</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54</a:t>
            </a:fld>
            <a:endParaRPr lang="en-US"/>
          </a:p>
        </p:txBody>
      </p:sp>
    </p:spTree>
    <p:extLst>
      <p:ext uri="{BB962C8B-B14F-4D97-AF65-F5344CB8AC3E}">
        <p14:creationId xmlns:p14="http://schemas.microsoft.com/office/powerpoint/2010/main" val="2051148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10393</TotalTime>
  <Words>4313</Words>
  <Application>Microsoft Office PowerPoint</Application>
  <PresentationFormat>On-screen Show (4:3)</PresentationFormat>
  <Paragraphs>665</Paragraphs>
  <Slides>54</Slides>
  <Notes>1</Notes>
  <HiddenSlides>2</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Mapping the Future of the Adirondack Park Project Final Report</vt:lpstr>
      <vt:lpstr>Project Results</vt:lpstr>
      <vt:lpstr>A Note About the Cameras</vt:lpstr>
      <vt:lpstr>Outline</vt:lpstr>
      <vt:lpstr>Project Summary</vt:lpstr>
      <vt:lpstr>Businesses, Comm Dev, Arts, NGOs</vt:lpstr>
      <vt:lpstr>Education, Health Cr, Government</vt:lpstr>
      <vt:lpstr>Two Day Attendees</vt:lpstr>
      <vt:lpstr>Half-Day Attendees</vt:lpstr>
      <vt:lpstr>Profile of Two Day Attendees</vt:lpstr>
      <vt:lpstr>Profile of Half-Day Attendees</vt:lpstr>
      <vt:lpstr>We Write Scenario Building Kits</vt:lpstr>
      <vt:lpstr>Mapping the Scenarios What does it take to get to the future you want?</vt:lpstr>
      <vt:lpstr>The Endstates, 2037</vt:lpstr>
      <vt:lpstr>What We’ve Learned about  F: Adirondack State Forest</vt:lpstr>
      <vt:lpstr>What We’ve Learned about E: Post Big-Government Solutions</vt:lpstr>
      <vt:lpstr>What We’ve Learned about A: Wild Park</vt:lpstr>
      <vt:lpstr>What is Wild?</vt:lpstr>
      <vt:lpstr>What We’ve Learned about D: Adirondack County</vt:lpstr>
      <vt:lpstr>What We’ve Learned about B: A Usable Park</vt:lpstr>
      <vt:lpstr>What We’ve Learned about C: The Sustainable Life</vt:lpstr>
      <vt:lpstr>Ranking Results</vt:lpstr>
      <vt:lpstr>All Workshops Ranking Results</vt:lpstr>
      <vt:lpstr>Endstate Implementation Over Time</vt:lpstr>
      <vt:lpstr>Viewed by Land Type</vt:lpstr>
      <vt:lpstr>Viewed as Victims of External Events</vt:lpstr>
      <vt:lpstr>Emerging Strategy</vt:lpstr>
      <vt:lpstr>Emerging Strategy -2</vt:lpstr>
      <vt:lpstr>A Vision of Healthy Communities and Ecosystems in Balance</vt:lpstr>
      <vt:lpstr>The Diverse, Local Sustainable Economy</vt:lpstr>
      <vt:lpstr>The Diverse Local Economy – Cont.</vt:lpstr>
      <vt:lpstr>Stronger, Open, Communities</vt:lpstr>
      <vt:lpstr>More Efficient, Rational Government</vt:lpstr>
      <vt:lpstr>Protect, Improve, the Forest Preserve</vt:lpstr>
      <vt:lpstr>Big Themes</vt:lpstr>
      <vt:lpstr>Information Technology</vt:lpstr>
      <vt:lpstr>Getting From Here to There</vt:lpstr>
      <vt:lpstr>Positive Common Events</vt:lpstr>
      <vt:lpstr>Negative Common Events</vt:lpstr>
      <vt:lpstr>Mixed Common Events</vt:lpstr>
      <vt:lpstr>Fill Out Your Card</vt:lpstr>
      <vt:lpstr>Eight Topics to Pick From</vt:lpstr>
      <vt:lpstr>Workgroup Task</vt:lpstr>
      <vt:lpstr>Small Business Generation</vt:lpstr>
      <vt:lpstr>Attracting Retirees</vt:lpstr>
      <vt:lpstr>Government Services Consolidation</vt:lpstr>
      <vt:lpstr>Water Quality</vt:lpstr>
      <vt:lpstr>Promotion and Branding</vt:lpstr>
      <vt:lpstr>Constitutional Amendments</vt:lpstr>
      <vt:lpstr>Shared Transportation</vt:lpstr>
      <vt:lpstr>Local Food</vt:lpstr>
      <vt:lpstr>What We Are Doing</vt:lpstr>
      <vt:lpstr>Thank You</vt:lpstr>
      <vt:lpstr>Eight Topics to Pick From</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Mapping the Future of the Adirondack Park Project Final Report</dc:title>
  <dc:creator>Dave's PC</dc:creator>
  <cp:lastModifiedBy>Dave's PC</cp:lastModifiedBy>
  <cp:revision>119</cp:revision>
  <cp:lastPrinted>2012-06-25T20:24:38Z</cp:lastPrinted>
  <dcterms:created xsi:type="dcterms:W3CDTF">2012-06-03T17:44:56Z</dcterms:created>
  <dcterms:modified xsi:type="dcterms:W3CDTF">2012-07-28T14:10:01Z</dcterms:modified>
</cp:coreProperties>
</file>