
<file path=[Content_Types].xml><?xml version="1.0" encoding="utf-8"?>
<Types xmlns="http://schemas.openxmlformats.org/package/2006/content-types">
  <Default Extension="tmp"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87" r:id="rId1"/>
  </p:sldMasterIdLst>
  <p:notesMasterIdLst>
    <p:notesMasterId r:id="rId27"/>
  </p:notesMasterIdLst>
  <p:handoutMasterIdLst>
    <p:handoutMasterId r:id="rId28"/>
  </p:handoutMasterIdLst>
  <p:sldIdLst>
    <p:sldId id="269" r:id="rId2"/>
    <p:sldId id="580" r:id="rId3"/>
    <p:sldId id="442" r:id="rId4"/>
    <p:sldId id="288" r:id="rId5"/>
    <p:sldId id="579" r:id="rId6"/>
    <p:sldId id="525" r:id="rId7"/>
    <p:sldId id="527" r:id="rId8"/>
    <p:sldId id="569" r:id="rId9"/>
    <p:sldId id="530" r:id="rId10"/>
    <p:sldId id="559" r:id="rId11"/>
    <p:sldId id="531" r:id="rId12"/>
    <p:sldId id="582" r:id="rId13"/>
    <p:sldId id="561" r:id="rId14"/>
    <p:sldId id="565" r:id="rId15"/>
    <p:sldId id="567" r:id="rId16"/>
    <p:sldId id="564" r:id="rId17"/>
    <p:sldId id="562" r:id="rId18"/>
    <p:sldId id="571" r:id="rId19"/>
    <p:sldId id="581" r:id="rId20"/>
    <p:sldId id="575" r:id="rId21"/>
    <p:sldId id="576" r:id="rId22"/>
    <p:sldId id="577" r:id="rId23"/>
    <p:sldId id="578" r:id="rId24"/>
    <p:sldId id="536" r:id="rId25"/>
    <p:sldId id="387" r:id="rId26"/>
  </p:sldIdLst>
  <p:sldSz cx="9144000" cy="6858000" type="screen4x3"/>
  <p:notesSz cx="6858000" cy="92964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249238" indent="207963" algn="l" rtl="0" fontAlgn="base">
      <a:spcBef>
        <a:spcPct val="0"/>
      </a:spcBef>
      <a:spcAft>
        <a:spcPct val="0"/>
      </a:spcAft>
      <a:defRPr kern="1200">
        <a:solidFill>
          <a:schemeClr val="tx1"/>
        </a:solidFill>
        <a:latin typeface="Arial" charset="0"/>
        <a:ea typeface="+mn-ea"/>
        <a:cs typeface="+mn-cs"/>
      </a:defRPr>
    </a:lvl2pPr>
    <a:lvl3pPr marL="498475" indent="415925" algn="l" rtl="0" fontAlgn="base">
      <a:spcBef>
        <a:spcPct val="0"/>
      </a:spcBef>
      <a:spcAft>
        <a:spcPct val="0"/>
      </a:spcAft>
      <a:defRPr kern="1200">
        <a:solidFill>
          <a:schemeClr val="tx1"/>
        </a:solidFill>
        <a:latin typeface="Arial" charset="0"/>
        <a:ea typeface="+mn-ea"/>
        <a:cs typeface="+mn-cs"/>
      </a:defRPr>
    </a:lvl3pPr>
    <a:lvl4pPr marL="749300" indent="622300" algn="l" rtl="0" fontAlgn="base">
      <a:spcBef>
        <a:spcPct val="0"/>
      </a:spcBef>
      <a:spcAft>
        <a:spcPct val="0"/>
      </a:spcAft>
      <a:defRPr kern="1200">
        <a:solidFill>
          <a:schemeClr val="tx1"/>
        </a:solidFill>
        <a:latin typeface="Arial" charset="0"/>
        <a:ea typeface="+mn-ea"/>
        <a:cs typeface="+mn-cs"/>
      </a:defRPr>
    </a:lvl4pPr>
    <a:lvl5pPr marL="998538" indent="830263"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userDrawn="1">
          <p15:clr>
            <a:srgbClr val="A4A3A4"/>
          </p15:clr>
        </p15:guide>
        <p15:guide id="2" pos="2160"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E626"/>
    <a:srgbClr val="00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205" autoAdjust="0"/>
    <p:restoredTop sz="86376" autoAdjust="0"/>
  </p:normalViewPr>
  <p:slideViewPr>
    <p:cSldViewPr>
      <p:cViewPr varScale="1">
        <p:scale>
          <a:sx n="64" d="100"/>
          <a:sy n="64" d="100"/>
        </p:scale>
        <p:origin x="1296" y="72"/>
      </p:cViewPr>
      <p:guideLst>
        <p:guide orient="horz" pos="2160"/>
        <p:guide pos="2880"/>
      </p:guideLst>
    </p:cSldViewPr>
  </p:slideViewPr>
  <p:outlineViewPr>
    <p:cViewPr>
      <p:scale>
        <a:sx n="25" d="100"/>
        <a:sy n="25" d="100"/>
      </p:scale>
      <p:origin x="30" y="0"/>
    </p:cViewPr>
  </p:outlineViewPr>
  <p:notesTextViewPr>
    <p:cViewPr>
      <p:scale>
        <a:sx n="75" d="100"/>
        <a:sy n="75" d="100"/>
      </p:scale>
      <p:origin x="0" y="0"/>
    </p:cViewPr>
  </p:notesTextViewPr>
  <p:sorterViewPr>
    <p:cViewPr>
      <p:scale>
        <a:sx n="80" d="100"/>
        <a:sy n="80" d="100"/>
      </p:scale>
      <p:origin x="0" y="0"/>
    </p:cViewPr>
  </p:sorterViewPr>
  <p:notesViewPr>
    <p:cSldViewPr>
      <p:cViewPr>
        <p:scale>
          <a:sx n="100" d="100"/>
          <a:sy n="100" d="100"/>
        </p:scale>
        <p:origin x="-1740" y="2568"/>
      </p:cViewPr>
      <p:guideLst>
        <p:guide orient="horz" pos="2928"/>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oleObject" Target="file:///C:\Users\Dave's%20PC\Documents\Jim%20Documents\New%20Scenario%20Materials\ADK%20Futures\ARC%20Talk%20AJES%20article\aggregate%20participant%20analysis%20final.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Dave's%20PC\Documents\Jim%20Documents\New%20Scenario%20Materials\ADK%20Futures\ARC%20Talk%20AJES%20article\aggregate%20participant%20analysis%20final.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
          <c:y val="7.253372398217664E-2"/>
          <c:w val="0.6834400272403689"/>
          <c:h val="0.84718091924555938"/>
        </c:manualLayout>
      </c:layout>
      <c:pieChart>
        <c:varyColors val="1"/>
        <c:ser>
          <c:idx val="0"/>
          <c:order val="0"/>
          <c:explosion val="25"/>
          <c:dLbls>
            <c:spPr>
              <a:noFill/>
              <a:ln>
                <a:noFill/>
              </a:ln>
              <a:effectLst/>
            </c:spPr>
            <c:dLblPos val="inEnd"/>
            <c:showLegendKey val="0"/>
            <c:showVal val="1"/>
            <c:showCatName val="0"/>
            <c:showSerName val="0"/>
            <c:showPercent val="0"/>
            <c:showBubbleSize val="0"/>
            <c:showLeaderLines val="1"/>
            <c:extLst>
              <c:ext xmlns:c15="http://schemas.microsoft.com/office/drawing/2012/chart" uri="{CE6537A1-D6FC-4f65-9D91-7224C49458BB}">
                <c15:layout/>
              </c:ext>
            </c:extLst>
          </c:dLbls>
          <c:cat>
            <c:strRef>
              <c:f>Sheet1!$C$7:$C$10</c:f>
              <c:strCache>
                <c:ptCount val="4"/>
                <c:pt idx="0">
                  <c:v>residents</c:v>
                </c:pt>
                <c:pt idx="1">
                  <c:v>part time</c:v>
                </c:pt>
                <c:pt idx="2">
                  <c:v>seasonal</c:v>
                </c:pt>
                <c:pt idx="3">
                  <c:v>non-residents</c:v>
                </c:pt>
              </c:strCache>
            </c:strRef>
          </c:cat>
          <c:val>
            <c:numRef>
              <c:f>Sheet1!$T$7:$T$10</c:f>
              <c:numCache>
                <c:formatCode>General</c:formatCode>
                <c:ptCount val="4"/>
                <c:pt idx="0">
                  <c:v>254</c:v>
                </c:pt>
                <c:pt idx="1">
                  <c:v>68</c:v>
                </c:pt>
                <c:pt idx="2">
                  <c:v>25</c:v>
                </c:pt>
                <c:pt idx="3">
                  <c:v>39</c:v>
                </c:pt>
              </c:numCache>
            </c:numRef>
          </c:val>
        </c:ser>
        <c:dLbls>
          <c:showLegendKey val="0"/>
          <c:showVal val="0"/>
          <c:showCatName val="0"/>
          <c:showSerName val="0"/>
          <c:showPercent val="0"/>
          <c:showBubbleSize val="0"/>
          <c:showLeaderLines val="1"/>
        </c:dLbls>
        <c:firstSliceAng val="0"/>
      </c:pieChart>
    </c:plotArea>
    <c:legend>
      <c:legendPos val="r"/>
      <c:layout/>
      <c:overlay val="0"/>
      <c:txPr>
        <a:bodyPr/>
        <a:lstStyle/>
        <a:p>
          <a:pPr>
            <a:defRPr sz="1400"/>
          </a:pPr>
          <a:endParaRPr lang="en-US"/>
        </a:p>
      </c:txPr>
    </c:legend>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pieChart>
        <c:varyColors val="1"/>
        <c:ser>
          <c:idx val="0"/>
          <c:order val="0"/>
          <c:explosion val="28"/>
          <c:dLbls>
            <c:spPr>
              <a:noFill/>
              <a:ln>
                <a:noFill/>
              </a:ln>
              <a:effectLst/>
            </c:spPr>
            <c:dLblPos val="inEnd"/>
            <c:showLegendKey val="0"/>
            <c:showVal val="1"/>
            <c:showCatName val="0"/>
            <c:showSerName val="0"/>
            <c:showPercent val="0"/>
            <c:showBubbleSize val="0"/>
            <c:showLeaderLines val="1"/>
            <c:extLst>
              <c:ext xmlns:c15="http://schemas.microsoft.com/office/drawing/2012/chart" uri="{CE6537A1-D6FC-4f65-9D91-7224C49458BB}">
                <c15:layout/>
              </c:ext>
            </c:extLst>
          </c:dLbls>
          <c:cat>
            <c:strRef>
              <c:f>Sheet1!$C$15:$C$24</c:f>
              <c:strCache>
                <c:ptCount val="10"/>
                <c:pt idx="0">
                  <c:v>business</c:v>
                </c:pt>
                <c:pt idx="1">
                  <c:v>tourism</c:v>
                </c:pt>
                <c:pt idx="2">
                  <c:v>healthcare</c:v>
                </c:pt>
                <c:pt idx="3">
                  <c:v>non-env NGO</c:v>
                </c:pt>
                <c:pt idx="4">
                  <c:v>env NGO</c:v>
                </c:pt>
                <c:pt idx="5">
                  <c:v>state gov</c:v>
                </c:pt>
                <c:pt idx="6">
                  <c:v>local gov</c:v>
                </c:pt>
                <c:pt idx="7">
                  <c:v>education</c:v>
                </c:pt>
                <c:pt idx="8">
                  <c:v>religion</c:v>
                </c:pt>
                <c:pt idx="9">
                  <c:v>retired/seasonal</c:v>
                </c:pt>
              </c:strCache>
            </c:strRef>
          </c:cat>
          <c:val>
            <c:numRef>
              <c:f>Sheet1!$T$15:$T$24</c:f>
              <c:numCache>
                <c:formatCode>General</c:formatCode>
                <c:ptCount val="10"/>
                <c:pt idx="0">
                  <c:v>52</c:v>
                </c:pt>
                <c:pt idx="1">
                  <c:v>28</c:v>
                </c:pt>
                <c:pt idx="2">
                  <c:v>20</c:v>
                </c:pt>
                <c:pt idx="3">
                  <c:v>33</c:v>
                </c:pt>
                <c:pt idx="4">
                  <c:v>38</c:v>
                </c:pt>
                <c:pt idx="5">
                  <c:v>52</c:v>
                </c:pt>
                <c:pt idx="6">
                  <c:v>33</c:v>
                </c:pt>
                <c:pt idx="7">
                  <c:v>100</c:v>
                </c:pt>
                <c:pt idx="8">
                  <c:v>4</c:v>
                </c:pt>
                <c:pt idx="9">
                  <c:v>29</c:v>
                </c:pt>
              </c:numCache>
            </c:numRef>
          </c:val>
        </c:ser>
        <c:dLbls>
          <c:dLblPos val="inEnd"/>
          <c:showLegendKey val="0"/>
          <c:showVal val="1"/>
          <c:showCatName val="0"/>
          <c:showSerName val="0"/>
          <c:showPercent val="0"/>
          <c:showBubbleSize val="0"/>
          <c:showLeaderLines val="1"/>
        </c:dLbls>
        <c:firstSliceAng val="0"/>
      </c:pieChart>
    </c:plotArea>
    <c:legend>
      <c:legendPos val="r"/>
      <c:layout/>
      <c:overlay val="0"/>
      <c:txPr>
        <a:bodyPr/>
        <a:lstStyle/>
        <a:p>
          <a:pPr>
            <a:defRPr sz="1400"/>
          </a:pPr>
          <a:endParaRPr lang="en-US"/>
        </a:p>
      </c:txPr>
    </c:legend>
    <c:plotVisOnly val="1"/>
    <c:dispBlanksAs val="gap"/>
    <c:showDLblsOverMax val="0"/>
  </c:chart>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71800" cy="465138"/>
          </a:xfrm>
          <a:prstGeom prst="rect">
            <a:avLst/>
          </a:prstGeom>
        </p:spPr>
        <p:txBody>
          <a:bodyPr vert="horz" lIns="52953" tIns="26477" rIns="52953" bIns="26477" rtlCol="0"/>
          <a:lstStyle>
            <a:lvl1pPr algn="l">
              <a:defRPr sz="700"/>
            </a:lvl1pPr>
          </a:lstStyle>
          <a:p>
            <a:pPr>
              <a:defRPr/>
            </a:pPr>
            <a:endParaRPr lang="en-US"/>
          </a:p>
        </p:txBody>
      </p:sp>
      <p:sp>
        <p:nvSpPr>
          <p:cNvPr id="3" name="Date Placeholder 2"/>
          <p:cNvSpPr>
            <a:spLocks noGrp="1"/>
          </p:cNvSpPr>
          <p:nvPr>
            <p:ph type="dt" sz="quarter" idx="1"/>
          </p:nvPr>
        </p:nvSpPr>
        <p:spPr>
          <a:xfrm>
            <a:off x="3884614" y="0"/>
            <a:ext cx="2971800" cy="465138"/>
          </a:xfrm>
          <a:prstGeom prst="rect">
            <a:avLst/>
          </a:prstGeom>
        </p:spPr>
        <p:txBody>
          <a:bodyPr vert="horz" lIns="52953" tIns="26477" rIns="52953" bIns="26477" rtlCol="0"/>
          <a:lstStyle>
            <a:lvl1pPr algn="r">
              <a:defRPr sz="700"/>
            </a:lvl1pPr>
          </a:lstStyle>
          <a:p>
            <a:pPr>
              <a:defRPr/>
            </a:pPr>
            <a:fld id="{B4EBFBC8-AC6C-490D-80B1-E787900E1A30}" type="datetimeFigureOut">
              <a:rPr lang="en-US"/>
              <a:pPr>
                <a:defRPr/>
              </a:pPr>
              <a:t>4/20/2014</a:t>
            </a:fld>
            <a:endParaRPr lang="en-US" dirty="0"/>
          </a:p>
        </p:txBody>
      </p:sp>
      <p:sp>
        <p:nvSpPr>
          <p:cNvPr id="4" name="Footer Placeholder 3"/>
          <p:cNvSpPr>
            <a:spLocks noGrp="1"/>
          </p:cNvSpPr>
          <p:nvPr>
            <p:ph type="ftr" sz="quarter" idx="2"/>
          </p:nvPr>
        </p:nvSpPr>
        <p:spPr>
          <a:xfrm>
            <a:off x="304800" y="8829675"/>
            <a:ext cx="2971800" cy="238125"/>
          </a:xfrm>
          <a:prstGeom prst="rect">
            <a:avLst/>
          </a:prstGeom>
        </p:spPr>
        <p:txBody>
          <a:bodyPr vert="horz" lIns="52953" tIns="26477" rIns="52953" bIns="26477" rtlCol="0" anchor="b"/>
          <a:lstStyle>
            <a:lvl1pPr algn="l">
              <a:defRPr sz="700"/>
            </a:lvl1pPr>
          </a:lstStyle>
          <a:p>
            <a:pPr>
              <a:defRPr/>
            </a:pPr>
            <a:r>
              <a:rPr lang="en-US" sz="1000" dirty="0"/>
              <a:t>Mapping the Future of the Adirondack Park</a:t>
            </a:r>
            <a:endParaRPr lang="en-US" dirty="0"/>
          </a:p>
        </p:txBody>
      </p:sp>
      <p:sp>
        <p:nvSpPr>
          <p:cNvPr id="5" name="Slide Number Placeholder 4"/>
          <p:cNvSpPr>
            <a:spLocks noGrp="1"/>
          </p:cNvSpPr>
          <p:nvPr>
            <p:ph type="sldNum" sz="quarter" idx="3"/>
          </p:nvPr>
        </p:nvSpPr>
        <p:spPr>
          <a:xfrm>
            <a:off x="3657601" y="8829675"/>
            <a:ext cx="2971800" cy="238125"/>
          </a:xfrm>
          <a:prstGeom prst="rect">
            <a:avLst/>
          </a:prstGeom>
        </p:spPr>
        <p:txBody>
          <a:bodyPr vert="horz" lIns="52953" tIns="26477" rIns="52953" bIns="26477" rtlCol="0" anchor="b"/>
          <a:lstStyle>
            <a:lvl1pPr algn="r">
              <a:defRPr sz="700"/>
            </a:lvl1pPr>
          </a:lstStyle>
          <a:p>
            <a:pPr>
              <a:defRPr/>
            </a:pPr>
            <a:r>
              <a:rPr lang="en-US" sz="1000" dirty="0"/>
              <a:t>www.ADKfutures.org                        page </a:t>
            </a:r>
            <a:fld id="{BFCADF0A-1EE4-4188-BCD1-C28F4E6999F6}" type="slidenum">
              <a:rPr lang="en-US" sz="1000"/>
              <a:pPr>
                <a:defRPr/>
              </a:pPr>
              <a:t>‹#›</a:t>
            </a:fld>
            <a:endParaRPr lang="en-US" sz="1000" dirty="0"/>
          </a:p>
        </p:txBody>
      </p:sp>
    </p:spTree>
    <p:extLst>
      <p:ext uri="{BB962C8B-B14F-4D97-AF65-F5344CB8AC3E}">
        <p14:creationId xmlns:p14="http://schemas.microsoft.com/office/powerpoint/2010/main" val="249141324"/>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1" y="0"/>
            <a:ext cx="2971800" cy="465138"/>
          </a:xfrm>
          <a:prstGeom prst="rect">
            <a:avLst/>
          </a:prstGeom>
          <a:noFill/>
          <a:ln w="9525">
            <a:noFill/>
            <a:miter lim="800000"/>
            <a:headEnd/>
            <a:tailEnd/>
          </a:ln>
          <a:effectLst/>
        </p:spPr>
        <p:txBody>
          <a:bodyPr vert="horz" wrap="square" lIns="92294" tIns="46147" rIns="92294" bIns="46147" numCol="1" anchor="t" anchorCtr="0" compatLnSpc="1">
            <a:prstTxWarp prst="textNoShape">
              <a:avLst/>
            </a:prstTxWarp>
          </a:bodyPr>
          <a:lstStyle>
            <a:lvl1pPr defTabSz="923013">
              <a:defRPr sz="1200"/>
            </a:lvl1pPr>
          </a:lstStyle>
          <a:p>
            <a:pPr>
              <a:defRPr/>
            </a:pPr>
            <a:endParaRPr lang="en-US"/>
          </a:p>
        </p:txBody>
      </p:sp>
      <p:sp>
        <p:nvSpPr>
          <p:cNvPr id="4099" name="Rectangle 3"/>
          <p:cNvSpPr>
            <a:spLocks noGrp="1" noChangeArrowheads="1"/>
          </p:cNvSpPr>
          <p:nvPr>
            <p:ph type="dt" idx="1"/>
          </p:nvPr>
        </p:nvSpPr>
        <p:spPr bwMode="auto">
          <a:xfrm>
            <a:off x="3884614" y="0"/>
            <a:ext cx="2971800" cy="465138"/>
          </a:xfrm>
          <a:prstGeom prst="rect">
            <a:avLst/>
          </a:prstGeom>
          <a:noFill/>
          <a:ln w="9525">
            <a:noFill/>
            <a:miter lim="800000"/>
            <a:headEnd/>
            <a:tailEnd/>
          </a:ln>
          <a:effectLst/>
        </p:spPr>
        <p:txBody>
          <a:bodyPr vert="horz" wrap="square" lIns="92294" tIns="46147" rIns="92294" bIns="46147" numCol="1" anchor="t" anchorCtr="0" compatLnSpc="1">
            <a:prstTxWarp prst="textNoShape">
              <a:avLst/>
            </a:prstTxWarp>
          </a:bodyPr>
          <a:lstStyle>
            <a:lvl1pPr algn="r" defTabSz="923013">
              <a:defRPr sz="1200"/>
            </a:lvl1pPr>
          </a:lstStyle>
          <a:p>
            <a:pPr>
              <a:defRPr/>
            </a:pPr>
            <a:endParaRPr lang="en-US"/>
          </a:p>
        </p:txBody>
      </p:sp>
      <p:sp>
        <p:nvSpPr>
          <p:cNvPr id="23556" name="Rectangle 4"/>
          <p:cNvSpPr>
            <a:spLocks noGrp="1" noRot="1" noChangeAspect="1" noChangeArrowheads="1" noTextEdit="1"/>
          </p:cNvSpPr>
          <p:nvPr>
            <p:ph type="sldImg" idx="2"/>
          </p:nvPr>
        </p:nvSpPr>
        <p:spPr bwMode="auto">
          <a:xfrm>
            <a:off x="1104900" y="696913"/>
            <a:ext cx="4648200" cy="3486150"/>
          </a:xfrm>
          <a:prstGeom prst="rect">
            <a:avLst/>
          </a:prstGeom>
          <a:noFill/>
          <a:ln w="9525">
            <a:solidFill>
              <a:srgbClr val="000000"/>
            </a:solidFill>
            <a:miter lim="800000"/>
            <a:headEnd/>
            <a:tailEnd/>
          </a:ln>
        </p:spPr>
      </p:sp>
      <p:sp>
        <p:nvSpPr>
          <p:cNvPr id="4101" name="Rectangle 5"/>
          <p:cNvSpPr>
            <a:spLocks noGrp="1" noChangeArrowheads="1"/>
          </p:cNvSpPr>
          <p:nvPr>
            <p:ph type="body" sz="quarter" idx="3"/>
          </p:nvPr>
        </p:nvSpPr>
        <p:spPr bwMode="auto">
          <a:xfrm>
            <a:off x="685800" y="4414838"/>
            <a:ext cx="5486400" cy="4184650"/>
          </a:xfrm>
          <a:prstGeom prst="rect">
            <a:avLst/>
          </a:prstGeom>
          <a:noFill/>
          <a:ln w="9525">
            <a:noFill/>
            <a:miter lim="800000"/>
            <a:headEnd/>
            <a:tailEnd/>
          </a:ln>
          <a:effectLst/>
        </p:spPr>
        <p:txBody>
          <a:bodyPr vert="horz" wrap="square" lIns="92294" tIns="46147" rIns="92294" bIns="46147"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4102" name="Rectangle 6"/>
          <p:cNvSpPr>
            <a:spLocks noGrp="1" noChangeArrowheads="1"/>
          </p:cNvSpPr>
          <p:nvPr>
            <p:ph type="ftr" sz="quarter" idx="4"/>
          </p:nvPr>
        </p:nvSpPr>
        <p:spPr bwMode="auto">
          <a:xfrm>
            <a:off x="1" y="8829675"/>
            <a:ext cx="2971800" cy="465138"/>
          </a:xfrm>
          <a:prstGeom prst="rect">
            <a:avLst/>
          </a:prstGeom>
          <a:noFill/>
          <a:ln w="9525">
            <a:noFill/>
            <a:miter lim="800000"/>
            <a:headEnd/>
            <a:tailEnd/>
          </a:ln>
          <a:effectLst/>
        </p:spPr>
        <p:txBody>
          <a:bodyPr vert="horz" wrap="square" lIns="92294" tIns="46147" rIns="92294" bIns="46147" numCol="1" anchor="b" anchorCtr="0" compatLnSpc="1">
            <a:prstTxWarp prst="textNoShape">
              <a:avLst/>
            </a:prstTxWarp>
          </a:bodyPr>
          <a:lstStyle>
            <a:lvl1pPr defTabSz="923013">
              <a:defRPr sz="1200"/>
            </a:lvl1pPr>
          </a:lstStyle>
          <a:p>
            <a:pPr>
              <a:defRPr/>
            </a:pPr>
            <a:r>
              <a:rPr lang="en-US" smtClean="0"/>
              <a:t>Mapping the Future of the Adirondack Park   dave12942@gmail.com</a:t>
            </a:r>
            <a:endParaRPr lang="en-US"/>
          </a:p>
        </p:txBody>
      </p:sp>
      <p:sp>
        <p:nvSpPr>
          <p:cNvPr id="4103" name="Rectangle 7"/>
          <p:cNvSpPr>
            <a:spLocks noGrp="1" noChangeArrowheads="1"/>
          </p:cNvSpPr>
          <p:nvPr>
            <p:ph type="sldNum" sz="quarter" idx="5"/>
          </p:nvPr>
        </p:nvSpPr>
        <p:spPr bwMode="auto">
          <a:xfrm>
            <a:off x="3884614" y="8829675"/>
            <a:ext cx="2971800" cy="465138"/>
          </a:xfrm>
          <a:prstGeom prst="rect">
            <a:avLst/>
          </a:prstGeom>
          <a:noFill/>
          <a:ln w="9525">
            <a:noFill/>
            <a:miter lim="800000"/>
            <a:headEnd/>
            <a:tailEnd/>
          </a:ln>
          <a:effectLst/>
        </p:spPr>
        <p:txBody>
          <a:bodyPr vert="horz" wrap="square" lIns="92294" tIns="46147" rIns="92294" bIns="46147" numCol="1" anchor="b" anchorCtr="0" compatLnSpc="1">
            <a:prstTxWarp prst="textNoShape">
              <a:avLst/>
            </a:prstTxWarp>
          </a:bodyPr>
          <a:lstStyle>
            <a:lvl1pPr algn="r" defTabSz="923013">
              <a:defRPr sz="1200"/>
            </a:lvl1pPr>
          </a:lstStyle>
          <a:p>
            <a:pPr>
              <a:defRPr/>
            </a:pPr>
            <a:fld id="{F01C0FE1-E0F9-49B9-92C2-53CB3B38F21F}" type="slidenum">
              <a:rPr lang="en-US"/>
              <a:pPr>
                <a:defRPr/>
              </a:pPr>
              <a:t>‹#›</a:t>
            </a:fld>
            <a:endParaRPr lang="en-US" dirty="0"/>
          </a:p>
        </p:txBody>
      </p:sp>
    </p:spTree>
    <p:extLst>
      <p:ext uri="{BB962C8B-B14F-4D97-AF65-F5344CB8AC3E}">
        <p14:creationId xmlns:p14="http://schemas.microsoft.com/office/powerpoint/2010/main" val="701696762"/>
      </p:ext>
    </p:extLst>
  </p:cSld>
  <p:clrMap bg1="lt1" tx1="dk1" bg2="lt2" tx2="dk2" accent1="accent1" accent2="accent2" accent3="accent3" accent4="accent4" accent5="accent5" accent6="accent6" hlink="hlink" folHlink="folHlink"/>
  <p:hf hdr="0" dt="0"/>
  <p:notesStyle>
    <a:lvl1pPr algn="l" rtl="0" eaLnBrk="0" fontAlgn="base" hangingPunct="0">
      <a:spcBef>
        <a:spcPct val="30000"/>
      </a:spcBef>
      <a:spcAft>
        <a:spcPct val="0"/>
      </a:spcAft>
      <a:defRPr sz="700" kern="1200">
        <a:solidFill>
          <a:schemeClr val="tx1"/>
        </a:solidFill>
        <a:latin typeface="Arial" charset="0"/>
        <a:ea typeface="+mn-ea"/>
        <a:cs typeface="+mn-cs"/>
      </a:defRPr>
    </a:lvl1pPr>
    <a:lvl2pPr marL="249238" algn="l" rtl="0" eaLnBrk="0" fontAlgn="base" hangingPunct="0">
      <a:spcBef>
        <a:spcPct val="30000"/>
      </a:spcBef>
      <a:spcAft>
        <a:spcPct val="0"/>
      </a:spcAft>
      <a:defRPr sz="700" kern="1200">
        <a:solidFill>
          <a:schemeClr val="tx1"/>
        </a:solidFill>
        <a:latin typeface="Arial" charset="0"/>
        <a:ea typeface="+mn-ea"/>
        <a:cs typeface="+mn-cs"/>
      </a:defRPr>
    </a:lvl2pPr>
    <a:lvl3pPr marL="498475" algn="l" rtl="0" eaLnBrk="0" fontAlgn="base" hangingPunct="0">
      <a:spcBef>
        <a:spcPct val="30000"/>
      </a:spcBef>
      <a:spcAft>
        <a:spcPct val="0"/>
      </a:spcAft>
      <a:defRPr sz="700" kern="1200">
        <a:solidFill>
          <a:schemeClr val="tx1"/>
        </a:solidFill>
        <a:latin typeface="Arial" charset="0"/>
        <a:ea typeface="+mn-ea"/>
        <a:cs typeface="+mn-cs"/>
      </a:defRPr>
    </a:lvl3pPr>
    <a:lvl4pPr marL="749300" algn="l" rtl="0" eaLnBrk="0" fontAlgn="base" hangingPunct="0">
      <a:spcBef>
        <a:spcPct val="30000"/>
      </a:spcBef>
      <a:spcAft>
        <a:spcPct val="0"/>
      </a:spcAft>
      <a:defRPr sz="700" kern="1200">
        <a:solidFill>
          <a:schemeClr val="tx1"/>
        </a:solidFill>
        <a:latin typeface="Arial" charset="0"/>
        <a:ea typeface="+mn-ea"/>
        <a:cs typeface="+mn-cs"/>
      </a:defRPr>
    </a:lvl4pPr>
    <a:lvl5pPr marL="998538" algn="l" rtl="0" eaLnBrk="0" fontAlgn="base" hangingPunct="0">
      <a:spcBef>
        <a:spcPct val="30000"/>
      </a:spcBef>
      <a:spcAft>
        <a:spcPct val="0"/>
      </a:spcAft>
      <a:defRPr sz="700" kern="1200">
        <a:solidFill>
          <a:schemeClr val="tx1"/>
        </a:solidFill>
        <a:latin typeface="Arial" charset="0"/>
        <a:ea typeface="+mn-ea"/>
        <a:cs typeface="+mn-cs"/>
      </a:defRPr>
    </a:lvl5pPr>
    <a:lvl6pPr marL="1249985" algn="l" defTabSz="499994" rtl="0" eaLnBrk="1" latinLnBrk="0" hangingPunct="1">
      <a:defRPr sz="700" kern="1200">
        <a:solidFill>
          <a:schemeClr val="tx1"/>
        </a:solidFill>
        <a:latin typeface="+mn-lt"/>
        <a:ea typeface="+mn-ea"/>
        <a:cs typeface="+mn-cs"/>
      </a:defRPr>
    </a:lvl6pPr>
    <a:lvl7pPr marL="1499982" algn="l" defTabSz="499994" rtl="0" eaLnBrk="1" latinLnBrk="0" hangingPunct="1">
      <a:defRPr sz="700" kern="1200">
        <a:solidFill>
          <a:schemeClr val="tx1"/>
        </a:solidFill>
        <a:latin typeface="+mn-lt"/>
        <a:ea typeface="+mn-ea"/>
        <a:cs typeface="+mn-cs"/>
      </a:defRPr>
    </a:lvl7pPr>
    <a:lvl8pPr marL="1749979" algn="l" defTabSz="499994" rtl="0" eaLnBrk="1" latinLnBrk="0" hangingPunct="1">
      <a:defRPr sz="700" kern="1200">
        <a:solidFill>
          <a:schemeClr val="tx1"/>
        </a:solidFill>
        <a:latin typeface="+mn-lt"/>
        <a:ea typeface="+mn-ea"/>
        <a:cs typeface="+mn-cs"/>
      </a:defRPr>
    </a:lvl8pPr>
    <a:lvl9pPr marL="1999976" algn="l" defTabSz="499994" rtl="0" eaLnBrk="1" latinLnBrk="0" hangingPunct="1">
      <a:defRPr sz="7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p:spPr>
        <p:txBody>
          <a:bodyPr/>
          <a:lstStyle/>
          <a:p>
            <a:pPr defTabSz="922193"/>
            <a:fld id="{AD34812A-5864-4FB1-863F-2F4F1C9293E4}" type="slidenum">
              <a:rPr lang="en-US" smtClean="0"/>
              <a:pPr defTabSz="922193"/>
              <a:t>1</a:t>
            </a:fld>
            <a:endParaRPr lang="en-US" smtClean="0"/>
          </a:p>
        </p:txBody>
      </p:sp>
      <p:sp>
        <p:nvSpPr>
          <p:cNvPr id="24579" name="Rectangle 2"/>
          <p:cNvSpPr>
            <a:spLocks noGrp="1" noRot="1" noChangeAspect="1" noChangeArrowheads="1" noTextEdit="1"/>
          </p:cNvSpPr>
          <p:nvPr>
            <p:ph type="sldImg"/>
          </p:nvPr>
        </p:nvSpPr>
        <p:spPr>
          <a:ln/>
        </p:spPr>
      </p:sp>
      <p:sp>
        <p:nvSpPr>
          <p:cNvPr id="24580" name="Rectangle 3"/>
          <p:cNvSpPr>
            <a:spLocks noGrp="1" noChangeArrowheads="1"/>
          </p:cNvSpPr>
          <p:nvPr>
            <p:ph type="body" idx="1"/>
          </p:nvPr>
        </p:nvSpPr>
        <p:spPr>
          <a:noFill/>
          <a:ln/>
        </p:spPr>
        <p:txBody>
          <a:bodyPr/>
          <a:lstStyle/>
          <a:p>
            <a:pPr eaLnBrk="1" hangingPunct="1"/>
            <a:endParaRPr lang="en-US" smtClean="0"/>
          </a:p>
        </p:txBody>
      </p:sp>
      <p:sp>
        <p:nvSpPr>
          <p:cNvPr id="2" name="Footer Placeholder 1"/>
          <p:cNvSpPr>
            <a:spLocks noGrp="1"/>
          </p:cNvSpPr>
          <p:nvPr>
            <p:ph type="ftr" sz="quarter" idx="10"/>
          </p:nvPr>
        </p:nvSpPr>
        <p:spPr/>
        <p:txBody>
          <a:bodyPr/>
          <a:lstStyle/>
          <a:p>
            <a:pPr>
              <a:defRPr/>
            </a:pPr>
            <a:r>
              <a:rPr lang="en-US" smtClean="0"/>
              <a:t>Mapping the Future of the Adirondack Park   dave12942@gmail.com</a:t>
            </a:r>
            <a:endParaRPr lang="en-US"/>
          </a:p>
        </p:txBody>
      </p:sp>
    </p:spTree>
    <p:extLst>
      <p:ext uri="{BB962C8B-B14F-4D97-AF65-F5344CB8AC3E}">
        <p14:creationId xmlns:p14="http://schemas.microsoft.com/office/powerpoint/2010/main" val="16272079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Footer Placeholder 3"/>
          <p:cNvSpPr>
            <a:spLocks noGrp="1"/>
          </p:cNvSpPr>
          <p:nvPr>
            <p:ph type="ftr" sz="quarter" idx="10"/>
          </p:nvPr>
        </p:nvSpPr>
        <p:spPr/>
        <p:txBody>
          <a:bodyPr/>
          <a:lstStyle/>
          <a:p>
            <a:pPr>
              <a:defRPr/>
            </a:pPr>
            <a:r>
              <a:rPr lang="en-US" smtClean="0"/>
              <a:t>Mapping the Future of the Adirondack Park   dave12942@gmail.com</a:t>
            </a:r>
            <a:endParaRPr lang="en-US"/>
          </a:p>
        </p:txBody>
      </p:sp>
      <p:sp>
        <p:nvSpPr>
          <p:cNvPr id="5" name="Slide Number Placeholder 4"/>
          <p:cNvSpPr>
            <a:spLocks noGrp="1"/>
          </p:cNvSpPr>
          <p:nvPr>
            <p:ph type="sldNum" sz="quarter" idx="11"/>
          </p:nvPr>
        </p:nvSpPr>
        <p:spPr/>
        <p:txBody>
          <a:bodyPr/>
          <a:lstStyle/>
          <a:p>
            <a:pPr>
              <a:defRPr/>
            </a:pPr>
            <a:fld id="{F01C0FE1-E0F9-49B9-92C2-53CB3B38F21F}" type="slidenum">
              <a:rPr lang="en-US" smtClean="0"/>
              <a:pPr>
                <a:defRPr/>
              </a:pPr>
              <a:t>3</a:t>
            </a:fld>
            <a:endParaRPr lang="en-US" dirty="0"/>
          </a:p>
        </p:txBody>
      </p:sp>
    </p:spTree>
    <p:extLst>
      <p:ext uri="{BB962C8B-B14F-4D97-AF65-F5344CB8AC3E}">
        <p14:creationId xmlns:p14="http://schemas.microsoft.com/office/powerpoint/2010/main" val="29183889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pPr>
              <a:defRPr/>
            </a:pPr>
            <a:r>
              <a:rPr lang="en-US" smtClean="0"/>
              <a:t>Apri 21, 2014</a:t>
            </a:r>
            <a:endParaRPr lang="en-US"/>
          </a:p>
        </p:txBody>
      </p:sp>
      <p:sp>
        <p:nvSpPr>
          <p:cNvPr id="5" name="Footer Placeholder 4"/>
          <p:cNvSpPr>
            <a:spLocks noGrp="1"/>
          </p:cNvSpPr>
          <p:nvPr>
            <p:ph type="ftr" sz="quarter" idx="11"/>
          </p:nvPr>
        </p:nvSpPr>
        <p:spPr/>
        <p:txBody>
          <a:bodyPr/>
          <a:lstStyle/>
          <a:p>
            <a:pPr>
              <a:defRPr/>
            </a:pPr>
            <a:r>
              <a:rPr lang="en-US" smtClean="0"/>
              <a:t>www.ADKfutures.org</a:t>
            </a:r>
            <a:endParaRPr lang="en-US"/>
          </a:p>
        </p:txBody>
      </p:sp>
      <p:sp>
        <p:nvSpPr>
          <p:cNvPr id="6" name="Slide Number Placeholder 5"/>
          <p:cNvSpPr>
            <a:spLocks noGrp="1"/>
          </p:cNvSpPr>
          <p:nvPr>
            <p:ph type="sldNum" sz="quarter" idx="12"/>
          </p:nvPr>
        </p:nvSpPr>
        <p:spPr/>
        <p:txBody>
          <a:bodyPr/>
          <a:lstStyle/>
          <a:p>
            <a:pPr>
              <a:defRPr/>
            </a:pPr>
            <a:fld id="{20B5C5A3-0D99-4272-81E4-15119D759BBA}" type="slidenum">
              <a:rPr lang="en-US" smtClean="0"/>
              <a:pPr>
                <a:defRPr/>
              </a:pPr>
              <a:t>‹#›</a:t>
            </a:fld>
            <a:endParaRPr lang="en-US" dirty="0"/>
          </a:p>
        </p:txBody>
      </p:sp>
    </p:spTree>
    <p:extLst>
      <p:ext uri="{BB962C8B-B14F-4D97-AF65-F5344CB8AC3E}">
        <p14:creationId xmlns:p14="http://schemas.microsoft.com/office/powerpoint/2010/main" val="12374097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t>Apri 21, 2014</a:t>
            </a:r>
            <a:endParaRPr lang="en-US"/>
          </a:p>
        </p:txBody>
      </p:sp>
      <p:sp>
        <p:nvSpPr>
          <p:cNvPr id="5" name="Footer Placeholder 4"/>
          <p:cNvSpPr>
            <a:spLocks noGrp="1"/>
          </p:cNvSpPr>
          <p:nvPr>
            <p:ph type="ftr" sz="quarter" idx="11"/>
          </p:nvPr>
        </p:nvSpPr>
        <p:spPr/>
        <p:txBody>
          <a:bodyPr/>
          <a:lstStyle/>
          <a:p>
            <a:r>
              <a:rPr lang="en-US" smtClean="0"/>
              <a:t>www.ADKfutures.org</a:t>
            </a:r>
            <a:endParaRPr lang="en-US"/>
          </a:p>
        </p:txBody>
      </p:sp>
      <p:sp>
        <p:nvSpPr>
          <p:cNvPr id="6" name="Slide Number Placeholder 5"/>
          <p:cNvSpPr>
            <a:spLocks noGrp="1"/>
          </p:cNvSpPr>
          <p:nvPr>
            <p:ph type="sldNum" sz="quarter" idx="12"/>
          </p:nvPr>
        </p:nvSpPr>
        <p:spPr/>
        <p:txBody>
          <a:bodyPr/>
          <a:lstStyle/>
          <a:p>
            <a:pPr>
              <a:defRPr/>
            </a:pPr>
            <a:fld id="{7D81DBDE-79C6-4791-A6C7-E30402F154AB}" type="slidenum">
              <a:rPr lang="en-US" smtClean="0"/>
              <a:pPr>
                <a:defRPr/>
              </a:pPr>
              <a:t>‹#›</a:t>
            </a:fld>
            <a:endParaRPr lang="en-US" dirty="0"/>
          </a:p>
        </p:txBody>
      </p:sp>
    </p:spTree>
    <p:extLst>
      <p:ext uri="{BB962C8B-B14F-4D97-AF65-F5344CB8AC3E}">
        <p14:creationId xmlns:p14="http://schemas.microsoft.com/office/powerpoint/2010/main" val="19299150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a:defRPr/>
            </a:pPr>
            <a:r>
              <a:rPr lang="en-US" smtClean="0"/>
              <a:t>Apri 21, 2014</a:t>
            </a:r>
            <a:endParaRPr lang="en-US"/>
          </a:p>
        </p:txBody>
      </p:sp>
      <p:sp>
        <p:nvSpPr>
          <p:cNvPr id="5" name="Footer Placeholder 4"/>
          <p:cNvSpPr>
            <a:spLocks noGrp="1"/>
          </p:cNvSpPr>
          <p:nvPr>
            <p:ph type="ftr" sz="quarter" idx="11"/>
          </p:nvPr>
        </p:nvSpPr>
        <p:spPr/>
        <p:txBody>
          <a:bodyPr/>
          <a:lstStyle/>
          <a:p>
            <a:pPr>
              <a:defRPr/>
            </a:pPr>
            <a:r>
              <a:rPr lang="en-US" smtClean="0"/>
              <a:t>www.ADKfutures.org</a:t>
            </a:r>
            <a:endParaRPr lang="en-US"/>
          </a:p>
        </p:txBody>
      </p:sp>
      <p:sp>
        <p:nvSpPr>
          <p:cNvPr id="6" name="Slide Number Placeholder 5"/>
          <p:cNvSpPr>
            <a:spLocks noGrp="1"/>
          </p:cNvSpPr>
          <p:nvPr>
            <p:ph type="sldNum" sz="quarter" idx="12"/>
          </p:nvPr>
        </p:nvSpPr>
        <p:spPr/>
        <p:txBody>
          <a:bodyPr/>
          <a:lstStyle/>
          <a:p>
            <a:pPr>
              <a:defRPr/>
            </a:pPr>
            <a:fld id="{DC3301ED-3B29-4093-B954-14453278F4D1}" type="slidenum">
              <a:rPr lang="en-US" smtClean="0"/>
              <a:pPr>
                <a:defRPr/>
              </a:pPr>
              <a:t>‹#›</a:t>
            </a:fld>
            <a:endParaRPr lang="en-US" dirty="0"/>
          </a:p>
        </p:txBody>
      </p:sp>
    </p:spTree>
    <p:extLst>
      <p:ext uri="{BB962C8B-B14F-4D97-AF65-F5344CB8AC3E}">
        <p14:creationId xmlns:p14="http://schemas.microsoft.com/office/powerpoint/2010/main" val="28140466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pPr>
              <a:defRPr/>
            </a:pPr>
            <a:r>
              <a:rPr lang="en-US" smtClean="0"/>
              <a:t>Apri 21, 2014</a:t>
            </a:r>
            <a:endParaRPr lang="en-US"/>
          </a:p>
        </p:txBody>
      </p:sp>
      <p:sp>
        <p:nvSpPr>
          <p:cNvPr id="6" name="Footer Placeholder 5"/>
          <p:cNvSpPr>
            <a:spLocks noGrp="1"/>
          </p:cNvSpPr>
          <p:nvPr>
            <p:ph type="ftr" sz="quarter" idx="11"/>
          </p:nvPr>
        </p:nvSpPr>
        <p:spPr/>
        <p:txBody>
          <a:bodyPr/>
          <a:lstStyle/>
          <a:p>
            <a:pPr>
              <a:defRPr/>
            </a:pPr>
            <a:r>
              <a:rPr lang="en-US" smtClean="0"/>
              <a:t>www.ADKfutures.org</a:t>
            </a:r>
            <a:endParaRPr lang="en-US"/>
          </a:p>
        </p:txBody>
      </p:sp>
      <p:sp>
        <p:nvSpPr>
          <p:cNvPr id="7" name="Slide Number Placeholder 6"/>
          <p:cNvSpPr>
            <a:spLocks noGrp="1"/>
          </p:cNvSpPr>
          <p:nvPr>
            <p:ph type="sldNum" sz="quarter" idx="12"/>
          </p:nvPr>
        </p:nvSpPr>
        <p:spPr/>
        <p:txBody>
          <a:bodyPr/>
          <a:lstStyle/>
          <a:p>
            <a:pPr>
              <a:defRPr/>
            </a:pPr>
            <a:fld id="{54BE1E82-65F8-41C5-A78A-BF364CD69A94}" type="slidenum">
              <a:rPr lang="en-US" smtClean="0"/>
              <a:pPr>
                <a:defRPr/>
              </a:pPr>
              <a:t>‹#›</a:t>
            </a:fld>
            <a:endParaRPr lang="en-US" dirty="0"/>
          </a:p>
        </p:txBody>
      </p:sp>
    </p:spTree>
    <p:extLst>
      <p:ext uri="{BB962C8B-B14F-4D97-AF65-F5344CB8AC3E}">
        <p14:creationId xmlns:p14="http://schemas.microsoft.com/office/powerpoint/2010/main" val="26335419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pPr>
              <a:defRPr/>
            </a:pPr>
            <a:r>
              <a:rPr lang="en-US" smtClean="0"/>
              <a:t>Apri 21, 2014</a:t>
            </a:r>
            <a:endParaRPr lang="en-US"/>
          </a:p>
        </p:txBody>
      </p:sp>
      <p:sp>
        <p:nvSpPr>
          <p:cNvPr id="8" name="Footer Placeholder 7"/>
          <p:cNvSpPr>
            <a:spLocks noGrp="1"/>
          </p:cNvSpPr>
          <p:nvPr>
            <p:ph type="ftr" sz="quarter" idx="11"/>
          </p:nvPr>
        </p:nvSpPr>
        <p:spPr/>
        <p:txBody>
          <a:bodyPr/>
          <a:lstStyle/>
          <a:p>
            <a:pPr>
              <a:defRPr/>
            </a:pPr>
            <a:r>
              <a:rPr lang="en-US" smtClean="0"/>
              <a:t>www.ADKfutures.org</a:t>
            </a:r>
            <a:endParaRPr lang="en-US"/>
          </a:p>
        </p:txBody>
      </p:sp>
      <p:sp>
        <p:nvSpPr>
          <p:cNvPr id="9" name="Slide Number Placeholder 8"/>
          <p:cNvSpPr>
            <a:spLocks noGrp="1"/>
          </p:cNvSpPr>
          <p:nvPr>
            <p:ph type="sldNum" sz="quarter" idx="12"/>
          </p:nvPr>
        </p:nvSpPr>
        <p:spPr/>
        <p:txBody>
          <a:bodyPr/>
          <a:lstStyle/>
          <a:p>
            <a:pPr>
              <a:defRPr/>
            </a:pPr>
            <a:fld id="{8269486D-AD0C-4949-BFC9-19CE7D1861CC}" type="slidenum">
              <a:rPr lang="en-US" smtClean="0"/>
              <a:pPr>
                <a:defRPr/>
              </a:pPr>
              <a:t>‹#›</a:t>
            </a:fld>
            <a:endParaRPr lang="en-US" dirty="0"/>
          </a:p>
        </p:txBody>
      </p:sp>
    </p:spTree>
    <p:extLst>
      <p:ext uri="{BB962C8B-B14F-4D97-AF65-F5344CB8AC3E}">
        <p14:creationId xmlns:p14="http://schemas.microsoft.com/office/powerpoint/2010/main" val="6201618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a:defRPr/>
            </a:pPr>
            <a:r>
              <a:rPr lang="en-US" smtClean="0"/>
              <a:t>Apri 21, 2014</a:t>
            </a:r>
            <a:endParaRPr lang="en-US"/>
          </a:p>
        </p:txBody>
      </p:sp>
      <p:sp>
        <p:nvSpPr>
          <p:cNvPr id="4" name="Footer Placeholder 3"/>
          <p:cNvSpPr>
            <a:spLocks noGrp="1"/>
          </p:cNvSpPr>
          <p:nvPr>
            <p:ph type="ftr" sz="quarter" idx="11"/>
          </p:nvPr>
        </p:nvSpPr>
        <p:spPr/>
        <p:txBody>
          <a:bodyPr/>
          <a:lstStyle/>
          <a:p>
            <a:pPr>
              <a:defRPr/>
            </a:pPr>
            <a:r>
              <a:rPr lang="en-US" smtClean="0"/>
              <a:t>www.ADKfutures.org</a:t>
            </a:r>
            <a:endParaRPr lang="en-US"/>
          </a:p>
        </p:txBody>
      </p:sp>
      <p:sp>
        <p:nvSpPr>
          <p:cNvPr id="5" name="Slide Number Placeholder 4"/>
          <p:cNvSpPr>
            <a:spLocks noGrp="1"/>
          </p:cNvSpPr>
          <p:nvPr>
            <p:ph type="sldNum" sz="quarter" idx="12"/>
          </p:nvPr>
        </p:nvSpPr>
        <p:spPr/>
        <p:txBody>
          <a:bodyPr/>
          <a:lstStyle/>
          <a:p>
            <a:pPr>
              <a:defRPr/>
            </a:pPr>
            <a:fld id="{74B179DF-86B1-40B6-A30C-C763ADE88CE9}" type="slidenum">
              <a:rPr lang="en-US" smtClean="0"/>
              <a:pPr>
                <a:defRPr/>
              </a:pPr>
              <a:t>‹#›</a:t>
            </a:fld>
            <a:endParaRPr lang="en-US" dirty="0"/>
          </a:p>
        </p:txBody>
      </p:sp>
    </p:spTree>
    <p:extLst>
      <p:ext uri="{BB962C8B-B14F-4D97-AF65-F5344CB8AC3E}">
        <p14:creationId xmlns:p14="http://schemas.microsoft.com/office/powerpoint/2010/main" val="37194761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r>
              <a:rPr lang="en-US" smtClean="0"/>
              <a:t>Apri 21, 2014</a:t>
            </a:r>
            <a:endParaRPr lang="en-US"/>
          </a:p>
        </p:txBody>
      </p:sp>
      <p:sp>
        <p:nvSpPr>
          <p:cNvPr id="3" name="Footer Placeholder 2"/>
          <p:cNvSpPr>
            <a:spLocks noGrp="1"/>
          </p:cNvSpPr>
          <p:nvPr>
            <p:ph type="ftr" sz="quarter" idx="11"/>
          </p:nvPr>
        </p:nvSpPr>
        <p:spPr/>
        <p:txBody>
          <a:bodyPr/>
          <a:lstStyle/>
          <a:p>
            <a:pPr>
              <a:defRPr/>
            </a:pPr>
            <a:r>
              <a:rPr lang="en-US" smtClean="0"/>
              <a:t>www.ADKfutures.org</a:t>
            </a:r>
            <a:endParaRPr lang="en-US"/>
          </a:p>
        </p:txBody>
      </p:sp>
      <p:sp>
        <p:nvSpPr>
          <p:cNvPr id="4" name="Slide Number Placeholder 3"/>
          <p:cNvSpPr>
            <a:spLocks noGrp="1"/>
          </p:cNvSpPr>
          <p:nvPr>
            <p:ph type="sldNum" sz="quarter" idx="12"/>
          </p:nvPr>
        </p:nvSpPr>
        <p:spPr/>
        <p:txBody>
          <a:bodyPr/>
          <a:lstStyle/>
          <a:p>
            <a:pPr>
              <a:defRPr/>
            </a:pPr>
            <a:fld id="{EC0F5D6C-CB7C-4C08-853D-D45B40C9FE10}" type="slidenum">
              <a:rPr lang="en-US" smtClean="0"/>
              <a:pPr>
                <a:defRPr/>
              </a:pPr>
              <a:t>‹#›</a:t>
            </a:fld>
            <a:endParaRPr lang="en-US" dirty="0"/>
          </a:p>
        </p:txBody>
      </p:sp>
    </p:spTree>
    <p:extLst>
      <p:ext uri="{BB962C8B-B14F-4D97-AF65-F5344CB8AC3E}">
        <p14:creationId xmlns:p14="http://schemas.microsoft.com/office/powerpoint/2010/main" val="40816161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r>
              <a:rPr lang="en-US" smtClean="0"/>
              <a:t>Apri 21, 2014</a:t>
            </a:r>
            <a:endParaRPr lang="en-US"/>
          </a:p>
        </p:txBody>
      </p:sp>
      <p:sp>
        <p:nvSpPr>
          <p:cNvPr id="6" name="Footer Placeholder 5"/>
          <p:cNvSpPr>
            <a:spLocks noGrp="1"/>
          </p:cNvSpPr>
          <p:nvPr>
            <p:ph type="ftr" sz="quarter" idx="11"/>
          </p:nvPr>
        </p:nvSpPr>
        <p:spPr/>
        <p:txBody>
          <a:bodyPr/>
          <a:lstStyle/>
          <a:p>
            <a:pPr>
              <a:defRPr/>
            </a:pPr>
            <a:r>
              <a:rPr lang="en-US" smtClean="0"/>
              <a:t>www.ADKfutures.org</a:t>
            </a:r>
            <a:endParaRPr lang="en-US"/>
          </a:p>
        </p:txBody>
      </p:sp>
      <p:sp>
        <p:nvSpPr>
          <p:cNvPr id="7" name="Slide Number Placeholder 6"/>
          <p:cNvSpPr>
            <a:spLocks noGrp="1"/>
          </p:cNvSpPr>
          <p:nvPr>
            <p:ph type="sldNum" sz="quarter" idx="12"/>
          </p:nvPr>
        </p:nvSpPr>
        <p:spPr/>
        <p:txBody>
          <a:bodyPr/>
          <a:lstStyle/>
          <a:p>
            <a:pPr>
              <a:defRPr/>
            </a:pPr>
            <a:fld id="{258EFAE4-29DD-4FA7-B26F-F9D403896BC8}" type="slidenum">
              <a:rPr lang="en-US" smtClean="0"/>
              <a:pPr>
                <a:defRPr/>
              </a:pPr>
              <a:t>‹#›</a:t>
            </a:fld>
            <a:endParaRPr lang="en-US" dirty="0"/>
          </a:p>
        </p:txBody>
      </p:sp>
    </p:spTree>
    <p:extLst>
      <p:ext uri="{BB962C8B-B14F-4D97-AF65-F5344CB8AC3E}">
        <p14:creationId xmlns:p14="http://schemas.microsoft.com/office/powerpoint/2010/main" val="30995889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r>
              <a:rPr lang="en-US" smtClean="0"/>
              <a:t>Apri 21, 2014</a:t>
            </a:r>
            <a:endParaRPr lang="en-US"/>
          </a:p>
        </p:txBody>
      </p:sp>
      <p:sp>
        <p:nvSpPr>
          <p:cNvPr id="6" name="Footer Placeholder 5"/>
          <p:cNvSpPr>
            <a:spLocks noGrp="1"/>
          </p:cNvSpPr>
          <p:nvPr>
            <p:ph type="ftr" sz="quarter" idx="11"/>
          </p:nvPr>
        </p:nvSpPr>
        <p:spPr/>
        <p:txBody>
          <a:bodyPr/>
          <a:lstStyle/>
          <a:p>
            <a:pPr>
              <a:defRPr/>
            </a:pPr>
            <a:r>
              <a:rPr lang="en-US" smtClean="0"/>
              <a:t>www.ADKfutures.org</a:t>
            </a:r>
            <a:endParaRPr lang="en-US"/>
          </a:p>
        </p:txBody>
      </p:sp>
      <p:sp>
        <p:nvSpPr>
          <p:cNvPr id="7" name="Slide Number Placeholder 6"/>
          <p:cNvSpPr>
            <a:spLocks noGrp="1"/>
          </p:cNvSpPr>
          <p:nvPr>
            <p:ph type="sldNum" sz="quarter" idx="12"/>
          </p:nvPr>
        </p:nvSpPr>
        <p:spPr/>
        <p:txBody>
          <a:bodyPr/>
          <a:lstStyle/>
          <a:p>
            <a:pPr>
              <a:defRPr/>
            </a:pPr>
            <a:fld id="{683FAB04-80E0-4EC2-ABA4-272FB6FECC0A}" type="slidenum">
              <a:rPr lang="en-US" smtClean="0"/>
              <a:pPr>
                <a:defRPr/>
              </a:pPr>
              <a:t>‹#›</a:t>
            </a:fld>
            <a:endParaRPr lang="en-US" dirty="0"/>
          </a:p>
        </p:txBody>
      </p:sp>
    </p:spTree>
    <p:extLst>
      <p:ext uri="{BB962C8B-B14F-4D97-AF65-F5344CB8AC3E}">
        <p14:creationId xmlns:p14="http://schemas.microsoft.com/office/powerpoint/2010/main" val="16628028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r>
              <a:rPr lang="en-US" smtClean="0"/>
              <a:t>Apri 21, 2014</a:t>
            </a:r>
            <a:endParaRPr lang="en-US"/>
          </a:p>
        </p:txBody>
      </p:sp>
      <p:sp>
        <p:nvSpPr>
          <p:cNvPr id="5" name="Footer Placeholder 4"/>
          <p:cNvSpPr>
            <a:spLocks noGrp="1"/>
          </p:cNvSpPr>
          <p:nvPr>
            <p:ph type="ftr" sz="quarter" idx="11"/>
          </p:nvPr>
        </p:nvSpPr>
        <p:spPr/>
        <p:txBody>
          <a:bodyPr/>
          <a:lstStyle/>
          <a:p>
            <a:pPr>
              <a:defRPr/>
            </a:pPr>
            <a:r>
              <a:rPr lang="en-US" smtClean="0"/>
              <a:t>www.ADKfutures.org</a:t>
            </a:r>
            <a:endParaRPr lang="en-US"/>
          </a:p>
        </p:txBody>
      </p:sp>
      <p:sp>
        <p:nvSpPr>
          <p:cNvPr id="6" name="Slide Number Placeholder 5"/>
          <p:cNvSpPr>
            <a:spLocks noGrp="1"/>
          </p:cNvSpPr>
          <p:nvPr>
            <p:ph type="sldNum" sz="quarter" idx="12"/>
          </p:nvPr>
        </p:nvSpPr>
        <p:spPr/>
        <p:txBody>
          <a:bodyPr/>
          <a:lstStyle/>
          <a:p>
            <a:pPr>
              <a:defRPr/>
            </a:pPr>
            <a:fld id="{E6D4C910-B061-4222-8759-9F7504EE54BB}" type="slidenum">
              <a:rPr lang="en-US" smtClean="0"/>
              <a:pPr>
                <a:defRPr/>
              </a:pPr>
              <a:t>‹#›</a:t>
            </a:fld>
            <a:endParaRPr lang="en-US" dirty="0"/>
          </a:p>
        </p:txBody>
      </p:sp>
    </p:spTree>
    <p:extLst>
      <p:ext uri="{BB962C8B-B14F-4D97-AF65-F5344CB8AC3E}">
        <p14:creationId xmlns:p14="http://schemas.microsoft.com/office/powerpoint/2010/main" val="38480962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r>
              <a:rPr lang="en-US" smtClean="0"/>
              <a:t>Apri 21, 2014</a:t>
            </a:r>
            <a:endParaRPr lang="en-US"/>
          </a:p>
        </p:txBody>
      </p:sp>
      <p:sp>
        <p:nvSpPr>
          <p:cNvPr id="5" name="Footer Placeholder 4"/>
          <p:cNvSpPr>
            <a:spLocks noGrp="1"/>
          </p:cNvSpPr>
          <p:nvPr>
            <p:ph type="ftr" sz="quarter" idx="11"/>
          </p:nvPr>
        </p:nvSpPr>
        <p:spPr/>
        <p:txBody>
          <a:bodyPr/>
          <a:lstStyle/>
          <a:p>
            <a:pPr>
              <a:defRPr/>
            </a:pPr>
            <a:r>
              <a:rPr lang="en-US" smtClean="0"/>
              <a:t>www.ADKfutures.org</a:t>
            </a:r>
            <a:endParaRPr lang="en-US"/>
          </a:p>
        </p:txBody>
      </p:sp>
      <p:sp>
        <p:nvSpPr>
          <p:cNvPr id="6" name="Slide Number Placeholder 5"/>
          <p:cNvSpPr>
            <a:spLocks noGrp="1"/>
          </p:cNvSpPr>
          <p:nvPr>
            <p:ph type="sldNum" sz="quarter" idx="12"/>
          </p:nvPr>
        </p:nvSpPr>
        <p:spPr/>
        <p:txBody>
          <a:bodyPr/>
          <a:lstStyle/>
          <a:p>
            <a:pPr>
              <a:defRPr/>
            </a:pPr>
            <a:fld id="{076907B9-C523-4945-B3CF-1AC2BC5CB654}" type="slidenum">
              <a:rPr lang="en-US" smtClean="0"/>
              <a:pPr>
                <a:defRPr/>
              </a:pPr>
              <a:t>‹#›</a:t>
            </a:fld>
            <a:endParaRPr lang="en-US" dirty="0"/>
          </a:p>
        </p:txBody>
      </p:sp>
    </p:spTree>
    <p:extLst>
      <p:ext uri="{BB962C8B-B14F-4D97-AF65-F5344CB8AC3E}">
        <p14:creationId xmlns:p14="http://schemas.microsoft.com/office/powerpoint/2010/main" val="3722111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r>
              <a:rPr lang="en-US" smtClean="0"/>
              <a:t>Apri 21, 2014</a:t>
            </a:r>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r>
              <a:rPr lang="en-US" smtClean="0"/>
              <a:t>www.ADKfutures.org</a:t>
            </a: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0829CCDA-FFDC-472C-9470-973232A6E3EC}" type="slidenum">
              <a:rPr lang="en-US" smtClean="0"/>
              <a:pPr>
                <a:defRPr/>
              </a:pPr>
              <a:t>‹#›</a:t>
            </a:fld>
            <a:endParaRPr lang="en-US" dirty="0"/>
          </a:p>
        </p:txBody>
      </p:sp>
    </p:spTree>
    <p:extLst>
      <p:ext uri="{BB962C8B-B14F-4D97-AF65-F5344CB8AC3E}">
        <p14:creationId xmlns:p14="http://schemas.microsoft.com/office/powerpoint/2010/main" val="3601378559"/>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tmp"/><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www.adkfutures.org/" TargetMode="External"/><Relationship Id="rId2" Type="http://schemas.openxmlformats.org/officeDocument/2006/relationships/hyperlink" Target="http://www.adkfutures.net/" TargetMode="External"/><Relationship Id="rId1" Type="http://schemas.openxmlformats.org/officeDocument/2006/relationships/slideLayout" Target="../slideLayouts/slideLayout2.xml"/><Relationship Id="rId5" Type="http://schemas.openxmlformats.org/officeDocument/2006/relationships/hyperlink" Target="mailto:jim12942@gmail.com" TargetMode="External"/><Relationship Id="rId4" Type="http://schemas.openxmlformats.org/officeDocument/2006/relationships/hyperlink" Target="mailto:dave12942@gmail.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4"/>
          <p:cNvSpPr>
            <a:spLocks noGrp="1" noChangeArrowheads="1"/>
          </p:cNvSpPr>
          <p:nvPr>
            <p:ph type="ctrTitle"/>
          </p:nvPr>
        </p:nvSpPr>
        <p:spPr>
          <a:xfrm>
            <a:off x="685800" y="1219200"/>
            <a:ext cx="7772400" cy="1471612"/>
          </a:xfrm>
        </p:spPr>
        <p:txBody>
          <a:bodyPr/>
          <a:lstStyle/>
          <a:p>
            <a:pPr eaLnBrk="1" hangingPunct="1"/>
            <a:r>
              <a:rPr lang="en-US" dirty="0" smtClean="0"/>
              <a:t>ADK Futures Update</a:t>
            </a:r>
            <a:br>
              <a:rPr lang="en-US" dirty="0" smtClean="0"/>
            </a:br>
            <a:r>
              <a:rPr lang="en-US" sz="2800" dirty="0" smtClean="0"/>
              <a:t>Where are we now?</a:t>
            </a:r>
          </a:p>
        </p:txBody>
      </p:sp>
      <p:sp>
        <p:nvSpPr>
          <p:cNvPr id="3075" name="Rectangle 5"/>
          <p:cNvSpPr>
            <a:spLocks noGrp="1" noChangeArrowheads="1"/>
          </p:cNvSpPr>
          <p:nvPr>
            <p:ph type="subTitle" idx="1"/>
          </p:nvPr>
        </p:nvSpPr>
        <p:spPr>
          <a:xfrm>
            <a:off x="1371600" y="2900362"/>
            <a:ext cx="6400800" cy="1312863"/>
          </a:xfrm>
        </p:spPr>
        <p:txBody>
          <a:bodyPr>
            <a:normAutofit/>
          </a:bodyPr>
          <a:lstStyle/>
          <a:p>
            <a:pPr eaLnBrk="1" hangingPunct="1"/>
            <a:r>
              <a:rPr lang="en-US" sz="3000" dirty="0" smtClean="0">
                <a:solidFill>
                  <a:srgbClr val="00B050"/>
                </a:solidFill>
              </a:rPr>
              <a:t>PSC Center for Working Landscapes</a:t>
            </a:r>
            <a:br>
              <a:rPr lang="en-US" sz="3000" dirty="0" smtClean="0">
                <a:solidFill>
                  <a:srgbClr val="00B050"/>
                </a:solidFill>
              </a:rPr>
            </a:br>
            <a:r>
              <a:rPr lang="en-US" sz="3000" dirty="0" smtClean="0">
                <a:solidFill>
                  <a:srgbClr val="00B050"/>
                </a:solidFill>
              </a:rPr>
              <a:t>April 21, 2014</a:t>
            </a:r>
          </a:p>
          <a:p>
            <a:pPr eaLnBrk="1" hangingPunct="1"/>
            <a:endParaRPr lang="en-US" sz="3000" dirty="0" smtClean="0"/>
          </a:p>
        </p:txBody>
      </p:sp>
      <p:sp>
        <p:nvSpPr>
          <p:cNvPr id="3076" name="Rectangle 6"/>
          <p:cNvSpPr>
            <a:spLocks noChangeArrowheads="1"/>
          </p:cNvSpPr>
          <p:nvPr/>
        </p:nvSpPr>
        <p:spPr bwMode="auto">
          <a:xfrm>
            <a:off x="585788" y="4369593"/>
            <a:ext cx="7937500" cy="1023937"/>
          </a:xfrm>
          <a:prstGeom prst="rect">
            <a:avLst/>
          </a:prstGeom>
          <a:noFill/>
          <a:ln w="9525">
            <a:noFill/>
            <a:miter lim="800000"/>
            <a:headEnd/>
            <a:tailEnd/>
          </a:ln>
        </p:spPr>
        <p:txBody>
          <a:bodyPr lIns="91424" tIns="45712" rIns="91424" bIns="45712"/>
          <a:lstStyle/>
          <a:p>
            <a:pPr algn="ctr" defTabSz="912813">
              <a:spcBef>
                <a:spcPct val="20000"/>
              </a:spcBef>
            </a:pPr>
            <a:r>
              <a:rPr lang="en-US" sz="2400" dirty="0" smtClean="0">
                <a:latin typeface="Comic Sans MS" pitchFamily="66" charset="0"/>
              </a:rPr>
              <a:t>Dave Mason</a:t>
            </a:r>
            <a:endParaRPr lang="en-US" sz="2400" dirty="0">
              <a:solidFill>
                <a:srgbClr val="009900"/>
              </a:solidFill>
              <a:latin typeface="Comic Sans MS" pitchFamily="66" charset="0"/>
            </a:endParaRPr>
          </a:p>
          <a:p>
            <a:pPr algn="ctr" defTabSz="912813">
              <a:spcBef>
                <a:spcPct val="20000"/>
              </a:spcBef>
            </a:pPr>
            <a:endParaRPr lang="en-US" sz="2000" dirty="0">
              <a:latin typeface="Comic Sans MS" pitchFamily="66" charset="0"/>
            </a:endParaRPr>
          </a:p>
        </p:txBody>
      </p:sp>
      <p:sp>
        <p:nvSpPr>
          <p:cNvPr id="2" name="Rectangle 1"/>
          <p:cNvSpPr/>
          <p:nvPr/>
        </p:nvSpPr>
        <p:spPr bwMode="auto">
          <a:xfrm>
            <a:off x="585788" y="1223962"/>
            <a:ext cx="7937500" cy="4169568"/>
          </a:xfrm>
          <a:prstGeom prst="rect">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671638" rtl="0" eaLnBrk="1" fontAlgn="base" latinLnBrk="0" hangingPunct="1">
              <a:lnSpc>
                <a:spcPct val="100000"/>
              </a:lnSpc>
              <a:spcBef>
                <a:spcPct val="0"/>
              </a:spcBef>
              <a:spcAft>
                <a:spcPct val="0"/>
              </a:spcAft>
              <a:buClrTx/>
              <a:buSzTx/>
              <a:buFontTx/>
              <a:buNone/>
              <a:tabLst/>
            </a:pPr>
            <a:endParaRPr kumimoji="0" lang="en-US" sz="3300" b="0" i="0" u="none" strike="noStrike" cap="none" normalizeH="0" baseline="0" smtClean="0">
              <a:ln>
                <a:noFill/>
              </a:ln>
              <a:solidFill>
                <a:schemeClr val="tx1"/>
              </a:solidFill>
              <a:effectLst/>
              <a:latin typeface="Arial"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Good Move</a:t>
            </a:r>
            <a:endParaRPr lang="en-US" dirty="0"/>
          </a:p>
        </p:txBody>
      </p:sp>
      <p:sp>
        <p:nvSpPr>
          <p:cNvPr id="3" name="Content Placeholder 2"/>
          <p:cNvSpPr>
            <a:spLocks noGrp="1"/>
          </p:cNvSpPr>
          <p:nvPr>
            <p:ph idx="1"/>
          </p:nvPr>
        </p:nvSpPr>
        <p:spPr>
          <a:xfrm>
            <a:off x="457200" y="1600200"/>
            <a:ext cx="8458200" cy="4525963"/>
          </a:xfrm>
        </p:spPr>
        <p:txBody>
          <a:bodyPr>
            <a:normAutofit fontScale="92500" lnSpcReduction="10000"/>
          </a:bodyPr>
          <a:lstStyle/>
          <a:p>
            <a:r>
              <a:rPr lang="en-US" dirty="0" smtClean="0"/>
              <a:t>The Center for Working Landscapes is a great idea</a:t>
            </a:r>
          </a:p>
          <a:p>
            <a:pPr lvl="1"/>
            <a:r>
              <a:rPr lang="en-US" dirty="0" smtClean="0"/>
              <a:t>PSC and CCE </a:t>
            </a:r>
            <a:r>
              <a:rPr lang="en-US" dirty="0" smtClean="0"/>
              <a:t>are perfect </a:t>
            </a:r>
            <a:r>
              <a:rPr lang="en-US" dirty="0" smtClean="0"/>
              <a:t>partners in this</a:t>
            </a:r>
          </a:p>
          <a:p>
            <a:r>
              <a:rPr lang="en-US" dirty="0" smtClean="0"/>
              <a:t>Working landscapes are at the center of the ADK Futures vision for the Park</a:t>
            </a:r>
          </a:p>
          <a:p>
            <a:pPr lvl="1"/>
            <a:r>
              <a:rPr lang="en-US" dirty="0" smtClean="0"/>
              <a:t>Working forest </a:t>
            </a:r>
          </a:p>
          <a:p>
            <a:pPr lvl="1"/>
            <a:r>
              <a:rPr lang="en-US" dirty="0" smtClean="0"/>
              <a:t>Working farms</a:t>
            </a:r>
          </a:p>
          <a:p>
            <a:pPr lvl="1"/>
            <a:r>
              <a:rPr lang="en-US" dirty="0" smtClean="0"/>
              <a:t>Working recreational landscapes</a:t>
            </a:r>
          </a:p>
          <a:p>
            <a:endParaRPr lang="en-US" dirty="0" smtClean="0"/>
          </a:p>
          <a:p>
            <a:pPr marL="0" indent="0">
              <a:buNone/>
            </a:pPr>
            <a:r>
              <a:rPr lang="en-US" dirty="0" smtClean="0"/>
              <a:t>Thank you to everyone working on getting this going</a:t>
            </a:r>
            <a:endParaRPr lang="en-US" dirty="0"/>
          </a:p>
        </p:txBody>
      </p:sp>
      <p:sp>
        <p:nvSpPr>
          <p:cNvPr id="4" name="Date Placeholder 3"/>
          <p:cNvSpPr>
            <a:spLocks noGrp="1"/>
          </p:cNvSpPr>
          <p:nvPr>
            <p:ph type="dt" sz="half" idx="10"/>
          </p:nvPr>
        </p:nvSpPr>
        <p:spPr/>
        <p:txBody>
          <a:bodyPr/>
          <a:lstStyle/>
          <a:p>
            <a:r>
              <a:rPr lang="en-US" smtClean="0"/>
              <a:t>Apri 21, 2014</a:t>
            </a:r>
            <a:endParaRPr lang="en-US"/>
          </a:p>
        </p:txBody>
      </p:sp>
      <p:sp>
        <p:nvSpPr>
          <p:cNvPr id="5" name="Footer Placeholder 4"/>
          <p:cNvSpPr>
            <a:spLocks noGrp="1"/>
          </p:cNvSpPr>
          <p:nvPr>
            <p:ph type="ftr" sz="quarter" idx="11"/>
          </p:nvPr>
        </p:nvSpPr>
        <p:spPr/>
        <p:txBody>
          <a:bodyPr/>
          <a:lstStyle/>
          <a:p>
            <a:r>
              <a:rPr lang="en-US" smtClean="0"/>
              <a:t>www.ADKfutures.org</a:t>
            </a:r>
            <a:endParaRPr lang="en-US"/>
          </a:p>
        </p:txBody>
      </p:sp>
      <p:sp>
        <p:nvSpPr>
          <p:cNvPr id="6" name="Slide Number Placeholder 5"/>
          <p:cNvSpPr>
            <a:spLocks noGrp="1"/>
          </p:cNvSpPr>
          <p:nvPr>
            <p:ph type="sldNum" sz="quarter" idx="12"/>
          </p:nvPr>
        </p:nvSpPr>
        <p:spPr/>
        <p:txBody>
          <a:bodyPr/>
          <a:lstStyle/>
          <a:p>
            <a:pPr>
              <a:defRPr/>
            </a:pPr>
            <a:fld id="{7D81DBDE-79C6-4791-A6C7-E30402F154AB}" type="slidenum">
              <a:rPr lang="en-US" smtClean="0"/>
              <a:pPr>
                <a:defRPr/>
              </a:pPr>
              <a:t>2</a:t>
            </a:fld>
            <a:endParaRPr lang="en-US" dirty="0"/>
          </a:p>
        </p:txBody>
      </p:sp>
    </p:spTree>
    <p:extLst>
      <p:ext uri="{BB962C8B-B14F-4D97-AF65-F5344CB8AC3E}">
        <p14:creationId xmlns:p14="http://schemas.microsoft.com/office/powerpoint/2010/main" val="35189422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6" name="Group 165"/>
          <p:cNvGrpSpPr/>
          <p:nvPr/>
        </p:nvGrpSpPr>
        <p:grpSpPr>
          <a:xfrm>
            <a:off x="2282825" y="1295400"/>
            <a:ext cx="1824037" cy="2520950"/>
            <a:chOff x="2282825" y="1066800"/>
            <a:chExt cx="1824037" cy="2520950"/>
          </a:xfrm>
        </p:grpSpPr>
        <p:sp>
          <p:nvSpPr>
            <p:cNvPr id="142" name="Rectangle 20"/>
            <p:cNvSpPr>
              <a:spLocks noChangeArrowheads="1"/>
            </p:cNvSpPr>
            <p:nvPr/>
          </p:nvSpPr>
          <p:spPr bwMode="auto">
            <a:xfrm>
              <a:off x="2355850" y="1066800"/>
              <a:ext cx="1682750" cy="2520950"/>
            </a:xfrm>
            <a:prstGeom prst="rect">
              <a:avLst/>
            </a:prstGeom>
            <a:solidFill>
              <a:schemeClr val="bg1"/>
            </a:solidFill>
            <a:ln w="57150" cmpd="thickThin">
              <a:solidFill>
                <a:srgbClr val="00279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nvGrpSpPr>
            <p:cNvPr id="165" name="Group 164"/>
            <p:cNvGrpSpPr/>
            <p:nvPr/>
          </p:nvGrpSpPr>
          <p:grpSpPr>
            <a:xfrm>
              <a:off x="2282825" y="1143000"/>
              <a:ext cx="1824037" cy="2143125"/>
              <a:chOff x="2282825" y="1143000"/>
              <a:chExt cx="1824037" cy="2143125"/>
            </a:xfrm>
          </p:grpSpPr>
          <p:grpSp>
            <p:nvGrpSpPr>
              <p:cNvPr id="143" name="Group 91"/>
              <p:cNvGrpSpPr>
                <a:grpSpLocks/>
              </p:cNvGrpSpPr>
              <p:nvPr/>
            </p:nvGrpSpPr>
            <p:grpSpPr bwMode="auto">
              <a:xfrm>
                <a:off x="2587625" y="1558925"/>
                <a:ext cx="1231900" cy="495300"/>
                <a:chOff x="523" y="2407"/>
                <a:chExt cx="776" cy="312"/>
              </a:xfrm>
            </p:grpSpPr>
            <p:sp>
              <p:nvSpPr>
                <p:cNvPr id="144" name="Line 92"/>
                <p:cNvSpPr>
                  <a:spLocks noChangeShapeType="1"/>
                </p:cNvSpPr>
                <p:nvPr/>
              </p:nvSpPr>
              <p:spPr bwMode="auto">
                <a:xfrm>
                  <a:off x="619" y="2407"/>
                  <a:ext cx="680"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45" name="Line 93"/>
                <p:cNvSpPr>
                  <a:spLocks noChangeShapeType="1"/>
                </p:cNvSpPr>
                <p:nvPr/>
              </p:nvSpPr>
              <p:spPr bwMode="auto">
                <a:xfrm>
                  <a:off x="523" y="2463"/>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46" name="Line 94"/>
                <p:cNvSpPr>
                  <a:spLocks noChangeShapeType="1"/>
                </p:cNvSpPr>
                <p:nvPr/>
              </p:nvSpPr>
              <p:spPr bwMode="auto">
                <a:xfrm>
                  <a:off x="523" y="2527"/>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47" name="Line 95"/>
                <p:cNvSpPr>
                  <a:spLocks noChangeShapeType="1"/>
                </p:cNvSpPr>
                <p:nvPr/>
              </p:nvSpPr>
              <p:spPr bwMode="auto">
                <a:xfrm>
                  <a:off x="523" y="2591"/>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48" name="Line 96"/>
                <p:cNvSpPr>
                  <a:spLocks noChangeShapeType="1"/>
                </p:cNvSpPr>
                <p:nvPr/>
              </p:nvSpPr>
              <p:spPr bwMode="auto">
                <a:xfrm>
                  <a:off x="523" y="2655"/>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49" name="Line 97"/>
                <p:cNvSpPr>
                  <a:spLocks noChangeShapeType="1"/>
                </p:cNvSpPr>
                <p:nvPr/>
              </p:nvSpPr>
              <p:spPr bwMode="auto">
                <a:xfrm>
                  <a:off x="523" y="2719"/>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grpSp>
            <p:nvGrpSpPr>
              <p:cNvPr id="150" name="Group 98"/>
              <p:cNvGrpSpPr>
                <a:grpSpLocks/>
              </p:cNvGrpSpPr>
              <p:nvPr/>
            </p:nvGrpSpPr>
            <p:grpSpPr bwMode="auto">
              <a:xfrm>
                <a:off x="2587625" y="2181225"/>
                <a:ext cx="1231900" cy="495300"/>
                <a:chOff x="523" y="2799"/>
                <a:chExt cx="776" cy="312"/>
              </a:xfrm>
            </p:grpSpPr>
            <p:sp>
              <p:nvSpPr>
                <p:cNvPr id="151" name="Line 99"/>
                <p:cNvSpPr>
                  <a:spLocks noChangeShapeType="1"/>
                </p:cNvSpPr>
                <p:nvPr/>
              </p:nvSpPr>
              <p:spPr bwMode="auto">
                <a:xfrm>
                  <a:off x="619" y="2799"/>
                  <a:ext cx="680"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52" name="Line 100"/>
                <p:cNvSpPr>
                  <a:spLocks noChangeShapeType="1"/>
                </p:cNvSpPr>
                <p:nvPr/>
              </p:nvSpPr>
              <p:spPr bwMode="auto">
                <a:xfrm>
                  <a:off x="523" y="2855"/>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53" name="Line 101"/>
                <p:cNvSpPr>
                  <a:spLocks noChangeShapeType="1"/>
                </p:cNvSpPr>
                <p:nvPr/>
              </p:nvSpPr>
              <p:spPr bwMode="auto">
                <a:xfrm>
                  <a:off x="523" y="2919"/>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54" name="Line 102"/>
                <p:cNvSpPr>
                  <a:spLocks noChangeShapeType="1"/>
                </p:cNvSpPr>
                <p:nvPr/>
              </p:nvSpPr>
              <p:spPr bwMode="auto">
                <a:xfrm>
                  <a:off x="523" y="2983"/>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55" name="Line 103"/>
                <p:cNvSpPr>
                  <a:spLocks noChangeShapeType="1"/>
                </p:cNvSpPr>
                <p:nvPr/>
              </p:nvSpPr>
              <p:spPr bwMode="auto">
                <a:xfrm>
                  <a:off x="523" y="3047"/>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56" name="Line 104"/>
                <p:cNvSpPr>
                  <a:spLocks noChangeShapeType="1"/>
                </p:cNvSpPr>
                <p:nvPr/>
              </p:nvSpPr>
              <p:spPr bwMode="auto">
                <a:xfrm>
                  <a:off x="523" y="3111"/>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grpSp>
            <p:nvGrpSpPr>
              <p:cNvPr id="157" name="Group 105"/>
              <p:cNvGrpSpPr>
                <a:grpSpLocks/>
              </p:cNvGrpSpPr>
              <p:nvPr/>
            </p:nvGrpSpPr>
            <p:grpSpPr bwMode="auto">
              <a:xfrm>
                <a:off x="2600325" y="2790825"/>
                <a:ext cx="1231900" cy="495300"/>
                <a:chOff x="531" y="3183"/>
                <a:chExt cx="776" cy="312"/>
              </a:xfrm>
            </p:grpSpPr>
            <p:sp>
              <p:nvSpPr>
                <p:cNvPr id="158" name="Line 106"/>
                <p:cNvSpPr>
                  <a:spLocks noChangeShapeType="1"/>
                </p:cNvSpPr>
                <p:nvPr/>
              </p:nvSpPr>
              <p:spPr bwMode="auto">
                <a:xfrm>
                  <a:off x="627" y="3183"/>
                  <a:ext cx="680"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59" name="Line 107"/>
                <p:cNvSpPr>
                  <a:spLocks noChangeShapeType="1"/>
                </p:cNvSpPr>
                <p:nvPr/>
              </p:nvSpPr>
              <p:spPr bwMode="auto">
                <a:xfrm>
                  <a:off x="531" y="3239"/>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60" name="Line 108"/>
                <p:cNvSpPr>
                  <a:spLocks noChangeShapeType="1"/>
                </p:cNvSpPr>
                <p:nvPr/>
              </p:nvSpPr>
              <p:spPr bwMode="auto">
                <a:xfrm>
                  <a:off x="531" y="3303"/>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61" name="Line 109"/>
                <p:cNvSpPr>
                  <a:spLocks noChangeShapeType="1"/>
                </p:cNvSpPr>
                <p:nvPr/>
              </p:nvSpPr>
              <p:spPr bwMode="auto">
                <a:xfrm>
                  <a:off x="531" y="3367"/>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62" name="Line 110"/>
                <p:cNvSpPr>
                  <a:spLocks noChangeShapeType="1"/>
                </p:cNvSpPr>
                <p:nvPr/>
              </p:nvSpPr>
              <p:spPr bwMode="auto">
                <a:xfrm>
                  <a:off x="531" y="3431"/>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63" name="Line 111"/>
                <p:cNvSpPr>
                  <a:spLocks noChangeShapeType="1"/>
                </p:cNvSpPr>
                <p:nvPr/>
              </p:nvSpPr>
              <p:spPr bwMode="auto">
                <a:xfrm>
                  <a:off x="531" y="3495"/>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sp>
            <p:nvSpPr>
              <p:cNvPr id="164" name="Rectangle 112"/>
              <p:cNvSpPr>
                <a:spLocks noChangeArrowheads="1"/>
              </p:cNvSpPr>
              <p:nvPr/>
            </p:nvSpPr>
            <p:spPr bwMode="auto">
              <a:xfrm>
                <a:off x="2282825" y="1143000"/>
                <a:ext cx="1824037" cy="30521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488" tIns="44450" rIns="90488" bIns="44450">
                <a:spAutoFit/>
              </a:bodyPr>
              <a:lstStyle/>
              <a:p>
                <a:pPr algn="l">
                  <a:spcBef>
                    <a:spcPct val="50000"/>
                  </a:spcBef>
                </a:pPr>
                <a:r>
                  <a:rPr lang="en-US" sz="1400" b="1" dirty="0"/>
                  <a:t>F</a:t>
                </a:r>
                <a:r>
                  <a:rPr lang="en-US" sz="1400" b="1" dirty="0" smtClean="0"/>
                  <a:t>. ADK State Forest</a:t>
                </a:r>
                <a:endParaRPr lang="en-US" sz="1400" b="1" dirty="0"/>
              </a:p>
            </p:txBody>
          </p:sp>
        </p:grpSp>
      </p:grpSp>
      <p:sp>
        <p:nvSpPr>
          <p:cNvPr id="119" name="Rectangle 20"/>
          <p:cNvSpPr>
            <a:spLocks noChangeArrowheads="1"/>
          </p:cNvSpPr>
          <p:nvPr/>
        </p:nvSpPr>
        <p:spPr bwMode="auto">
          <a:xfrm>
            <a:off x="1974850" y="1752600"/>
            <a:ext cx="1682750" cy="2520950"/>
          </a:xfrm>
          <a:prstGeom prst="rect">
            <a:avLst/>
          </a:prstGeom>
          <a:solidFill>
            <a:schemeClr val="bg1"/>
          </a:solidFill>
          <a:ln w="57150" cmpd="thickThin">
            <a:solidFill>
              <a:srgbClr val="00279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nvGrpSpPr>
          <p:cNvPr id="3" name="Group 2"/>
          <p:cNvGrpSpPr/>
          <p:nvPr/>
        </p:nvGrpSpPr>
        <p:grpSpPr>
          <a:xfrm>
            <a:off x="1981200" y="1828800"/>
            <a:ext cx="1676400" cy="2066925"/>
            <a:chOff x="1981200" y="1447800"/>
            <a:chExt cx="1676400" cy="2066925"/>
          </a:xfrm>
        </p:grpSpPr>
        <p:sp>
          <p:nvSpPr>
            <p:cNvPr id="141" name="Rectangle 112"/>
            <p:cNvSpPr>
              <a:spLocks noChangeArrowheads="1"/>
            </p:cNvSpPr>
            <p:nvPr/>
          </p:nvSpPr>
          <p:spPr bwMode="auto">
            <a:xfrm>
              <a:off x="1981200" y="1447800"/>
              <a:ext cx="1676400" cy="3048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488" tIns="44450" rIns="90488" bIns="44450">
              <a:spAutoFit/>
            </a:bodyPr>
            <a:lstStyle/>
            <a:p>
              <a:pPr algn="l">
                <a:spcBef>
                  <a:spcPct val="50000"/>
                </a:spcBef>
              </a:pPr>
              <a:r>
                <a:rPr lang="en-US" sz="1400" b="1" dirty="0" smtClean="0"/>
                <a:t>E. Post Big-Gov’t</a:t>
              </a:r>
              <a:endParaRPr lang="en-US" sz="1400" b="1" dirty="0"/>
            </a:p>
          </p:txBody>
        </p:sp>
        <p:grpSp>
          <p:nvGrpSpPr>
            <p:cNvPr id="120" name="Group 91"/>
            <p:cNvGrpSpPr>
              <a:grpSpLocks/>
            </p:cNvGrpSpPr>
            <p:nvPr/>
          </p:nvGrpSpPr>
          <p:grpSpPr bwMode="auto">
            <a:xfrm>
              <a:off x="2282825" y="1787525"/>
              <a:ext cx="1231900" cy="495300"/>
              <a:chOff x="523" y="2407"/>
              <a:chExt cx="776" cy="312"/>
            </a:xfrm>
          </p:grpSpPr>
          <p:sp>
            <p:nvSpPr>
              <p:cNvPr id="121" name="Line 92"/>
              <p:cNvSpPr>
                <a:spLocks noChangeShapeType="1"/>
              </p:cNvSpPr>
              <p:nvPr/>
            </p:nvSpPr>
            <p:spPr bwMode="auto">
              <a:xfrm>
                <a:off x="619" y="2407"/>
                <a:ext cx="680"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22" name="Line 93"/>
              <p:cNvSpPr>
                <a:spLocks noChangeShapeType="1"/>
              </p:cNvSpPr>
              <p:nvPr/>
            </p:nvSpPr>
            <p:spPr bwMode="auto">
              <a:xfrm>
                <a:off x="523" y="2463"/>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23" name="Line 94"/>
              <p:cNvSpPr>
                <a:spLocks noChangeShapeType="1"/>
              </p:cNvSpPr>
              <p:nvPr/>
            </p:nvSpPr>
            <p:spPr bwMode="auto">
              <a:xfrm>
                <a:off x="523" y="2527"/>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24" name="Line 95"/>
              <p:cNvSpPr>
                <a:spLocks noChangeShapeType="1"/>
              </p:cNvSpPr>
              <p:nvPr/>
            </p:nvSpPr>
            <p:spPr bwMode="auto">
              <a:xfrm>
                <a:off x="523" y="2591"/>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25" name="Line 96"/>
              <p:cNvSpPr>
                <a:spLocks noChangeShapeType="1"/>
              </p:cNvSpPr>
              <p:nvPr/>
            </p:nvSpPr>
            <p:spPr bwMode="auto">
              <a:xfrm>
                <a:off x="523" y="2655"/>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26" name="Line 97"/>
              <p:cNvSpPr>
                <a:spLocks noChangeShapeType="1"/>
              </p:cNvSpPr>
              <p:nvPr/>
            </p:nvSpPr>
            <p:spPr bwMode="auto">
              <a:xfrm>
                <a:off x="523" y="2719"/>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grpSp>
          <p:nvGrpSpPr>
            <p:cNvPr id="127" name="Group 98"/>
            <p:cNvGrpSpPr>
              <a:grpSpLocks/>
            </p:cNvGrpSpPr>
            <p:nvPr/>
          </p:nvGrpSpPr>
          <p:grpSpPr bwMode="auto">
            <a:xfrm>
              <a:off x="2282825" y="2409825"/>
              <a:ext cx="1231900" cy="495300"/>
              <a:chOff x="523" y="2799"/>
              <a:chExt cx="776" cy="312"/>
            </a:xfrm>
          </p:grpSpPr>
          <p:sp>
            <p:nvSpPr>
              <p:cNvPr id="128" name="Line 99"/>
              <p:cNvSpPr>
                <a:spLocks noChangeShapeType="1"/>
              </p:cNvSpPr>
              <p:nvPr/>
            </p:nvSpPr>
            <p:spPr bwMode="auto">
              <a:xfrm>
                <a:off x="619" y="2799"/>
                <a:ext cx="680"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29" name="Line 100"/>
              <p:cNvSpPr>
                <a:spLocks noChangeShapeType="1"/>
              </p:cNvSpPr>
              <p:nvPr/>
            </p:nvSpPr>
            <p:spPr bwMode="auto">
              <a:xfrm>
                <a:off x="523" y="2855"/>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30" name="Line 101"/>
              <p:cNvSpPr>
                <a:spLocks noChangeShapeType="1"/>
              </p:cNvSpPr>
              <p:nvPr/>
            </p:nvSpPr>
            <p:spPr bwMode="auto">
              <a:xfrm>
                <a:off x="523" y="2919"/>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31" name="Line 102"/>
              <p:cNvSpPr>
                <a:spLocks noChangeShapeType="1"/>
              </p:cNvSpPr>
              <p:nvPr/>
            </p:nvSpPr>
            <p:spPr bwMode="auto">
              <a:xfrm>
                <a:off x="523" y="2983"/>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32" name="Line 103"/>
              <p:cNvSpPr>
                <a:spLocks noChangeShapeType="1"/>
              </p:cNvSpPr>
              <p:nvPr/>
            </p:nvSpPr>
            <p:spPr bwMode="auto">
              <a:xfrm>
                <a:off x="523" y="3047"/>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33" name="Line 104"/>
              <p:cNvSpPr>
                <a:spLocks noChangeShapeType="1"/>
              </p:cNvSpPr>
              <p:nvPr/>
            </p:nvSpPr>
            <p:spPr bwMode="auto">
              <a:xfrm>
                <a:off x="523" y="3111"/>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grpSp>
          <p:nvGrpSpPr>
            <p:cNvPr id="134" name="Group 105"/>
            <p:cNvGrpSpPr>
              <a:grpSpLocks/>
            </p:cNvGrpSpPr>
            <p:nvPr/>
          </p:nvGrpSpPr>
          <p:grpSpPr bwMode="auto">
            <a:xfrm>
              <a:off x="2295525" y="3019425"/>
              <a:ext cx="1231900" cy="495300"/>
              <a:chOff x="531" y="3183"/>
              <a:chExt cx="776" cy="312"/>
            </a:xfrm>
          </p:grpSpPr>
          <p:sp>
            <p:nvSpPr>
              <p:cNvPr id="135" name="Line 106"/>
              <p:cNvSpPr>
                <a:spLocks noChangeShapeType="1"/>
              </p:cNvSpPr>
              <p:nvPr/>
            </p:nvSpPr>
            <p:spPr bwMode="auto">
              <a:xfrm>
                <a:off x="627" y="3183"/>
                <a:ext cx="680"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36" name="Line 107"/>
              <p:cNvSpPr>
                <a:spLocks noChangeShapeType="1"/>
              </p:cNvSpPr>
              <p:nvPr/>
            </p:nvSpPr>
            <p:spPr bwMode="auto">
              <a:xfrm>
                <a:off x="531" y="3239"/>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37" name="Line 108"/>
              <p:cNvSpPr>
                <a:spLocks noChangeShapeType="1"/>
              </p:cNvSpPr>
              <p:nvPr/>
            </p:nvSpPr>
            <p:spPr bwMode="auto">
              <a:xfrm>
                <a:off x="531" y="3303"/>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38" name="Line 109"/>
              <p:cNvSpPr>
                <a:spLocks noChangeShapeType="1"/>
              </p:cNvSpPr>
              <p:nvPr/>
            </p:nvSpPr>
            <p:spPr bwMode="auto">
              <a:xfrm>
                <a:off x="531" y="3367"/>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39" name="Line 110"/>
              <p:cNvSpPr>
                <a:spLocks noChangeShapeType="1"/>
              </p:cNvSpPr>
              <p:nvPr/>
            </p:nvSpPr>
            <p:spPr bwMode="auto">
              <a:xfrm>
                <a:off x="531" y="3431"/>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40" name="Line 111"/>
              <p:cNvSpPr>
                <a:spLocks noChangeShapeType="1"/>
              </p:cNvSpPr>
              <p:nvPr/>
            </p:nvSpPr>
            <p:spPr bwMode="auto">
              <a:xfrm>
                <a:off x="531" y="3495"/>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grpSp>
      <p:sp>
        <p:nvSpPr>
          <p:cNvPr id="2" name="Title 1"/>
          <p:cNvSpPr>
            <a:spLocks noGrp="1"/>
          </p:cNvSpPr>
          <p:nvPr>
            <p:ph type="title"/>
          </p:nvPr>
        </p:nvSpPr>
        <p:spPr/>
        <p:txBody>
          <a:bodyPr/>
          <a:lstStyle/>
          <a:p>
            <a:r>
              <a:rPr lang="en-US" dirty="0" smtClean="0"/>
              <a:t>We Write Scenario Building Kits</a:t>
            </a:r>
            <a:endParaRPr lang="en-US" dirty="0"/>
          </a:p>
        </p:txBody>
      </p:sp>
      <p:sp>
        <p:nvSpPr>
          <p:cNvPr id="4" name="Footer Placeholder 3"/>
          <p:cNvSpPr>
            <a:spLocks noGrp="1"/>
          </p:cNvSpPr>
          <p:nvPr>
            <p:ph type="ftr" sz="quarter" idx="11"/>
          </p:nvPr>
        </p:nvSpPr>
        <p:spPr/>
        <p:txBody>
          <a:bodyPr/>
          <a:lstStyle/>
          <a:p>
            <a:r>
              <a:rPr lang="en-US" smtClean="0"/>
              <a:t>www.ADKfutures.org</a:t>
            </a:r>
            <a:endParaRPr lang="en-US" dirty="0"/>
          </a:p>
        </p:txBody>
      </p:sp>
      <p:sp>
        <p:nvSpPr>
          <p:cNvPr id="5" name="Slide Number Placeholder 4"/>
          <p:cNvSpPr>
            <a:spLocks noGrp="1"/>
          </p:cNvSpPr>
          <p:nvPr>
            <p:ph type="sldNum" sz="quarter" idx="12"/>
          </p:nvPr>
        </p:nvSpPr>
        <p:spPr/>
        <p:txBody>
          <a:bodyPr/>
          <a:lstStyle/>
          <a:p>
            <a:fld id="{74B179DF-86B1-40B6-A30C-C763ADE88CE9}" type="slidenum">
              <a:rPr lang="en-US" smtClean="0"/>
              <a:pPr/>
              <a:t>3</a:t>
            </a:fld>
            <a:endParaRPr lang="en-US" dirty="0"/>
          </a:p>
        </p:txBody>
      </p:sp>
      <p:sp>
        <p:nvSpPr>
          <p:cNvPr id="6" name="Slide Number Placeholder 3"/>
          <p:cNvSpPr txBox="1">
            <a:spLocks/>
          </p:cNvSpPr>
          <p:nvPr/>
        </p:nvSpPr>
        <p:spPr>
          <a:xfrm>
            <a:off x="8534400" y="6477000"/>
            <a:ext cx="533400" cy="266700"/>
          </a:xfrm>
          <a:prstGeom prst="rect">
            <a:avLst/>
          </a:prstGeom>
        </p:spPr>
        <p:txBody>
          <a:bodyPr vert="horz" lIns="91440" tIns="45720" rIns="91440" bIns="45720" rtlCol="0" anchor="ctr"/>
          <a:lstStyle>
            <a:defPPr>
              <a:defRPr lang="en-US"/>
            </a:defPPr>
            <a:lvl1pPr algn="l" rtl="0" fontAlgn="base">
              <a:spcBef>
                <a:spcPct val="0"/>
              </a:spcBef>
              <a:spcAft>
                <a:spcPct val="0"/>
              </a:spcAft>
              <a:defRPr sz="1200" kern="1200">
                <a:solidFill>
                  <a:schemeClr val="tx1">
                    <a:tint val="75000"/>
                  </a:schemeClr>
                </a:solidFill>
                <a:latin typeface="Arial" charset="0"/>
                <a:ea typeface="+mn-ea"/>
                <a:cs typeface="+mn-cs"/>
              </a:defRPr>
            </a:lvl1pPr>
            <a:lvl2pPr marL="249238" indent="207963" algn="l" rtl="0" fontAlgn="base">
              <a:spcBef>
                <a:spcPct val="0"/>
              </a:spcBef>
              <a:spcAft>
                <a:spcPct val="0"/>
              </a:spcAft>
              <a:defRPr kern="1200">
                <a:solidFill>
                  <a:schemeClr val="tx1"/>
                </a:solidFill>
                <a:latin typeface="Arial" charset="0"/>
                <a:ea typeface="+mn-ea"/>
                <a:cs typeface="+mn-cs"/>
              </a:defRPr>
            </a:lvl2pPr>
            <a:lvl3pPr marL="498475" indent="415925" algn="l" rtl="0" fontAlgn="base">
              <a:spcBef>
                <a:spcPct val="0"/>
              </a:spcBef>
              <a:spcAft>
                <a:spcPct val="0"/>
              </a:spcAft>
              <a:defRPr kern="1200">
                <a:solidFill>
                  <a:schemeClr val="tx1"/>
                </a:solidFill>
                <a:latin typeface="Arial" charset="0"/>
                <a:ea typeface="+mn-ea"/>
                <a:cs typeface="+mn-cs"/>
              </a:defRPr>
            </a:lvl3pPr>
            <a:lvl4pPr marL="749300" indent="622300" algn="l" rtl="0" fontAlgn="base">
              <a:spcBef>
                <a:spcPct val="0"/>
              </a:spcBef>
              <a:spcAft>
                <a:spcPct val="0"/>
              </a:spcAft>
              <a:defRPr kern="1200">
                <a:solidFill>
                  <a:schemeClr val="tx1"/>
                </a:solidFill>
                <a:latin typeface="Arial" charset="0"/>
                <a:ea typeface="+mn-ea"/>
                <a:cs typeface="+mn-cs"/>
              </a:defRPr>
            </a:lvl4pPr>
            <a:lvl5pPr marL="998538" indent="830263"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endParaRPr lang="en-US" dirty="0"/>
          </a:p>
        </p:txBody>
      </p:sp>
      <p:grpSp>
        <p:nvGrpSpPr>
          <p:cNvPr id="7" name="Group 3"/>
          <p:cNvGrpSpPr>
            <a:grpSpLocks/>
          </p:cNvGrpSpPr>
          <p:nvPr/>
        </p:nvGrpSpPr>
        <p:grpSpPr bwMode="auto">
          <a:xfrm>
            <a:off x="3889375" y="2438400"/>
            <a:ext cx="4579938" cy="3030537"/>
            <a:chOff x="2450" y="1497"/>
            <a:chExt cx="2885" cy="1909"/>
          </a:xfrm>
        </p:grpSpPr>
        <p:sp>
          <p:nvSpPr>
            <p:cNvPr id="8" name="Rectangle 4"/>
            <p:cNvSpPr>
              <a:spLocks noChangeArrowheads="1"/>
            </p:cNvSpPr>
            <p:nvPr/>
          </p:nvSpPr>
          <p:spPr bwMode="auto">
            <a:xfrm>
              <a:off x="2450" y="1497"/>
              <a:ext cx="2686" cy="1730"/>
            </a:xfrm>
            <a:prstGeom prst="rect">
              <a:avLst/>
            </a:prstGeom>
            <a:solidFill>
              <a:srgbClr val="FAFD0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9" name="Rectangle 5"/>
            <p:cNvSpPr>
              <a:spLocks noChangeArrowheads="1"/>
            </p:cNvSpPr>
            <p:nvPr/>
          </p:nvSpPr>
          <p:spPr bwMode="auto">
            <a:xfrm>
              <a:off x="2525" y="1552"/>
              <a:ext cx="2686" cy="1730"/>
            </a:xfrm>
            <a:prstGeom prst="rect">
              <a:avLst/>
            </a:prstGeom>
            <a:solidFill>
              <a:srgbClr val="FAFD0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0" name="Rectangle 6"/>
            <p:cNvSpPr>
              <a:spLocks noChangeArrowheads="1"/>
            </p:cNvSpPr>
            <p:nvPr/>
          </p:nvSpPr>
          <p:spPr bwMode="auto">
            <a:xfrm>
              <a:off x="2587" y="1614"/>
              <a:ext cx="2686" cy="1730"/>
            </a:xfrm>
            <a:prstGeom prst="rect">
              <a:avLst/>
            </a:prstGeom>
            <a:solidFill>
              <a:srgbClr val="FAFD0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1" name="Rectangle 7"/>
            <p:cNvSpPr>
              <a:spLocks noChangeArrowheads="1"/>
            </p:cNvSpPr>
            <p:nvPr/>
          </p:nvSpPr>
          <p:spPr bwMode="auto">
            <a:xfrm>
              <a:off x="2649" y="1676"/>
              <a:ext cx="2686" cy="1730"/>
            </a:xfrm>
            <a:prstGeom prst="rect">
              <a:avLst/>
            </a:prstGeom>
            <a:solidFill>
              <a:srgbClr val="FAFD0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grpSp>
        <p:nvGrpSpPr>
          <p:cNvPr id="12" name="Group 8"/>
          <p:cNvGrpSpPr>
            <a:grpSpLocks/>
          </p:cNvGrpSpPr>
          <p:nvPr/>
        </p:nvGrpSpPr>
        <p:grpSpPr bwMode="auto">
          <a:xfrm>
            <a:off x="4267200" y="2805112"/>
            <a:ext cx="4564063" cy="2765425"/>
            <a:chOff x="2688" y="1746"/>
            <a:chExt cx="2875" cy="1742"/>
          </a:xfrm>
        </p:grpSpPr>
        <p:sp>
          <p:nvSpPr>
            <p:cNvPr id="13" name="Rectangle 9"/>
            <p:cNvSpPr>
              <a:spLocks noChangeArrowheads="1"/>
            </p:cNvSpPr>
            <p:nvPr/>
          </p:nvSpPr>
          <p:spPr bwMode="auto">
            <a:xfrm>
              <a:off x="2724" y="1746"/>
              <a:ext cx="2686" cy="1731"/>
            </a:xfrm>
            <a:prstGeom prst="rect">
              <a:avLst/>
            </a:prstGeom>
            <a:solidFill>
              <a:srgbClr val="FAFD0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4" name="Rectangle 10"/>
            <p:cNvSpPr>
              <a:spLocks noChangeArrowheads="1"/>
            </p:cNvSpPr>
            <p:nvPr/>
          </p:nvSpPr>
          <p:spPr bwMode="auto">
            <a:xfrm>
              <a:off x="4907" y="2697"/>
              <a:ext cx="290" cy="44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l"/>
              <a:r>
                <a:rPr lang="en-US" sz="4000" dirty="0">
                  <a:solidFill>
                    <a:srgbClr val="000000"/>
                  </a:solidFill>
                </a:rPr>
                <a:t>±</a:t>
              </a:r>
            </a:p>
          </p:txBody>
        </p:sp>
        <p:sp>
          <p:nvSpPr>
            <p:cNvPr id="15" name="Rectangle 11"/>
            <p:cNvSpPr>
              <a:spLocks noChangeArrowheads="1"/>
            </p:cNvSpPr>
            <p:nvPr/>
          </p:nvSpPr>
          <p:spPr bwMode="auto">
            <a:xfrm>
              <a:off x="2688" y="1777"/>
              <a:ext cx="2875" cy="599"/>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algn="l"/>
              <a:r>
                <a:rPr lang="en-US" sz="2800" dirty="0" smtClean="0">
                  <a:solidFill>
                    <a:srgbClr val="000000"/>
                  </a:solidFill>
                </a:rPr>
                <a:t>Feral Pigs Go Hog Wild in the Adirondacks</a:t>
              </a:r>
              <a:endParaRPr lang="en-US" sz="2800" dirty="0">
                <a:solidFill>
                  <a:srgbClr val="000000"/>
                </a:solidFill>
              </a:endParaRPr>
            </a:p>
          </p:txBody>
        </p:sp>
        <p:sp>
          <p:nvSpPr>
            <p:cNvPr id="16" name="Rectangle 12"/>
            <p:cNvSpPr>
              <a:spLocks noChangeArrowheads="1"/>
            </p:cNvSpPr>
            <p:nvPr/>
          </p:nvSpPr>
          <p:spPr bwMode="auto">
            <a:xfrm>
              <a:off x="4366" y="2784"/>
              <a:ext cx="620" cy="32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l"/>
              <a:r>
                <a:rPr lang="en-US" sz="2800" dirty="0" smtClean="0">
                  <a:solidFill>
                    <a:srgbClr val="000000"/>
                  </a:solidFill>
                </a:rPr>
                <a:t>2020</a:t>
              </a:r>
              <a:endParaRPr lang="en-US" sz="2800" dirty="0">
                <a:solidFill>
                  <a:srgbClr val="000000"/>
                </a:solidFill>
              </a:endParaRPr>
            </a:p>
          </p:txBody>
        </p:sp>
        <p:sp>
          <p:nvSpPr>
            <p:cNvPr id="17" name="Rectangle 13"/>
            <p:cNvSpPr>
              <a:spLocks noChangeArrowheads="1"/>
            </p:cNvSpPr>
            <p:nvPr/>
          </p:nvSpPr>
          <p:spPr bwMode="auto">
            <a:xfrm>
              <a:off x="2811" y="2688"/>
              <a:ext cx="1391" cy="67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algn="l"/>
              <a:r>
                <a:rPr lang="en-US" sz="800" dirty="0" smtClean="0">
                  <a:solidFill>
                    <a:srgbClr val="000000"/>
                  </a:solidFill>
                </a:rPr>
                <a:t>Just like in California, wild boar populations have become a serious problem all over New York.  Eurasian wild boars had become popular on privates hunting estates but escaped and multiplied rapidly.  They are intelligent, adaptable, eating almost anything able to live in a wide range of habitats.  These are not your average Porky Pigs.</a:t>
              </a:r>
              <a:endParaRPr lang="en-US" sz="800" dirty="0">
                <a:solidFill>
                  <a:srgbClr val="000000"/>
                </a:solidFill>
              </a:endParaRPr>
            </a:p>
          </p:txBody>
        </p:sp>
        <p:sp>
          <p:nvSpPr>
            <p:cNvPr id="18" name="Rectangle 14"/>
            <p:cNvSpPr>
              <a:spLocks noChangeArrowheads="1"/>
            </p:cNvSpPr>
            <p:nvPr/>
          </p:nvSpPr>
          <p:spPr bwMode="auto">
            <a:xfrm>
              <a:off x="4357" y="2796"/>
              <a:ext cx="810" cy="235"/>
            </a:xfrm>
            <a:prstGeom prst="rect">
              <a:avLst/>
            </a:prstGeom>
            <a:noFill/>
            <a:ln w="12700">
              <a:solidFill>
                <a:srgbClr val="000000"/>
              </a:solidFill>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9" name="Rectangle 15"/>
            <p:cNvSpPr>
              <a:spLocks noChangeArrowheads="1"/>
            </p:cNvSpPr>
            <p:nvPr/>
          </p:nvSpPr>
          <p:spPr bwMode="auto">
            <a:xfrm>
              <a:off x="2812" y="2674"/>
              <a:ext cx="2510" cy="679"/>
            </a:xfrm>
            <a:prstGeom prst="rect">
              <a:avLst/>
            </a:prstGeom>
            <a:noFill/>
            <a:ln w="12700">
              <a:solidFill>
                <a:srgbClr val="000000"/>
              </a:solidFill>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20" name="Line 16"/>
            <p:cNvSpPr>
              <a:spLocks noChangeShapeType="1"/>
            </p:cNvSpPr>
            <p:nvPr/>
          </p:nvSpPr>
          <p:spPr bwMode="auto">
            <a:xfrm>
              <a:off x="4233" y="2674"/>
              <a:ext cx="0" cy="674"/>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21" name="Rectangle 17"/>
            <p:cNvSpPr>
              <a:spLocks noChangeArrowheads="1"/>
            </p:cNvSpPr>
            <p:nvPr/>
          </p:nvSpPr>
          <p:spPr bwMode="auto">
            <a:xfrm>
              <a:off x="2764" y="3346"/>
              <a:ext cx="1774" cy="14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algn="l">
                <a:spcBef>
                  <a:spcPct val="50000"/>
                </a:spcBef>
              </a:pPr>
              <a:endParaRPr lang="en-US" sz="900" b="1" dirty="0"/>
            </a:p>
          </p:txBody>
        </p:sp>
      </p:grpSp>
      <p:sp>
        <p:nvSpPr>
          <p:cNvPr id="22" name="Rectangle 18"/>
          <p:cNvSpPr>
            <a:spLocks noChangeArrowheads="1"/>
          </p:cNvSpPr>
          <p:nvPr/>
        </p:nvSpPr>
        <p:spPr bwMode="auto">
          <a:xfrm>
            <a:off x="381000" y="1538233"/>
            <a:ext cx="1349375" cy="36676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488" tIns="44450" rIns="90488" bIns="44450">
            <a:spAutoFit/>
          </a:bodyPr>
          <a:lstStyle/>
          <a:p>
            <a:pPr>
              <a:spcBef>
                <a:spcPct val="50000"/>
              </a:spcBef>
            </a:pPr>
            <a:r>
              <a:rPr lang="en-US" b="1" dirty="0" smtClean="0"/>
              <a:t>Endstates</a:t>
            </a:r>
            <a:endParaRPr lang="en-US" b="1" dirty="0"/>
          </a:p>
        </p:txBody>
      </p:sp>
      <p:sp>
        <p:nvSpPr>
          <p:cNvPr id="24" name="Rectangle 20"/>
          <p:cNvSpPr>
            <a:spLocks noChangeArrowheads="1"/>
          </p:cNvSpPr>
          <p:nvPr/>
        </p:nvSpPr>
        <p:spPr bwMode="auto">
          <a:xfrm>
            <a:off x="1600200" y="2279650"/>
            <a:ext cx="1682750" cy="2520950"/>
          </a:xfrm>
          <a:prstGeom prst="rect">
            <a:avLst/>
          </a:prstGeom>
          <a:solidFill>
            <a:schemeClr val="bg1"/>
          </a:solidFill>
          <a:ln w="57150" cmpd="thickThin">
            <a:solidFill>
              <a:srgbClr val="00279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25" name="Rectangle 21"/>
          <p:cNvSpPr>
            <a:spLocks noChangeArrowheads="1"/>
          </p:cNvSpPr>
          <p:nvPr/>
        </p:nvSpPr>
        <p:spPr bwMode="auto">
          <a:xfrm>
            <a:off x="1676400" y="2298700"/>
            <a:ext cx="1676400" cy="5207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algn="l"/>
            <a:r>
              <a:rPr lang="en-US" sz="1400" b="1" dirty="0"/>
              <a:t>D. </a:t>
            </a:r>
            <a:r>
              <a:rPr lang="en-US" sz="1400" b="1" dirty="0" smtClean="0"/>
              <a:t>ADK County</a:t>
            </a:r>
            <a:endParaRPr lang="en-US" sz="1400" b="1" dirty="0"/>
          </a:p>
          <a:p>
            <a:pPr algn="l"/>
            <a:endParaRPr lang="en-US" sz="1400" b="1" dirty="0"/>
          </a:p>
        </p:txBody>
      </p:sp>
      <p:grpSp>
        <p:nvGrpSpPr>
          <p:cNvPr id="26" name="Group 22"/>
          <p:cNvGrpSpPr>
            <a:grpSpLocks/>
          </p:cNvGrpSpPr>
          <p:nvPr/>
        </p:nvGrpSpPr>
        <p:grpSpPr bwMode="auto">
          <a:xfrm>
            <a:off x="1787525" y="2613025"/>
            <a:ext cx="1231900" cy="495300"/>
            <a:chOff x="1267" y="1439"/>
            <a:chExt cx="776" cy="312"/>
          </a:xfrm>
        </p:grpSpPr>
        <p:sp>
          <p:nvSpPr>
            <p:cNvPr id="112" name="Line 23"/>
            <p:cNvSpPr>
              <a:spLocks noChangeShapeType="1"/>
            </p:cNvSpPr>
            <p:nvPr/>
          </p:nvSpPr>
          <p:spPr bwMode="auto">
            <a:xfrm>
              <a:off x="1363" y="1439"/>
              <a:ext cx="680"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13" name="Line 24"/>
            <p:cNvSpPr>
              <a:spLocks noChangeShapeType="1"/>
            </p:cNvSpPr>
            <p:nvPr/>
          </p:nvSpPr>
          <p:spPr bwMode="auto">
            <a:xfrm>
              <a:off x="1267" y="1495"/>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14" name="Line 25"/>
            <p:cNvSpPr>
              <a:spLocks noChangeShapeType="1"/>
            </p:cNvSpPr>
            <p:nvPr/>
          </p:nvSpPr>
          <p:spPr bwMode="auto">
            <a:xfrm>
              <a:off x="1267" y="1559"/>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15" name="Line 26"/>
            <p:cNvSpPr>
              <a:spLocks noChangeShapeType="1"/>
            </p:cNvSpPr>
            <p:nvPr/>
          </p:nvSpPr>
          <p:spPr bwMode="auto">
            <a:xfrm>
              <a:off x="1267" y="1623"/>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16" name="Line 27"/>
            <p:cNvSpPr>
              <a:spLocks noChangeShapeType="1"/>
            </p:cNvSpPr>
            <p:nvPr/>
          </p:nvSpPr>
          <p:spPr bwMode="auto">
            <a:xfrm>
              <a:off x="1267" y="1687"/>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17" name="Line 28"/>
            <p:cNvSpPr>
              <a:spLocks noChangeShapeType="1"/>
            </p:cNvSpPr>
            <p:nvPr/>
          </p:nvSpPr>
          <p:spPr bwMode="auto">
            <a:xfrm>
              <a:off x="1267" y="1751"/>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grpSp>
        <p:nvGrpSpPr>
          <p:cNvPr id="27" name="Group 29"/>
          <p:cNvGrpSpPr>
            <a:grpSpLocks/>
          </p:cNvGrpSpPr>
          <p:nvPr/>
        </p:nvGrpSpPr>
        <p:grpSpPr bwMode="auto">
          <a:xfrm>
            <a:off x="1787525" y="3235325"/>
            <a:ext cx="1231900" cy="495300"/>
            <a:chOff x="1267" y="1831"/>
            <a:chExt cx="776" cy="312"/>
          </a:xfrm>
        </p:grpSpPr>
        <p:sp>
          <p:nvSpPr>
            <p:cNvPr id="106" name="Line 30"/>
            <p:cNvSpPr>
              <a:spLocks noChangeShapeType="1"/>
            </p:cNvSpPr>
            <p:nvPr/>
          </p:nvSpPr>
          <p:spPr bwMode="auto">
            <a:xfrm>
              <a:off x="1363" y="1831"/>
              <a:ext cx="680"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07" name="Line 31"/>
            <p:cNvSpPr>
              <a:spLocks noChangeShapeType="1"/>
            </p:cNvSpPr>
            <p:nvPr/>
          </p:nvSpPr>
          <p:spPr bwMode="auto">
            <a:xfrm>
              <a:off x="1267" y="1887"/>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08" name="Line 32"/>
            <p:cNvSpPr>
              <a:spLocks noChangeShapeType="1"/>
            </p:cNvSpPr>
            <p:nvPr/>
          </p:nvSpPr>
          <p:spPr bwMode="auto">
            <a:xfrm>
              <a:off x="1267" y="1951"/>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09" name="Line 33"/>
            <p:cNvSpPr>
              <a:spLocks noChangeShapeType="1"/>
            </p:cNvSpPr>
            <p:nvPr/>
          </p:nvSpPr>
          <p:spPr bwMode="auto">
            <a:xfrm>
              <a:off x="1267" y="2015"/>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10" name="Line 34"/>
            <p:cNvSpPr>
              <a:spLocks noChangeShapeType="1"/>
            </p:cNvSpPr>
            <p:nvPr/>
          </p:nvSpPr>
          <p:spPr bwMode="auto">
            <a:xfrm>
              <a:off x="1267" y="2079"/>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11" name="Line 35"/>
            <p:cNvSpPr>
              <a:spLocks noChangeShapeType="1"/>
            </p:cNvSpPr>
            <p:nvPr/>
          </p:nvSpPr>
          <p:spPr bwMode="auto">
            <a:xfrm>
              <a:off x="1267" y="2143"/>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grpSp>
        <p:nvGrpSpPr>
          <p:cNvPr id="28" name="Group 36"/>
          <p:cNvGrpSpPr>
            <a:grpSpLocks/>
          </p:cNvGrpSpPr>
          <p:nvPr/>
        </p:nvGrpSpPr>
        <p:grpSpPr bwMode="auto">
          <a:xfrm>
            <a:off x="1800225" y="3844925"/>
            <a:ext cx="1231900" cy="495300"/>
            <a:chOff x="1275" y="2215"/>
            <a:chExt cx="776" cy="312"/>
          </a:xfrm>
        </p:grpSpPr>
        <p:sp>
          <p:nvSpPr>
            <p:cNvPr id="100" name="Line 37"/>
            <p:cNvSpPr>
              <a:spLocks noChangeShapeType="1"/>
            </p:cNvSpPr>
            <p:nvPr/>
          </p:nvSpPr>
          <p:spPr bwMode="auto">
            <a:xfrm>
              <a:off x="1371" y="2215"/>
              <a:ext cx="680"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01" name="Line 38"/>
            <p:cNvSpPr>
              <a:spLocks noChangeShapeType="1"/>
            </p:cNvSpPr>
            <p:nvPr/>
          </p:nvSpPr>
          <p:spPr bwMode="auto">
            <a:xfrm>
              <a:off x="1275" y="2271"/>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02" name="Line 39"/>
            <p:cNvSpPr>
              <a:spLocks noChangeShapeType="1"/>
            </p:cNvSpPr>
            <p:nvPr/>
          </p:nvSpPr>
          <p:spPr bwMode="auto">
            <a:xfrm>
              <a:off x="1275" y="2335"/>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03" name="Line 40"/>
            <p:cNvSpPr>
              <a:spLocks noChangeShapeType="1"/>
            </p:cNvSpPr>
            <p:nvPr/>
          </p:nvSpPr>
          <p:spPr bwMode="auto">
            <a:xfrm>
              <a:off x="1275" y="2399"/>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04" name="Line 41"/>
            <p:cNvSpPr>
              <a:spLocks noChangeShapeType="1"/>
            </p:cNvSpPr>
            <p:nvPr/>
          </p:nvSpPr>
          <p:spPr bwMode="auto">
            <a:xfrm>
              <a:off x="1275" y="2463"/>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05" name="Line 42"/>
            <p:cNvSpPr>
              <a:spLocks noChangeShapeType="1"/>
            </p:cNvSpPr>
            <p:nvPr/>
          </p:nvSpPr>
          <p:spPr bwMode="auto">
            <a:xfrm>
              <a:off x="1275" y="2527"/>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grpSp>
        <p:nvGrpSpPr>
          <p:cNvPr id="29" name="Group 43"/>
          <p:cNvGrpSpPr>
            <a:grpSpLocks/>
          </p:cNvGrpSpPr>
          <p:nvPr/>
        </p:nvGrpSpPr>
        <p:grpSpPr bwMode="auto">
          <a:xfrm>
            <a:off x="1219200" y="2667000"/>
            <a:ext cx="1682750" cy="2520950"/>
            <a:chOff x="909" y="1449"/>
            <a:chExt cx="1060" cy="1588"/>
          </a:xfrm>
        </p:grpSpPr>
        <p:sp>
          <p:nvSpPr>
            <p:cNvPr id="77" name="Rectangle 44"/>
            <p:cNvSpPr>
              <a:spLocks noChangeArrowheads="1"/>
            </p:cNvSpPr>
            <p:nvPr/>
          </p:nvSpPr>
          <p:spPr bwMode="auto">
            <a:xfrm>
              <a:off x="909" y="1449"/>
              <a:ext cx="1060" cy="1588"/>
            </a:xfrm>
            <a:prstGeom prst="rect">
              <a:avLst/>
            </a:prstGeom>
            <a:solidFill>
              <a:schemeClr val="bg1"/>
            </a:solidFill>
            <a:ln w="57150" cmpd="thickThin">
              <a:solidFill>
                <a:srgbClr val="00279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8" name="Rectangle 45"/>
            <p:cNvSpPr>
              <a:spLocks noChangeArrowheads="1"/>
            </p:cNvSpPr>
            <p:nvPr/>
          </p:nvSpPr>
          <p:spPr bwMode="auto">
            <a:xfrm>
              <a:off x="1017" y="1525"/>
              <a:ext cx="846" cy="21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algn="l">
                <a:spcBef>
                  <a:spcPct val="50000"/>
                </a:spcBef>
              </a:pPr>
              <a:endParaRPr lang="en-US" sz="1600" dirty="0"/>
            </a:p>
          </p:txBody>
        </p:sp>
        <p:grpSp>
          <p:nvGrpSpPr>
            <p:cNvPr id="79" name="Group 46"/>
            <p:cNvGrpSpPr>
              <a:grpSpLocks/>
            </p:cNvGrpSpPr>
            <p:nvPr/>
          </p:nvGrpSpPr>
          <p:grpSpPr bwMode="auto">
            <a:xfrm>
              <a:off x="1051" y="1799"/>
              <a:ext cx="776" cy="312"/>
              <a:chOff x="1051" y="1799"/>
              <a:chExt cx="776" cy="312"/>
            </a:xfrm>
          </p:grpSpPr>
          <p:sp>
            <p:nvSpPr>
              <p:cNvPr id="94" name="Line 47"/>
              <p:cNvSpPr>
                <a:spLocks noChangeShapeType="1"/>
              </p:cNvSpPr>
              <p:nvPr/>
            </p:nvSpPr>
            <p:spPr bwMode="auto">
              <a:xfrm>
                <a:off x="1147" y="1799"/>
                <a:ext cx="680"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95" name="Line 48"/>
              <p:cNvSpPr>
                <a:spLocks noChangeShapeType="1"/>
              </p:cNvSpPr>
              <p:nvPr/>
            </p:nvSpPr>
            <p:spPr bwMode="auto">
              <a:xfrm>
                <a:off x="1051" y="1855"/>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96" name="Line 49"/>
              <p:cNvSpPr>
                <a:spLocks noChangeShapeType="1"/>
              </p:cNvSpPr>
              <p:nvPr/>
            </p:nvSpPr>
            <p:spPr bwMode="auto">
              <a:xfrm>
                <a:off x="1051" y="1919"/>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97" name="Line 50"/>
              <p:cNvSpPr>
                <a:spLocks noChangeShapeType="1"/>
              </p:cNvSpPr>
              <p:nvPr/>
            </p:nvSpPr>
            <p:spPr bwMode="auto">
              <a:xfrm>
                <a:off x="1051" y="1983"/>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98" name="Line 51"/>
              <p:cNvSpPr>
                <a:spLocks noChangeShapeType="1"/>
              </p:cNvSpPr>
              <p:nvPr/>
            </p:nvSpPr>
            <p:spPr bwMode="auto">
              <a:xfrm>
                <a:off x="1051" y="2047"/>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99" name="Line 52"/>
              <p:cNvSpPr>
                <a:spLocks noChangeShapeType="1"/>
              </p:cNvSpPr>
              <p:nvPr/>
            </p:nvSpPr>
            <p:spPr bwMode="auto">
              <a:xfrm>
                <a:off x="1051" y="2111"/>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grpSp>
          <p:nvGrpSpPr>
            <p:cNvPr id="80" name="Group 53"/>
            <p:cNvGrpSpPr>
              <a:grpSpLocks/>
            </p:cNvGrpSpPr>
            <p:nvPr/>
          </p:nvGrpSpPr>
          <p:grpSpPr bwMode="auto">
            <a:xfrm>
              <a:off x="1051" y="2191"/>
              <a:ext cx="776" cy="312"/>
              <a:chOff x="1051" y="2191"/>
              <a:chExt cx="776" cy="312"/>
            </a:xfrm>
          </p:grpSpPr>
          <p:sp>
            <p:nvSpPr>
              <p:cNvPr id="88" name="Line 54"/>
              <p:cNvSpPr>
                <a:spLocks noChangeShapeType="1"/>
              </p:cNvSpPr>
              <p:nvPr/>
            </p:nvSpPr>
            <p:spPr bwMode="auto">
              <a:xfrm>
                <a:off x="1147" y="2191"/>
                <a:ext cx="680"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89" name="Line 55"/>
              <p:cNvSpPr>
                <a:spLocks noChangeShapeType="1"/>
              </p:cNvSpPr>
              <p:nvPr/>
            </p:nvSpPr>
            <p:spPr bwMode="auto">
              <a:xfrm>
                <a:off x="1051" y="2247"/>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90" name="Line 56"/>
              <p:cNvSpPr>
                <a:spLocks noChangeShapeType="1"/>
              </p:cNvSpPr>
              <p:nvPr/>
            </p:nvSpPr>
            <p:spPr bwMode="auto">
              <a:xfrm>
                <a:off x="1051" y="2311"/>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91" name="Line 57"/>
              <p:cNvSpPr>
                <a:spLocks noChangeShapeType="1"/>
              </p:cNvSpPr>
              <p:nvPr/>
            </p:nvSpPr>
            <p:spPr bwMode="auto">
              <a:xfrm>
                <a:off x="1051" y="2375"/>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92" name="Line 58"/>
              <p:cNvSpPr>
                <a:spLocks noChangeShapeType="1"/>
              </p:cNvSpPr>
              <p:nvPr/>
            </p:nvSpPr>
            <p:spPr bwMode="auto">
              <a:xfrm>
                <a:off x="1051" y="2439"/>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93" name="Line 59"/>
              <p:cNvSpPr>
                <a:spLocks noChangeShapeType="1"/>
              </p:cNvSpPr>
              <p:nvPr/>
            </p:nvSpPr>
            <p:spPr bwMode="auto">
              <a:xfrm>
                <a:off x="1051" y="2503"/>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grpSp>
          <p:nvGrpSpPr>
            <p:cNvPr id="81" name="Group 60"/>
            <p:cNvGrpSpPr>
              <a:grpSpLocks/>
            </p:cNvGrpSpPr>
            <p:nvPr/>
          </p:nvGrpSpPr>
          <p:grpSpPr bwMode="auto">
            <a:xfrm>
              <a:off x="1059" y="2575"/>
              <a:ext cx="776" cy="312"/>
              <a:chOff x="1059" y="2575"/>
              <a:chExt cx="776" cy="312"/>
            </a:xfrm>
          </p:grpSpPr>
          <p:sp>
            <p:nvSpPr>
              <p:cNvPr id="82" name="Line 61"/>
              <p:cNvSpPr>
                <a:spLocks noChangeShapeType="1"/>
              </p:cNvSpPr>
              <p:nvPr/>
            </p:nvSpPr>
            <p:spPr bwMode="auto">
              <a:xfrm>
                <a:off x="1155" y="2575"/>
                <a:ext cx="680"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83" name="Line 62"/>
              <p:cNvSpPr>
                <a:spLocks noChangeShapeType="1"/>
              </p:cNvSpPr>
              <p:nvPr/>
            </p:nvSpPr>
            <p:spPr bwMode="auto">
              <a:xfrm>
                <a:off x="1059" y="2631"/>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84" name="Line 63"/>
              <p:cNvSpPr>
                <a:spLocks noChangeShapeType="1"/>
              </p:cNvSpPr>
              <p:nvPr/>
            </p:nvSpPr>
            <p:spPr bwMode="auto">
              <a:xfrm>
                <a:off x="1059" y="2695"/>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85" name="Line 64"/>
              <p:cNvSpPr>
                <a:spLocks noChangeShapeType="1"/>
              </p:cNvSpPr>
              <p:nvPr/>
            </p:nvSpPr>
            <p:spPr bwMode="auto">
              <a:xfrm>
                <a:off x="1059" y="2759"/>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86" name="Line 65"/>
              <p:cNvSpPr>
                <a:spLocks noChangeShapeType="1"/>
              </p:cNvSpPr>
              <p:nvPr/>
            </p:nvSpPr>
            <p:spPr bwMode="auto">
              <a:xfrm>
                <a:off x="1059" y="2823"/>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87" name="Line 66"/>
              <p:cNvSpPr>
                <a:spLocks noChangeShapeType="1"/>
              </p:cNvSpPr>
              <p:nvPr/>
            </p:nvSpPr>
            <p:spPr bwMode="auto">
              <a:xfrm>
                <a:off x="1059" y="2887"/>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grpSp>
      <p:sp>
        <p:nvSpPr>
          <p:cNvPr id="30" name="Rectangle 67"/>
          <p:cNvSpPr>
            <a:spLocks noChangeArrowheads="1"/>
          </p:cNvSpPr>
          <p:nvPr/>
        </p:nvSpPr>
        <p:spPr bwMode="auto">
          <a:xfrm>
            <a:off x="736600" y="3086100"/>
            <a:ext cx="1682750" cy="2520950"/>
          </a:xfrm>
          <a:prstGeom prst="rect">
            <a:avLst/>
          </a:prstGeom>
          <a:solidFill>
            <a:schemeClr val="bg1"/>
          </a:solidFill>
          <a:ln w="57150" cmpd="thickThin">
            <a:solidFill>
              <a:srgbClr val="00279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31" name="Rectangle 68"/>
          <p:cNvSpPr>
            <a:spLocks noChangeArrowheads="1"/>
          </p:cNvSpPr>
          <p:nvPr/>
        </p:nvSpPr>
        <p:spPr bwMode="auto">
          <a:xfrm>
            <a:off x="762000" y="3200400"/>
            <a:ext cx="1752600" cy="5207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algn="l"/>
            <a:r>
              <a:rPr lang="en-US" sz="1400" b="1" dirty="0"/>
              <a:t>B. </a:t>
            </a:r>
            <a:r>
              <a:rPr lang="en-US" sz="1400" b="1" dirty="0" smtClean="0"/>
              <a:t>A Usable Park</a:t>
            </a:r>
            <a:endParaRPr lang="en-US" sz="1400" b="1" dirty="0"/>
          </a:p>
          <a:p>
            <a:pPr algn="l"/>
            <a:endParaRPr lang="en-US" sz="1400" b="1" dirty="0"/>
          </a:p>
        </p:txBody>
      </p:sp>
      <p:grpSp>
        <p:nvGrpSpPr>
          <p:cNvPr id="32" name="Group 69"/>
          <p:cNvGrpSpPr>
            <a:grpSpLocks/>
          </p:cNvGrpSpPr>
          <p:nvPr/>
        </p:nvGrpSpPr>
        <p:grpSpPr bwMode="auto">
          <a:xfrm>
            <a:off x="962025" y="3641725"/>
            <a:ext cx="1231900" cy="495300"/>
            <a:chOff x="747" y="2087"/>
            <a:chExt cx="776" cy="312"/>
          </a:xfrm>
        </p:grpSpPr>
        <p:sp>
          <p:nvSpPr>
            <p:cNvPr id="71" name="Line 70"/>
            <p:cNvSpPr>
              <a:spLocks noChangeShapeType="1"/>
            </p:cNvSpPr>
            <p:nvPr/>
          </p:nvSpPr>
          <p:spPr bwMode="auto">
            <a:xfrm>
              <a:off x="843" y="2087"/>
              <a:ext cx="680"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2" name="Line 71"/>
            <p:cNvSpPr>
              <a:spLocks noChangeShapeType="1"/>
            </p:cNvSpPr>
            <p:nvPr/>
          </p:nvSpPr>
          <p:spPr bwMode="auto">
            <a:xfrm>
              <a:off x="747" y="2143"/>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3" name="Line 72"/>
            <p:cNvSpPr>
              <a:spLocks noChangeShapeType="1"/>
            </p:cNvSpPr>
            <p:nvPr/>
          </p:nvSpPr>
          <p:spPr bwMode="auto">
            <a:xfrm>
              <a:off x="747" y="2207"/>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4" name="Line 73"/>
            <p:cNvSpPr>
              <a:spLocks noChangeShapeType="1"/>
            </p:cNvSpPr>
            <p:nvPr/>
          </p:nvSpPr>
          <p:spPr bwMode="auto">
            <a:xfrm>
              <a:off x="747" y="2271"/>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5" name="Line 74"/>
            <p:cNvSpPr>
              <a:spLocks noChangeShapeType="1"/>
            </p:cNvSpPr>
            <p:nvPr/>
          </p:nvSpPr>
          <p:spPr bwMode="auto">
            <a:xfrm>
              <a:off x="747" y="2335"/>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6" name="Line 75"/>
            <p:cNvSpPr>
              <a:spLocks noChangeShapeType="1"/>
            </p:cNvSpPr>
            <p:nvPr/>
          </p:nvSpPr>
          <p:spPr bwMode="auto">
            <a:xfrm>
              <a:off x="747" y="2399"/>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grpSp>
        <p:nvGrpSpPr>
          <p:cNvPr id="33" name="Group 76"/>
          <p:cNvGrpSpPr>
            <a:grpSpLocks/>
          </p:cNvGrpSpPr>
          <p:nvPr/>
        </p:nvGrpSpPr>
        <p:grpSpPr bwMode="auto">
          <a:xfrm>
            <a:off x="962025" y="4264025"/>
            <a:ext cx="1231900" cy="495300"/>
            <a:chOff x="747" y="2479"/>
            <a:chExt cx="776" cy="312"/>
          </a:xfrm>
        </p:grpSpPr>
        <p:sp>
          <p:nvSpPr>
            <p:cNvPr id="65" name="Line 77"/>
            <p:cNvSpPr>
              <a:spLocks noChangeShapeType="1"/>
            </p:cNvSpPr>
            <p:nvPr/>
          </p:nvSpPr>
          <p:spPr bwMode="auto">
            <a:xfrm>
              <a:off x="843" y="2479"/>
              <a:ext cx="680"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66" name="Line 78"/>
            <p:cNvSpPr>
              <a:spLocks noChangeShapeType="1"/>
            </p:cNvSpPr>
            <p:nvPr/>
          </p:nvSpPr>
          <p:spPr bwMode="auto">
            <a:xfrm>
              <a:off x="747" y="2535"/>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67" name="Line 79"/>
            <p:cNvSpPr>
              <a:spLocks noChangeShapeType="1"/>
            </p:cNvSpPr>
            <p:nvPr/>
          </p:nvSpPr>
          <p:spPr bwMode="auto">
            <a:xfrm>
              <a:off x="747" y="2599"/>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68" name="Line 80"/>
            <p:cNvSpPr>
              <a:spLocks noChangeShapeType="1"/>
            </p:cNvSpPr>
            <p:nvPr/>
          </p:nvSpPr>
          <p:spPr bwMode="auto">
            <a:xfrm>
              <a:off x="747" y="2663"/>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69" name="Line 81"/>
            <p:cNvSpPr>
              <a:spLocks noChangeShapeType="1"/>
            </p:cNvSpPr>
            <p:nvPr/>
          </p:nvSpPr>
          <p:spPr bwMode="auto">
            <a:xfrm>
              <a:off x="747" y="2727"/>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0" name="Line 82"/>
            <p:cNvSpPr>
              <a:spLocks noChangeShapeType="1"/>
            </p:cNvSpPr>
            <p:nvPr/>
          </p:nvSpPr>
          <p:spPr bwMode="auto">
            <a:xfrm>
              <a:off x="747" y="2791"/>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grpSp>
        <p:nvGrpSpPr>
          <p:cNvPr id="34" name="Group 83"/>
          <p:cNvGrpSpPr>
            <a:grpSpLocks/>
          </p:cNvGrpSpPr>
          <p:nvPr/>
        </p:nvGrpSpPr>
        <p:grpSpPr bwMode="auto">
          <a:xfrm>
            <a:off x="974725" y="4873625"/>
            <a:ext cx="1231900" cy="495300"/>
            <a:chOff x="755" y="2863"/>
            <a:chExt cx="776" cy="312"/>
          </a:xfrm>
        </p:grpSpPr>
        <p:sp>
          <p:nvSpPr>
            <p:cNvPr id="59" name="Line 84"/>
            <p:cNvSpPr>
              <a:spLocks noChangeShapeType="1"/>
            </p:cNvSpPr>
            <p:nvPr/>
          </p:nvSpPr>
          <p:spPr bwMode="auto">
            <a:xfrm>
              <a:off x="851" y="2863"/>
              <a:ext cx="680"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60" name="Line 85"/>
            <p:cNvSpPr>
              <a:spLocks noChangeShapeType="1"/>
            </p:cNvSpPr>
            <p:nvPr/>
          </p:nvSpPr>
          <p:spPr bwMode="auto">
            <a:xfrm>
              <a:off x="755" y="2919"/>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61" name="Line 86"/>
            <p:cNvSpPr>
              <a:spLocks noChangeShapeType="1"/>
            </p:cNvSpPr>
            <p:nvPr/>
          </p:nvSpPr>
          <p:spPr bwMode="auto">
            <a:xfrm>
              <a:off x="755" y="2983"/>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62" name="Line 87"/>
            <p:cNvSpPr>
              <a:spLocks noChangeShapeType="1"/>
            </p:cNvSpPr>
            <p:nvPr/>
          </p:nvSpPr>
          <p:spPr bwMode="auto">
            <a:xfrm>
              <a:off x="755" y="3047"/>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63" name="Line 88"/>
            <p:cNvSpPr>
              <a:spLocks noChangeShapeType="1"/>
            </p:cNvSpPr>
            <p:nvPr/>
          </p:nvSpPr>
          <p:spPr bwMode="auto">
            <a:xfrm>
              <a:off x="755" y="3111"/>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64" name="Line 89"/>
            <p:cNvSpPr>
              <a:spLocks noChangeShapeType="1"/>
            </p:cNvSpPr>
            <p:nvPr/>
          </p:nvSpPr>
          <p:spPr bwMode="auto">
            <a:xfrm>
              <a:off x="755" y="3175"/>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sp>
        <p:nvSpPr>
          <p:cNvPr id="35" name="Rectangle 90"/>
          <p:cNvSpPr>
            <a:spLocks noChangeArrowheads="1"/>
          </p:cNvSpPr>
          <p:nvPr/>
        </p:nvSpPr>
        <p:spPr bwMode="auto">
          <a:xfrm>
            <a:off x="381000" y="3594100"/>
            <a:ext cx="1682750" cy="2520950"/>
          </a:xfrm>
          <a:prstGeom prst="rect">
            <a:avLst/>
          </a:prstGeom>
          <a:solidFill>
            <a:schemeClr val="bg1"/>
          </a:solidFill>
          <a:ln w="57150" cmpd="thickThin">
            <a:solidFill>
              <a:srgbClr val="00279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nvGrpSpPr>
          <p:cNvPr id="36" name="Group 91"/>
          <p:cNvGrpSpPr>
            <a:grpSpLocks/>
          </p:cNvGrpSpPr>
          <p:nvPr/>
        </p:nvGrpSpPr>
        <p:grpSpPr bwMode="auto">
          <a:xfrm>
            <a:off x="606425" y="4149725"/>
            <a:ext cx="1231900" cy="495300"/>
            <a:chOff x="523" y="2407"/>
            <a:chExt cx="776" cy="312"/>
          </a:xfrm>
        </p:grpSpPr>
        <p:sp>
          <p:nvSpPr>
            <p:cNvPr id="53" name="Line 92"/>
            <p:cNvSpPr>
              <a:spLocks noChangeShapeType="1"/>
            </p:cNvSpPr>
            <p:nvPr/>
          </p:nvSpPr>
          <p:spPr bwMode="auto">
            <a:xfrm>
              <a:off x="619" y="2407"/>
              <a:ext cx="680"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54" name="Line 93"/>
            <p:cNvSpPr>
              <a:spLocks noChangeShapeType="1"/>
            </p:cNvSpPr>
            <p:nvPr/>
          </p:nvSpPr>
          <p:spPr bwMode="auto">
            <a:xfrm>
              <a:off x="523" y="2463"/>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55" name="Line 94"/>
            <p:cNvSpPr>
              <a:spLocks noChangeShapeType="1"/>
            </p:cNvSpPr>
            <p:nvPr/>
          </p:nvSpPr>
          <p:spPr bwMode="auto">
            <a:xfrm>
              <a:off x="523" y="2527"/>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56" name="Line 95"/>
            <p:cNvSpPr>
              <a:spLocks noChangeShapeType="1"/>
            </p:cNvSpPr>
            <p:nvPr/>
          </p:nvSpPr>
          <p:spPr bwMode="auto">
            <a:xfrm>
              <a:off x="523" y="2591"/>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57" name="Line 96"/>
            <p:cNvSpPr>
              <a:spLocks noChangeShapeType="1"/>
            </p:cNvSpPr>
            <p:nvPr/>
          </p:nvSpPr>
          <p:spPr bwMode="auto">
            <a:xfrm>
              <a:off x="523" y="2655"/>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58" name="Line 97"/>
            <p:cNvSpPr>
              <a:spLocks noChangeShapeType="1"/>
            </p:cNvSpPr>
            <p:nvPr/>
          </p:nvSpPr>
          <p:spPr bwMode="auto">
            <a:xfrm>
              <a:off x="523" y="2719"/>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grpSp>
        <p:nvGrpSpPr>
          <p:cNvPr id="37" name="Group 98"/>
          <p:cNvGrpSpPr>
            <a:grpSpLocks/>
          </p:cNvGrpSpPr>
          <p:nvPr/>
        </p:nvGrpSpPr>
        <p:grpSpPr bwMode="auto">
          <a:xfrm>
            <a:off x="606425" y="4772025"/>
            <a:ext cx="1231900" cy="495300"/>
            <a:chOff x="523" y="2799"/>
            <a:chExt cx="776" cy="312"/>
          </a:xfrm>
        </p:grpSpPr>
        <p:sp>
          <p:nvSpPr>
            <p:cNvPr id="47" name="Line 99"/>
            <p:cNvSpPr>
              <a:spLocks noChangeShapeType="1"/>
            </p:cNvSpPr>
            <p:nvPr/>
          </p:nvSpPr>
          <p:spPr bwMode="auto">
            <a:xfrm>
              <a:off x="619" y="2799"/>
              <a:ext cx="680"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48" name="Line 100"/>
            <p:cNvSpPr>
              <a:spLocks noChangeShapeType="1"/>
            </p:cNvSpPr>
            <p:nvPr/>
          </p:nvSpPr>
          <p:spPr bwMode="auto">
            <a:xfrm>
              <a:off x="523" y="2855"/>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49" name="Line 101"/>
            <p:cNvSpPr>
              <a:spLocks noChangeShapeType="1"/>
            </p:cNvSpPr>
            <p:nvPr/>
          </p:nvSpPr>
          <p:spPr bwMode="auto">
            <a:xfrm>
              <a:off x="523" y="2919"/>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50" name="Line 102"/>
            <p:cNvSpPr>
              <a:spLocks noChangeShapeType="1"/>
            </p:cNvSpPr>
            <p:nvPr/>
          </p:nvSpPr>
          <p:spPr bwMode="auto">
            <a:xfrm>
              <a:off x="523" y="2983"/>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51" name="Line 103"/>
            <p:cNvSpPr>
              <a:spLocks noChangeShapeType="1"/>
            </p:cNvSpPr>
            <p:nvPr/>
          </p:nvSpPr>
          <p:spPr bwMode="auto">
            <a:xfrm>
              <a:off x="523" y="3047"/>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52" name="Line 104"/>
            <p:cNvSpPr>
              <a:spLocks noChangeShapeType="1"/>
            </p:cNvSpPr>
            <p:nvPr/>
          </p:nvSpPr>
          <p:spPr bwMode="auto">
            <a:xfrm>
              <a:off x="523" y="3111"/>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grpSp>
        <p:nvGrpSpPr>
          <p:cNvPr id="38" name="Group 105"/>
          <p:cNvGrpSpPr>
            <a:grpSpLocks/>
          </p:cNvGrpSpPr>
          <p:nvPr/>
        </p:nvGrpSpPr>
        <p:grpSpPr bwMode="auto">
          <a:xfrm>
            <a:off x="619125" y="5381625"/>
            <a:ext cx="1231900" cy="495300"/>
            <a:chOff x="531" y="3183"/>
            <a:chExt cx="776" cy="312"/>
          </a:xfrm>
        </p:grpSpPr>
        <p:sp>
          <p:nvSpPr>
            <p:cNvPr id="41" name="Line 106"/>
            <p:cNvSpPr>
              <a:spLocks noChangeShapeType="1"/>
            </p:cNvSpPr>
            <p:nvPr/>
          </p:nvSpPr>
          <p:spPr bwMode="auto">
            <a:xfrm>
              <a:off x="627" y="3183"/>
              <a:ext cx="680"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42" name="Line 107"/>
            <p:cNvSpPr>
              <a:spLocks noChangeShapeType="1"/>
            </p:cNvSpPr>
            <p:nvPr/>
          </p:nvSpPr>
          <p:spPr bwMode="auto">
            <a:xfrm>
              <a:off x="531" y="3239"/>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43" name="Line 108"/>
            <p:cNvSpPr>
              <a:spLocks noChangeShapeType="1"/>
            </p:cNvSpPr>
            <p:nvPr/>
          </p:nvSpPr>
          <p:spPr bwMode="auto">
            <a:xfrm>
              <a:off x="531" y="3303"/>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44" name="Line 109"/>
            <p:cNvSpPr>
              <a:spLocks noChangeShapeType="1"/>
            </p:cNvSpPr>
            <p:nvPr/>
          </p:nvSpPr>
          <p:spPr bwMode="auto">
            <a:xfrm>
              <a:off x="531" y="3367"/>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45" name="Line 110"/>
            <p:cNvSpPr>
              <a:spLocks noChangeShapeType="1"/>
            </p:cNvSpPr>
            <p:nvPr/>
          </p:nvSpPr>
          <p:spPr bwMode="auto">
            <a:xfrm>
              <a:off x="531" y="3431"/>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46" name="Line 111"/>
            <p:cNvSpPr>
              <a:spLocks noChangeShapeType="1"/>
            </p:cNvSpPr>
            <p:nvPr/>
          </p:nvSpPr>
          <p:spPr bwMode="auto">
            <a:xfrm>
              <a:off x="531" y="3495"/>
              <a:ext cx="776" cy="0"/>
            </a:xfrm>
            <a:prstGeom prst="line">
              <a:avLst/>
            </a:prstGeom>
            <a:noFill/>
            <a:ln w="25400">
              <a:solidFill>
                <a:srgbClr val="00279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sp>
        <p:nvSpPr>
          <p:cNvPr id="39" name="Rectangle 112"/>
          <p:cNvSpPr>
            <a:spLocks noChangeArrowheads="1"/>
          </p:cNvSpPr>
          <p:nvPr/>
        </p:nvSpPr>
        <p:spPr bwMode="auto">
          <a:xfrm>
            <a:off x="457200" y="3733800"/>
            <a:ext cx="1600200" cy="3048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algn="l">
              <a:spcBef>
                <a:spcPct val="50000"/>
              </a:spcBef>
            </a:pPr>
            <a:r>
              <a:rPr lang="en-US" sz="1400" b="1" dirty="0"/>
              <a:t>A. </a:t>
            </a:r>
            <a:r>
              <a:rPr lang="en-US" sz="1400" b="1" dirty="0" smtClean="0"/>
              <a:t>Wild Park</a:t>
            </a:r>
            <a:endParaRPr lang="en-US" sz="1400" b="1" dirty="0"/>
          </a:p>
        </p:txBody>
      </p:sp>
      <p:sp>
        <p:nvSpPr>
          <p:cNvPr id="40" name="Rectangle 113"/>
          <p:cNvSpPr>
            <a:spLocks noChangeArrowheads="1"/>
          </p:cNvSpPr>
          <p:nvPr/>
        </p:nvSpPr>
        <p:spPr bwMode="auto">
          <a:xfrm>
            <a:off x="1295400" y="2743200"/>
            <a:ext cx="1466850" cy="523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1400" b="1" dirty="0"/>
              <a:t>C. </a:t>
            </a:r>
            <a:r>
              <a:rPr lang="en-US" sz="1400" b="1" dirty="0" smtClean="0"/>
              <a:t>Sustainable </a:t>
            </a:r>
            <a:endParaRPr lang="en-US" sz="1400" b="1" dirty="0"/>
          </a:p>
          <a:p>
            <a:endParaRPr lang="en-US" sz="1400" b="1" dirty="0"/>
          </a:p>
        </p:txBody>
      </p:sp>
      <p:sp>
        <p:nvSpPr>
          <p:cNvPr id="118" name="Rectangle 114"/>
          <p:cNvSpPr>
            <a:spLocks noChangeArrowheads="1"/>
          </p:cNvSpPr>
          <p:nvPr/>
        </p:nvSpPr>
        <p:spPr bwMode="auto">
          <a:xfrm>
            <a:off x="5783263" y="6096000"/>
            <a:ext cx="1608137" cy="36676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488" tIns="44450" rIns="90488" bIns="44450">
            <a:spAutoFit/>
          </a:bodyPr>
          <a:lstStyle/>
          <a:p>
            <a:pPr>
              <a:spcBef>
                <a:spcPct val="50000"/>
              </a:spcBef>
            </a:pPr>
            <a:r>
              <a:rPr lang="en-US" b="1" dirty="0" smtClean="0"/>
              <a:t>Events</a:t>
            </a:r>
            <a:endParaRPr lang="en-US" b="1" dirty="0"/>
          </a:p>
        </p:txBody>
      </p:sp>
      <p:sp>
        <p:nvSpPr>
          <p:cNvPr id="23" name="TextBox 22"/>
          <p:cNvSpPr txBox="1"/>
          <p:nvPr/>
        </p:nvSpPr>
        <p:spPr>
          <a:xfrm>
            <a:off x="4267200" y="1460500"/>
            <a:ext cx="4535487" cy="707886"/>
          </a:xfrm>
          <a:prstGeom prst="rect">
            <a:avLst/>
          </a:prstGeom>
          <a:noFill/>
        </p:spPr>
        <p:txBody>
          <a:bodyPr wrap="square" rtlCol="0">
            <a:spAutoFit/>
          </a:bodyPr>
          <a:lstStyle/>
          <a:p>
            <a:r>
              <a:rPr lang="en-US" sz="2000" dirty="0" smtClean="0"/>
              <a:t>Based on 150 Interviews plus various books, articles and research</a:t>
            </a:r>
            <a:endParaRPr lang="en-US" sz="2000" dirty="0"/>
          </a:p>
        </p:txBody>
      </p:sp>
      <p:sp>
        <p:nvSpPr>
          <p:cNvPr id="167" name="Date Placeholder 166"/>
          <p:cNvSpPr>
            <a:spLocks noGrp="1"/>
          </p:cNvSpPr>
          <p:nvPr>
            <p:ph type="dt" sz="half" idx="10"/>
          </p:nvPr>
        </p:nvSpPr>
        <p:spPr/>
        <p:txBody>
          <a:bodyPr/>
          <a:lstStyle/>
          <a:p>
            <a:pPr>
              <a:defRPr/>
            </a:pPr>
            <a:r>
              <a:rPr lang="en-US" smtClean="0"/>
              <a:t>Apri 21, 2014</a:t>
            </a:r>
            <a:endParaRPr lang="en-US"/>
          </a:p>
        </p:txBody>
      </p:sp>
    </p:spTree>
    <p:extLst>
      <p:ext uri="{BB962C8B-B14F-4D97-AF65-F5344CB8AC3E}">
        <p14:creationId xmlns:p14="http://schemas.microsoft.com/office/powerpoint/2010/main" val="281839644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170" name="Group 135"/>
          <p:cNvGrpSpPr>
            <a:grpSpLocks/>
          </p:cNvGrpSpPr>
          <p:nvPr/>
        </p:nvGrpSpPr>
        <p:grpSpPr bwMode="auto">
          <a:xfrm>
            <a:off x="978694" y="1435894"/>
            <a:ext cx="6746875" cy="4511675"/>
            <a:chOff x="968" y="1055"/>
            <a:chExt cx="4250" cy="2842"/>
          </a:xfrm>
        </p:grpSpPr>
        <p:sp>
          <p:nvSpPr>
            <p:cNvPr id="7176" name="Rectangle 3"/>
            <p:cNvSpPr>
              <a:spLocks noChangeArrowheads="1"/>
            </p:cNvSpPr>
            <p:nvPr/>
          </p:nvSpPr>
          <p:spPr bwMode="auto">
            <a:xfrm>
              <a:off x="4074" y="1274"/>
              <a:ext cx="542" cy="542"/>
            </a:xfrm>
            <a:prstGeom prst="rect">
              <a:avLst/>
            </a:prstGeom>
            <a:gradFill rotWithShape="0">
              <a:gsLst>
                <a:gs pos="0">
                  <a:srgbClr val="FDFEB2"/>
                </a:gs>
                <a:gs pos="100000">
                  <a:srgbClr val="FAFD00"/>
                </a:gs>
              </a:gsLst>
              <a:path path="shape">
                <a:fillToRect l="50000" t="50000" r="50000" b="50000"/>
              </a:path>
            </a:gradFill>
            <a:ln w="76200">
              <a:solidFill>
                <a:srgbClr val="FE9B03"/>
              </a:solidFill>
              <a:miter lim="800000"/>
              <a:headEnd/>
              <a:tailEnd/>
            </a:ln>
          </p:spPr>
          <p:txBody>
            <a:bodyPr wrap="none" anchor="ctr"/>
            <a:lstStyle/>
            <a:p>
              <a:pPr eaLnBrk="0" hangingPunct="0"/>
              <a:endParaRPr lang="en-US"/>
            </a:p>
          </p:txBody>
        </p:sp>
        <p:sp>
          <p:nvSpPr>
            <p:cNvPr id="7177" name="Freeform 4"/>
            <p:cNvSpPr>
              <a:spLocks/>
            </p:cNvSpPr>
            <p:nvPr/>
          </p:nvSpPr>
          <p:spPr bwMode="auto">
            <a:xfrm>
              <a:off x="2236" y="1332"/>
              <a:ext cx="1140" cy="676"/>
            </a:xfrm>
            <a:custGeom>
              <a:avLst/>
              <a:gdLst>
                <a:gd name="T0" fmla="*/ 334 w 1140"/>
                <a:gd name="T1" fmla="*/ 143 h 676"/>
                <a:gd name="T2" fmla="*/ 402 w 1140"/>
                <a:gd name="T3" fmla="*/ 95 h 676"/>
                <a:gd name="T4" fmla="*/ 484 w 1140"/>
                <a:gd name="T5" fmla="*/ 61 h 676"/>
                <a:gd name="T6" fmla="*/ 566 w 1140"/>
                <a:gd name="T7" fmla="*/ 34 h 676"/>
                <a:gd name="T8" fmla="*/ 641 w 1140"/>
                <a:gd name="T9" fmla="*/ 14 h 676"/>
                <a:gd name="T10" fmla="*/ 723 w 1140"/>
                <a:gd name="T11" fmla="*/ 0 h 676"/>
                <a:gd name="T12" fmla="*/ 778 w 1140"/>
                <a:gd name="T13" fmla="*/ 14 h 676"/>
                <a:gd name="T14" fmla="*/ 832 w 1140"/>
                <a:gd name="T15" fmla="*/ 34 h 676"/>
                <a:gd name="T16" fmla="*/ 900 w 1140"/>
                <a:gd name="T17" fmla="*/ 89 h 676"/>
                <a:gd name="T18" fmla="*/ 955 w 1140"/>
                <a:gd name="T19" fmla="*/ 164 h 676"/>
                <a:gd name="T20" fmla="*/ 1009 w 1140"/>
                <a:gd name="T21" fmla="*/ 245 h 676"/>
                <a:gd name="T22" fmla="*/ 1064 w 1140"/>
                <a:gd name="T23" fmla="*/ 334 h 676"/>
                <a:gd name="T24" fmla="*/ 1119 w 1140"/>
                <a:gd name="T25" fmla="*/ 409 h 676"/>
                <a:gd name="T26" fmla="*/ 1139 w 1140"/>
                <a:gd name="T27" fmla="*/ 484 h 676"/>
                <a:gd name="T28" fmla="*/ 1139 w 1140"/>
                <a:gd name="T29" fmla="*/ 566 h 676"/>
                <a:gd name="T30" fmla="*/ 1098 w 1140"/>
                <a:gd name="T31" fmla="*/ 641 h 676"/>
                <a:gd name="T32" fmla="*/ 1057 w 1140"/>
                <a:gd name="T33" fmla="*/ 661 h 676"/>
                <a:gd name="T34" fmla="*/ 1016 w 1140"/>
                <a:gd name="T35" fmla="*/ 668 h 676"/>
                <a:gd name="T36" fmla="*/ 975 w 1140"/>
                <a:gd name="T37" fmla="*/ 675 h 676"/>
                <a:gd name="T38" fmla="*/ 934 w 1140"/>
                <a:gd name="T39" fmla="*/ 668 h 676"/>
                <a:gd name="T40" fmla="*/ 887 w 1140"/>
                <a:gd name="T41" fmla="*/ 661 h 676"/>
                <a:gd name="T42" fmla="*/ 839 w 1140"/>
                <a:gd name="T43" fmla="*/ 641 h 676"/>
                <a:gd name="T44" fmla="*/ 798 w 1140"/>
                <a:gd name="T45" fmla="*/ 620 h 676"/>
                <a:gd name="T46" fmla="*/ 757 w 1140"/>
                <a:gd name="T47" fmla="*/ 607 h 676"/>
                <a:gd name="T48" fmla="*/ 709 w 1140"/>
                <a:gd name="T49" fmla="*/ 593 h 676"/>
                <a:gd name="T50" fmla="*/ 668 w 1140"/>
                <a:gd name="T51" fmla="*/ 573 h 676"/>
                <a:gd name="T52" fmla="*/ 621 w 1140"/>
                <a:gd name="T53" fmla="*/ 559 h 676"/>
                <a:gd name="T54" fmla="*/ 573 w 1140"/>
                <a:gd name="T55" fmla="*/ 552 h 676"/>
                <a:gd name="T56" fmla="*/ 525 w 1140"/>
                <a:gd name="T57" fmla="*/ 552 h 676"/>
                <a:gd name="T58" fmla="*/ 477 w 1140"/>
                <a:gd name="T59" fmla="*/ 552 h 676"/>
                <a:gd name="T60" fmla="*/ 430 w 1140"/>
                <a:gd name="T61" fmla="*/ 552 h 676"/>
                <a:gd name="T62" fmla="*/ 382 w 1140"/>
                <a:gd name="T63" fmla="*/ 559 h 676"/>
                <a:gd name="T64" fmla="*/ 327 w 1140"/>
                <a:gd name="T65" fmla="*/ 559 h 676"/>
                <a:gd name="T66" fmla="*/ 280 w 1140"/>
                <a:gd name="T67" fmla="*/ 559 h 676"/>
                <a:gd name="T68" fmla="*/ 232 w 1140"/>
                <a:gd name="T69" fmla="*/ 559 h 676"/>
                <a:gd name="T70" fmla="*/ 184 w 1140"/>
                <a:gd name="T71" fmla="*/ 552 h 676"/>
                <a:gd name="T72" fmla="*/ 136 w 1140"/>
                <a:gd name="T73" fmla="*/ 545 h 676"/>
                <a:gd name="T74" fmla="*/ 95 w 1140"/>
                <a:gd name="T75" fmla="*/ 525 h 676"/>
                <a:gd name="T76" fmla="*/ 34 w 1140"/>
                <a:gd name="T77" fmla="*/ 498 h 676"/>
                <a:gd name="T78" fmla="*/ 7 w 1140"/>
                <a:gd name="T79" fmla="*/ 450 h 676"/>
                <a:gd name="T80" fmla="*/ 0 w 1140"/>
                <a:gd name="T81" fmla="*/ 409 h 676"/>
                <a:gd name="T82" fmla="*/ 0 w 1140"/>
                <a:gd name="T83" fmla="*/ 361 h 676"/>
                <a:gd name="T84" fmla="*/ 14 w 1140"/>
                <a:gd name="T85" fmla="*/ 314 h 676"/>
                <a:gd name="T86" fmla="*/ 41 w 1140"/>
                <a:gd name="T87" fmla="*/ 266 h 676"/>
                <a:gd name="T88" fmla="*/ 102 w 1140"/>
                <a:gd name="T89" fmla="*/ 198 h 676"/>
                <a:gd name="T90" fmla="*/ 150 w 1140"/>
                <a:gd name="T91" fmla="*/ 184 h 676"/>
                <a:gd name="T92" fmla="*/ 198 w 1140"/>
                <a:gd name="T93" fmla="*/ 184 h 676"/>
                <a:gd name="T94" fmla="*/ 252 w 1140"/>
                <a:gd name="T95" fmla="*/ 191 h 676"/>
                <a:gd name="T96" fmla="*/ 307 w 1140"/>
                <a:gd name="T97" fmla="*/ 205 h 676"/>
                <a:gd name="T98" fmla="*/ 361 w 1140"/>
                <a:gd name="T99" fmla="*/ 218 h 676"/>
                <a:gd name="T100" fmla="*/ 416 w 1140"/>
                <a:gd name="T101" fmla="*/ 239 h 676"/>
                <a:gd name="T102" fmla="*/ 471 w 1140"/>
                <a:gd name="T103" fmla="*/ 259 h 676"/>
                <a:gd name="T104" fmla="*/ 525 w 1140"/>
                <a:gd name="T105" fmla="*/ 266 h 676"/>
                <a:gd name="T106" fmla="*/ 580 w 1140"/>
                <a:gd name="T107" fmla="*/ 280 h 676"/>
                <a:gd name="T108" fmla="*/ 627 w 1140"/>
                <a:gd name="T109" fmla="*/ 286 h 67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140"/>
                <a:gd name="T166" fmla="*/ 0 h 676"/>
                <a:gd name="T167" fmla="*/ 1140 w 1140"/>
                <a:gd name="T168" fmla="*/ 676 h 67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140" h="676">
                  <a:moveTo>
                    <a:pt x="286" y="177"/>
                  </a:moveTo>
                  <a:lnTo>
                    <a:pt x="300" y="170"/>
                  </a:lnTo>
                  <a:lnTo>
                    <a:pt x="314" y="150"/>
                  </a:lnTo>
                  <a:lnTo>
                    <a:pt x="334" y="143"/>
                  </a:lnTo>
                  <a:lnTo>
                    <a:pt x="355" y="130"/>
                  </a:lnTo>
                  <a:lnTo>
                    <a:pt x="368" y="116"/>
                  </a:lnTo>
                  <a:lnTo>
                    <a:pt x="389" y="102"/>
                  </a:lnTo>
                  <a:lnTo>
                    <a:pt x="402" y="95"/>
                  </a:lnTo>
                  <a:lnTo>
                    <a:pt x="430" y="82"/>
                  </a:lnTo>
                  <a:lnTo>
                    <a:pt x="443" y="82"/>
                  </a:lnTo>
                  <a:lnTo>
                    <a:pt x="464" y="68"/>
                  </a:lnTo>
                  <a:lnTo>
                    <a:pt x="484" y="61"/>
                  </a:lnTo>
                  <a:lnTo>
                    <a:pt x="498" y="55"/>
                  </a:lnTo>
                  <a:lnTo>
                    <a:pt x="518" y="41"/>
                  </a:lnTo>
                  <a:lnTo>
                    <a:pt x="539" y="34"/>
                  </a:lnTo>
                  <a:lnTo>
                    <a:pt x="566" y="34"/>
                  </a:lnTo>
                  <a:lnTo>
                    <a:pt x="580" y="27"/>
                  </a:lnTo>
                  <a:lnTo>
                    <a:pt x="600" y="20"/>
                  </a:lnTo>
                  <a:lnTo>
                    <a:pt x="621" y="14"/>
                  </a:lnTo>
                  <a:lnTo>
                    <a:pt x="641" y="14"/>
                  </a:lnTo>
                  <a:lnTo>
                    <a:pt x="662" y="7"/>
                  </a:lnTo>
                  <a:lnTo>
                    <a:pt x="682" y="7"/>
                  </a:lnTo>
                  <a:lnTo>
                    <a:pt x="702" y="0"/>
                  </a:lnTo>
                  <a:lnTo>
                    <a:pt x="723" y="0"/>
                  </a:lnTo>
                  <a:lnTo>
                    <a:pt x="743" y="0"/>
                  </a:lnTo>
                  <a:lnTo>
                    <a:pt x="750" y="7"/>
                  </a:lnTo>
                  <a:lnTo>
                    <a:pt x="771" y="7"/>
                  </a:lnTo>
                  <a:lnTo>
                    <a:pt x="778" y="14"/>
                  </a:lnTo>
                  <a:lnTo>
                    <a:pt x="791" y="14"/>
                  </a:lnTo>
                  <a:lnTo>
                    <a:pt x="798" y="20"/>
                  </a:lnTo>
                  <a:lnTo>
                    <a:pt x="812" y="20"/>
                  </a:lnTo>
                  <a:lnTo>
                    <a:pt x="832" y="34"/>
                  </a:lnTo>
                  <a:lnTo>
                    <a:pt x="846" y="48"/>
                  </a:lnTo>
                  <a:lnTo>
                    <a:pt x="866" y="61"/>
                  </a:lnTo>
                  <a:lnTo>
                    <a:pt x="887" y="75"/>
                  </a:lnTo>
                  <a:lnTo>
                    <a:pt x="900" y="89"/>
                  </a:lnTo>
                  <a:lnTo>
                    <a:pt x="914" y="109"/>
                  </a:lnTo>
                  <a:lnTo>
                    <a:pt x="934" y="130"/>
                  </a:lnTo>
                  <a:lnTo>
                    <a:pt x="948" y="150"/>
                  </a:lnTo>
                  <a:lnTo>
                    <a:pt x="955" y="164"/>
                  </a:lnTo>
                  <a:lnTo>
                    <a:pt x="975" y="184"/>
                  </a:lnTo>
                  <a:lnTo>
                    <a:pt x="982" y="205"/>
                  </a:lnTo>
                  <a:lnTo>
                    <a:pt x="1003" y="225"/>
                  </a:lnTo>
                  <a:lnTo>
                    <a:pt x="1009" y="245"/>
                  </a:lnTo>
                  <a:lnTo>
                    <a:pt x="1023" y="266"/>
                  </a:lnTo>
                  <a:lnTo>
                    <a:pt x="1037" y="293"/>
                  </a:lnTo>
                  <a:lnTo>
                    <a:pt x="1050" y="314"/>
                  </a:lnTo>
                  <a:lnTo>
                    <a:pt x="1064" y="334"/>
                  </a:lnTo>
                  <a:lnTo>
                    <a:pt x="1071" y="348"/>
                  </a:lnTo>
                  <a:lnTo>
                    <a:pt x="1091" y="368"/>
                  </a:lnTo>
                  <a:lnTo>
                    <a:pt x="1098" y="389"/>
                  </a:lnTo>
                  <a:lnTo>
                    <a:pt x="1119" y="409"/>
                  </a:lnTo>
                  <a:lnTo>
                    <a:pt x="1119" y="430"/>
                  </a:lnTo>
                  <a:lnTo>
                    <a:pt x="1125" y="443"/>
                  </a:lnTo>
                  <a:lnTo>
                    <a:pt x="1132" y="464"/>
                  </a:lnTo>
                  <a:lnTo>
                    <a:pt x="1139" y="484"/>
                  </a:lnTo>
                  <a:lnTo>
                    <a:pt x="1139" y="505"/>
                  </a:lnTo>
                  <a:lnTo>
                    <a:pt x="1139" y="525"/>
                  </a:lnTo>
                  <a:lnTo>
                    <a:pt x="1139" y="545"/>
                  </a:lnTo>
                  <a:lnTo>
                    <a:pt x="1139" y="566"/>
                  </a:lnTo>
                  <a:lnTo>
                    <a:pt x="1132" y="586"/>
                  </a:lnTo>
                  <a:lnTo>
                    <a:pt x="1125" y="607"/>
                  </a:lnTo>
                  <a:lnTo>
                    <a:pt x="1119" y="620"/>
                  </a:lnTo>
                  <a:lnTo>
                    <a:pt x="1098" y="641"/>
                  </a:lnTo>
                  <a:lnTo>
                    <a:pt x="1091" y="641"/>
                  </a:lnTo>
                  <a:lnTo>
                    <a:pt x="1078" y="648"/>
                  </a:lnTo>
                  <a:lnTo>
                    <a:pt x="1071" y="655"/>
                  </a:lnTo>
                  <a:lnTo>
                    <a:pt x="1057" y="661"/>
                  </a:lnTo>
                  <a:lnTo>
                    <a:pt x="1050" y="661"/>
                  </a:lnTo>
                  <a:lnTo>
                    <a:pt x="1037" y="661"/>
                  </a:lnTo>
                  <a:lnTo>
                    <a:pt x="1023" y="668"/>
                  </a:lnTo>
                  <a:lnTo>
                    <a:pt x="1016" y="668"/>
                  </a:lnTo>
                  <a:lnTo>
                    <a:pt x="1003" y="675"/>
                  </a:lnTo>
                  <a:lnTo>
                    <a:pt x="996" y="675"/>
                  </a:lnTo>
                  <a:lnTo>
                    <a:pt x="982" y="675"/>
                  </a:lnTo>
                  <a:lnTo>
                    <a:pt x="975" y="675"/>
                  </a:lnTo>
                  <a:lnTo>
                    <a:pt x="962" y="675"/>
                  </a:lnTo>
                  <a:lnTo>
                    <a:pt x="955" y="668"/>
                  </a:lnTo>
                  <a:lnTo>
                    <a:pt x="941" y="668"/>
                  </a:lnTo>
                  <a:lnTo>
                    <a:pt x="934" y="668"/>
                  </a:lnTo>
                  <a:lnTo>
                    <a:pt x="921" y="661"/>
                  </a:lnTo>
                  <a:lnTo>
                    <a:pt x="907" y="661"/>
                  </a:lnTo>
                  <a:lnTo>
                    <a:pt x="900" y="661"/>
                  </a:lnTo>
                  <a:lnTo>
                    <a:pt x="887" y="661"/>
                  </a:lnTo>
                  <a:lnTo>
                    <a:pt x="880" y="655"/>
                  </a:lnTo>
                  <a:lnTo>
                    <a:pt x="866" y="648"/>
                  </a:lnTo>
                  <a:lnTo>
                    <a:pt x="859" y="648"/>
                  </a:lnTo>
                  <a:lnTo>
                    <a:pt x="839" y="641"/>
                  </a:lnTo>
                  <a:lnTo>
                    <a:pt x="832" y="641"/>
                  </a:lnTo>
                  <a:lnTo>
                    <a:pt x="818" y="634"/>
                  </a:lnTo>
                  <a:lnTo>
                    <a:pt x="812" y="627"/>
                  </a:lnTo>
                  <a:lnTo>
                    <a:pt x="798" y="620"/>
                  </a:lnTo>
                  <a:lnTo>
                    <a:pt x="791" y="620"/>
                  </a:lnTo>
                  <a:lnTo>
                    <a:pt x="778" y="614"/>
                  </a:lnTo>
                  <a:lnTo>
                    <a:pt x="771" y="614"/>
                  </a:lnTo>
                  <a:lnTo>
                    <a:pt x="757" y="607"/>
                  </a:lnTo>
                  <a:lnTo>
                    <a:pt x="750" y="600"/>
                  </a:lnTo>
                  <a:lnTo>
                    <a:pt x="737" y="593"/>
                  </a:lnTo>
                  <a:lnTo>
                    <a:pt x="723" y="593"/>
                  </a:lnTo>
                  <a:lnTo>
                    <a:pt x="709" y="593"/>
                  </a:lnTo>
                  <a:lnTo>
                    <a:pt x="702" y="586"/>
                  </a:lnTo>
                  <a:lnTo>
                    <a:pt x="689" y="580"/>
                  </a:lnTo>
                  <a:lnTo>
                    <a:pt x="682" y="573"/>
                  </a:lnTo>
                  <a:lnTo>
                    <a:pt x="668" y="573"/>
                  </a:lnTo>
                  <a:lnTo>
                    <a:pt x="655" y="566"/>
                  </a:lnTo>
                  <a:lnTo>
                    <a:pt x="641" y="566"/>
                  </a:lnTo>
                  <a:lnTo>
                    <a:pt x="634" y="566"/>
                  </a:lnTo>
                  <a:lnTo>
                    <a:pt x="621" y="559"/>
                  </a:lnTo>
                  <a:lnTo>
                    <a:pt x="614" y="559"/>
                  </a:lnTo>
                  <a:lnTo>
                    <a:pt x="593" y="552"/>
                  </a:lnTo>
                  <a:lnTo>
                    <a:pt x="587" y="552"/>
                  </a:lnTo>
                  <a:lnTo>
                    <a:pt x="573" y="552"/>
                  </a:lnTo>
                  <a:lnTo>
                    <a:pt x="566" y="552"/>
                  </a:lnTo>
                  <a:lnTo>
                    <a:pt x="552" y="552"/>
                  </a:lnTo>
                  <a:lnTo>
                    <a:pt x="539" y="552"/>
                  </a:lnTo>
                  <a:lnTo>
                    <a:pt x="525" y="552"/>
                  </a:lnTo>
                  <a:lnTo>
                    <a:pt x="518" y="552"/>
                  </a:lnTo>
                  <a:lnTo>
                    <a:pt x="498" y="552"/>
                  </a:lnTo>
                  <a:lnTo>
                    <a:pt x="491" y="552"/>
                  </a:lnTo>
                  <a:lnTo>
                    <a:pt x="477" y="552"/>
                  </a:lnTo>
                  <a:lnTo>
                    <a:pt x="464" y="552"/>
                  </a:lnTo>
                  <a:lnTo>
                    <a:pt x="450" y="552"/>
                  </a:lnTo>
                  <a:lnTo>
                    <a:pt x="443" y="552"/>
                  </a:lnTo>
                  <a:lnTo>
                    <a:pt x="430" y="552"/>
                  </a:lnTo>
                  <a:lnTo>
                    <a:pt x="416" y="552"/>
                  </a:lnTo>
                  <a:lnTo>
                    <a:pt x="402" y="552"/>
                  </a:lnTo>
                  <a:lnTo>
                    <a:pt x="389" y="552"/>
                  </a:lnTo>
                  <a:lnTo>
                    <a:pt x="382" y="559"/>
                  </a:lnTo>
                  <a:lnTo>
                    <a:pt x="368" y="559"/>
                  </a:lnTo>
                  <a:lnTo>
                    <a:pt x="355" y="559"/>
                  </a:lnTo>
                  <a:lnTo>
                    <a:pt x="341" y="559"/>
                  </a:lnTo>
                  <a:lnTo>
                    <a:pt x="327" y="559"/>
                  </a:lnTo>
                  <a:lnTo>
                    <a:pt x="314" y="559"/>
                  </a:lnTo>
                  <a:lnTo>
                    <a:pt x="307" y="559"/>
                  </a:lnTo>
                  <a:lnTo>
                    <a:pt x="286" y="559"/>
                  </a:lnTo>
                  <a:lnTo>
                    <a:pt x="280" y="559"/>
                  </a:lnTo>
                  <a:lnTo>
                    <a:pt x="266" y="559"/>
                  </a:lnTo>
                  <a:lnTo>
                    <a:pt x="252" y="559"/>
                  </a:lnTo>
                  <a:lnTo>
                    <a:pt x="246" y="559"/>
                  </a:lnTo>
                  <a:lnTo>
                    <a:pt x="232" y="559"/>
                  </a:lnTo>
                  <a:lnTo>
                    <a:pt x="218" y="559"/>
                  </a:lnTo>
                  <a:lnTo>
                    <a:pt x="205" y="552"/>
                  </a:lnTo>
                  <a:lnTo>
                    <a:pt x="198" y="552"/>
                  </a:lnTo>
                  <a:lnTo>
                    <a:pt x="184" y="552"/>
                  </a:lnTo>
                  <a:lnTo>
                    <a:pt x="177" y="545"/>
                  </a:lnTo>
                  <a:lnTo>
                    <a:pt x="164" y="545"/>
                  </a:lnTo>
                  <a:lnTo>
                    <a:pt x="150" y="545"/>
                  </a:lnTo>
                  <a:lnTo>
                    <a:pt x="136" y="545"/>
                  </a:lnTo>
                  <a:lnTo>
                    <a:pt x="130" y="539"/>
                  </a:lnTo>
                  <a:lnTo>
                    <a:pt x="116" y="539"/>
                  </a:lnTo>
                  <a:lnTo>
                    <a:pt x="102" y="532"/>
                  </a:lnTo>
                  <a:lnTo>
                    <a:pt x="95" y="525"/>
                  </a:lnTo>
                  <a:lnTo>
                    <a:pt x="82" y="525"/>
                  </a:lnTo>
                  <a:lnTo>
                    <a:pt x="82" y="518"/>
                  </a:lnTo>
                  <a:lnTo>
                    <a:pt x="61" y="505"/>
                  </a:lnTo>
                  <a:lnTo>
                    <a:pt x="34" y="498"/>
                  </a:lnTo>
                  <a:lnTo>
                    <a:pt x="20" y="477"/>
                  </a:lnTo>
                  <a:lnTo>
                    <a:pt x="14" y="470"/>
                  </a:lnTo>
                  <a:lnTo>
                    <a:pt x="14" y="457"/>
                  </a:lnTo>
                  <a:lnTo>
                    <a:pt x="7" y="450"/>
                  </a:lnTo>
                  <a:lnTo>
                    <a:pt x="7" y="436"/>
                  </a:lnTo>
                  <a:lnTo>
                    <a:pt x="0" y="430"/>
                  </a:lnTo>
                  <a:lnTo>
                    <a:pt x="0" y="416"/>
                  </a:lnTo>
                  <a:lnTo>
                    <a:pt x="0" y="409"/>
                  </a:lnTo>
                  <a:lnTo>
                    <a:pt x="0" y="395"/>
                  </a:lnTo>
                  <a:lnTo>
                    <a:pt x="0" y="382"/>
                  </a:lnTo>
                  <a:lnTo>
                    <a:pt x="0" y="368"/>
                  </a:lnTo>
                  <a:lnTo>
                    <a:pt x="0" y="361"/>
                  </a:lnTo>
                  <a:lnTo>
                    <a:pt x="7" y="348"/>
                  </a:lnTo>
                  <a:lnTo>
                    <a:pt x="7" y="334"/>
                  </a:lnTo>
                  <a:lnTo>
                    <a:pt x="14" y="327"/>
                  </a:lnTo>
                  <a:lnTo>
                    <a:pt x="14" y="314"/>
                  </a:lnTo>
                  <a:lnTo>
                    <a:pt x="20" y="307"/>
                  </a:lnTo>
                  <a:lnTo>
                    <a:pt x="20" y="293"/>
                  </a:lnTo>
                  <a:lnTo>
                    <a:pt x="27" y="286"/>
                  </a:lnTo>
                  <a:lnTo>
                    <a:pt x="41" y="266"/>
                  </a:lnTo>
                  <a:lnTo>
                    <a:pt x="55" y="245"/>
                  </a:lnTo>
                  <a:lnTo>
                    <a:pt x="68" y="225"/>
                  </a:lnTo>
                  <a:lnTo>
                    <a:pt x="82" y="211"/>
                  </a:lnTo>
                  <a:lnTo>
                    <a:pt x="102" y="198"/>
                  </a:lnTo>
                  <a:lnTo>
                    <a:pt x="123" y="191"/>
                  </a:lnTo>
                  <a:lnTo>
                    <a:pt x="130" y="191"/>
                  </a:lnTo>
                  <a:lnTo>
                    <a:pt x="143" y="184"/>
                  </a:lnTo>
                  <a:lnTo>
                    <a:pt x="150" y="184"/>
                  </a:lnTo>
                  <a:lnTo>
                    <a:pt x="171" y="184"/>
                  </a:lnTo>
                  <a:lnTo>
                    <a:pt x="177" y="184"/>
                  </a:lnTo>
                  <a:lnTo>
                    <a:pt x="191" y="184"/>
                  </a:lnTo>
                  <a:lnTo>
                    <a:pt x="198" y="184"/>
                  </a:lnTo>
                  <a:lnTo>
                    <a:pt x="218" y="184"/>
                  </a:lnTo>
                  <a:lnTo>
                    <a:pt x="225" y="184"/>
                  </a:lnTo>
                  <a:lnTo>
                    <a:pt x="246" y="191"/>
                  </a:lnTo>
                  <a:lnTo>
                    <a:pt x="252" y="191"/>
                  </a:lnTo>
                  <a:lnTo>
                    <a:pt x="266" y="198"/>
                  </a:lnTo>
                  <a:lnTo>
                    <a:pt x="280" y="198"/>
                  </a:lnTo>
                  <a:lnTo>
                    <a:pt x="293" y="198"/>
                  </a:lnTo>
                  <a:lnTo>
                    <a:pt x="307" y="205"/>
                  </a:lnTo>
                  <a:lnTo>
                    <a:pt x="321" y="205"/>
                  </a:lnTo>
                  <a:lnTo>
                    <a:pt x="334" y="211"/>
                  </a:lnTo>
                  <a:lnTo>
                    <a:pt x="348" y="218"/>
                  </a:lnTo>
                  <a:lnTo>
                    <a:pt x="361" y="218"/>
                  </a:lnTo>
                  <a:lnTo>
                    <a:pt x="382" y="225"/>
                  </a:lnTo>
                  <a:lnTo>
                    <a:pt x="389" y="232"/>
                  </a:lnTo>
                  <a:lnTo>
                    <a:pt x="402" y="232"/>
                  </a:lnTo>
                  <a:lnTo>
                    <a:pt x="416" y="239"/>
                  </a:lnTo>
                  <a:lnTo>
                    <a:pt x="430" y="245"/>
                  </a:lnTo>
                  <a:lnTo>
                    <a:pt x="450" y="245"/>
                  </a:lnTo>
                  <a:lnTo>
                    <a:pt x="457" y="252"/>
                  </a:lnTo>
                  <a:lnTo>
                    <a:pt x="471" y="259"/>
                  </a:lnTo>
                  <a:lnTo>
                    <a:pt x="491" y="259"/>
                  </a:lnTo>
                  <a:lnTo>
                    <a:pt x="498" y="266"/>
                  </a:lnTo>
                  <a:lnTo>
                    <a:pt x="518" y="266"/>
                  </a:lnTo>
                  <a:lnTo>
                    <a:pt x="525" y="266"/>
                  </a:lnTo>
                  <a:lnTo>
                    <a:pt x="539" y="273"/>
                  </a:lnTo>
                  <a:lnTo>
                    <a:pt x="552" y="273"/>
                  </a:lnTo>
                  <a:lnTo>
                    <a:pt x="566" y="280"/>
                  </a:lnTo>
                  <a:lnTo>
                    <a:pt x="580" y="280"/>
                  </a:lnTo>
                  <a:lnTo>
                    <a:pt x="587" y="286"/>
                  </a:lnTo>
                  <a:lnTo>
                    <a:pt x="607" y="286"/>
                  </a:lnTo>
                  <a:lnTo>
                    <a:pt x="614" y="286"/>
                  </a:lnTo>
                  <a:lnTo>
                    <a:pt x="627" y="286"/>
                  </a:lnTo>
                  <a:lnTo>
                    <a:pt x="634" y="286"/>
                  </a:lnTo>
                  <a:lnTo>
                    <a:pt x="648" y="280"/>
                  </a:lnTo>
                  <a:lnTo>
                    <a:pt x="655" y="280"/>
                  </a:lnTo>
                </a:path>
              </a:pathLst>
            </a:custGeom>
            <a:gradFill rotWithShape="0">
              <a:gsLst>
                <a:gs pos="0">
                  <a:srgbClr val="CF0E30"/>
                </a:gs>
                <a:gs pos="100000">
                  <a:srgbClr val="DD566E"/>
                </a:gs>
              </a:gsLst>
              <a:path path="rect">
                <a:fillToRect l="50000" t="50000" r="50000" b="50000"/>
              </a:path>
            </a:gradFill>
            <a:ln w="76200" cap="rnd" cmpd="sng">
              <a:solidFill>
                <a:srgbClr val="CF0E30"/>
              </a:solidFill>
              <a:prstDash val="solid"/>
              <a:round/>
              <a:headEnd type="none" w="med" len="med"/>
              <a:tailEnd type="none" w="med" len="med"/>
            </a:ln>
          </p:spPr>
          <p:txBody>
            <a:bodyPr/>
            <a:lstStyle/>
            <a:p>
              <a:endParaRPr lang="en-US"/>
            </a:p>
          </p:txBody>
        </p:sp>
        <p:sp>
          <p:nvSpPr>
            <p:cNvPr id="7178" name="Freeform 5"/>
            <p:cNvSpPr>
              <a:spLocks/>
            </p:cNvSpPr>
            <p:nvPr/>
          </p:nvSpPr>
          <p:spPr bwMode="auto">
            <a:xfrm>
              <a:off x="1077" y="1332"/>
              <a:ext cx="785" cy="649"/>
            </a:xfrm>
            <a:custGeom>
              <a:avLst/>
              <a:gdLst>
                <a:gd name="T0" fmla="*/ 191 w 785"/>
                <a:gd name="T1" fmla="*/ 498 h 649"/>
                <a:gd name="T2" fmla="*/ 177 w 785"/>
                <a:gd name="T3" fmla="*/ 457 h 649"/>
                <a:gd name="T4" fmla="*/ 170 w 785"/>
                <a:gd name="T5" fmla="*/ 430 h 649"/>
                <a:gd name="T6" fmla="*/ 164 w 785"/>
                <a:gd name="T7" fmla="*/ 396 h 649"/>
                <a:gd name="T8" fmla="*/ 150 w 785"/>
                <a:gd name="T9" fmla="*/ 368 h 649"/>
                <a:gd name="T10" fmla="*/ 150 w 785"/>
                <a:gd name="T11" fmla="*/ 327 h 649"/>
                <a:gd name="T12" fmla="*/ 150 w 785"/>
                <a:gd name="T13" fmla="*/ 293 h 649"/>
                <a:gd name="T14" fmla="*/ 143 w 785"/>
                <a:gd name="T15" fmla="*/ 266 h 649"/>
                <a:gd name="T16" fmla="*/ 143 w 785"/>
                <a:gd name="T17" fmla="*/ 218 h 649"/>
                <a:gd name="T18" fmla="*/ 150 w 785"/>
                <a:gd name="T19" fmla="*/ 157 h 649"/>
                <a:gd name="T20" fmla="*/ 170 w 785"/>
                <a:gd name="T21" fmla="*/ 109 h 649"/>
                <a:gd name="T22" fmla="*/ 198 w 785"/>
                <a:gd name="T23" fmla="*/ 61 h 649"/>
                <a:gd name="T24" fmla="*/ 232 w 785"/>
                <a:gd name="T25" fmla="*/ 34 h 649"/>
                <a:gd name="T26" fmla="*/ 259 w 785"/>
                <a:gd name="T27" fmla="*/ 20 h 649"/>
                <a:gd name="T28" fmla="*/ 286 w 785"/>
                <a:gd name="T29" fmla="*/ 7 h 649"/>
                <a:gd name="T30" fmla="*/ 327 w 785"/>
                <a:gd name="T31" fmla="*/ 0 h 649"/>
                <a:gd name="T32" fmla="*/ 368 w 785"/>
                <a:gd name="T33" fmla="*/ 0 h 649"/>
                <a:gd name="T34" fmla="*/ 409 w 785"/>
                <a:gd name="T35" fmla="*/ 0 h 649"/>
                <a:gd name="T36" fmla="*/ 450 w 785"/>
                <a:gd name="T37" fmla="*/ 7 h 649"/>
                <a:gd name="T38" fmla="*/ 491 w 785"/>
                <a:gd name="T39" fmla="*/ 14 h 649"/>
                <a:gd name="T40" fmla="*/ 539 w 785"/>
                <a:gd name="T41" fmla="*/ 20 h 649"/>
                <a:gd name="T42" fmla="*/ 579 w 785"/>
                <a:gd name="T43" fmla="*/ 41 h 649"/>
                <a:gd name="T44" fmla="*/ 620 w 785"/>
                <a:gd name="T45" fmla="*/ 48 h 649"/>
                <a:gd name="T46" fmla="*/ 654 w 785"/>
                <a:gd name="T47" fmla="*/ 61 h 649"/>
                <a:gd name="T48" fmla="*/ 695 w 785"/>
                <a:gd name="T49" fmla="*/ 82 h 649"/>
                <a:gd name="T50" fmla="*/ 723 w 785"/>
                <a:gd name="T51" fmla="*/ 95 h 649"/>
                <a:gd name="T52" fmla="*/ 764 w 785"/>
                <a:gd name="T53" fmla="*/ 123 h 649"/>
                <a:gd name="T54" fmla="*/ 784 w 785"/>
                <a:gd name="T55" fmla="*/ 157 h 649"/>
                <a:gd name="T56" fmla="*/ 784 w 785"/>
                <a:gd name="T57" fmla="*/ 184 h 649"/>
                <a:gd name="T58" fmla="*/ 777 w 785"/>
                <a:gd name="T59" fmla="*/ 218 h 649"/>
                <a:gd name="T60" fmla="*/ 770 w 785"/>
                <a:gd name="T61" fmla="*/ 252 h 649"/>
                <a:gd name="T62" fmla="*/ 757 w 785"/>
                <a:gd name="T63" fmla="*/ 293 h 649"/>
                <a:gd name="T64" fmla="*/ 743 w 785"/>
                <a:gd name="T65" fmla="*/ 327 h 649"/>
                <a:gd name="T66" fmla="*/ 723 w 785"/>
                <a:gd name="T67" fmla="*/ 368 h 649"/>
                <a:gd name="T68" fmla="*/ 702 w 785"/>
                <a:gd name="T69" fmla="*/ 409 h 649"/>
                <a:gd name="T70" fmla="*/ 675 w 785"/>
                <a:gd name="T71" fmla="*/ 450 h 649"/>
                <a:gd name="T72" fmla="*/ 654 w 785"/>
                <a:gd name="T73" fmla="*/ 484 h 649"/>
                <a:gd name="T74" fmla="*/ 634 w 785"/>
                <a:gd name="T75" fmla="*/ 525 h 649"/>
                <a:gd name="T76" fmla="*/ 607 w 785"/>
                <a:gd name="T77" fmla="*/ 553 h 649"/>
                <a:gd name="T78" fmla="*/ 586 w 785"/>
                <a:gd name="T79" fmla="*/ 580 h 649"/>
                <a:gd name="T80" fmla="*/ 545 w 785"/>
                <a:gd name="T81" fmla="*/ 614 h 649"/>
                <a:gd name="T82" fmla="*/ 511 w 785"/>
                <a:gd name="T83" fmla="*/ 621 h 649"/>
                <a:gd name="T84" fmla="*/ 477 w 785"/>
                <a:gd name="T85" fmla="*/ 634 h 649"/>
                <a:gd name="T86" fmla="*/ 450 w 785"/>
                <a:gd name="T87" fmla="*/ 641 h 649"/>
                <a:gd name="T88" fmla="*/ 416 w 785"/>
                <a:gd name="T89" fmla="*/ 641 h 649"/>
                <a:gd name="T90" fmla="*/ 382 w 785"/>
                <a:gd name="T91" fmla="*/ 648 h 649"/>
                <a:gd name="T92" fmla="*/ 348 w 785"/>
                <a:gd name="T93" fmla="*/ 648 h 649"/>
                <a:gd name="T94" fmla="*/ 314 w 785"/>
                <a:gd name="T95" fmla="*/ 648 h 649"/>
                <a:gd name="T96" fmla="*/ 286 w 785"/>
                <a:gd name="T97" fmla="*/ 641 h 649"/>
                <a:gd name="T98" fmla="*/ 252 w 785"/>
                <a:gd name="T99" fmla="*/ 641 h 649"/>
                <a:gd name="T100" fmla="*/ 218 w 785"/>
                <a:gd name="T101" fmla="*/ 628 h 649"/>
                <a:gd name="T102" fmla="*/ 191 w 785"/>
                <a:gd name="T103" fmla="*/ 621 h 649"/>
                <a:gd name="T104" fmla="*/ 150 w 785"/>
                <a:gd name="T105" fmla="*/ 607 h 649"/>
                <a:gd name="T106" fmla="*/ 123 w 785"/>
                <a:gd name="T107" fmla="*/ 593 h 649"/>
                <a:gd name="T108" fmla="*/ 95 w 785"/>
                <a:gd name="T109" fmla="*/ 573 h 649"/>
                <a:gd name="T110" fmla="*/ 41 w 785"/>
                <a:gd name="T111" fmla="*/ 546 h 649"/>
                <a:gd name="T112" fmla="*/ 0 w 785"/>
                <a:gd name="T113" fmla="*/ 498 h 649"/>
                <a:gd name="T114" fmla="*/ 14 w 785"/>
                <a:gd name="T115" fmla="*/ 457 h 649"/>
                <a:gd name="T116" fmla="*/ 34 w 785"/>
                <a:gd name="T117" fmla="*/ 423 h 649"/>
                <a:gd name="T118" fmla="*/ 61 w 785"/>
                <a:gd name="T119" fmla="*/ 389 h 649"/>
                <a:gd name="T120" fmla="*/ 95 w 785"/>
                <a:gd name="T121" fmla="*/ 362 h 649"/>
                <a:gd name="T122" fmla="*/ 150 w 785"/>
                <a:gd name="T123" fmla="*/ 321 h 64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85"/>
                <a:gd name="T187" fmla="*/ 0 h 649"/>
                <a:gd name="T188" fmla="*/ 785 w 785"/>
                <a:gd name="T189" fmla="*/ 649 h 649"/>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85" h="649">
                  <a:moveTo>
                    <a:pt x="198" y="518"/>
                  </a:moveTo>
                  <a:lnTo>
                    <a:pt x="191" y="505"/>
                  </a:lnTo>
                  <a:lnTo>
                    <a:pt x="191" y="498"/>
                  </a:lnTo>
                  <a:lnTo>
                    <a:pt x="184" y="484"/>
                  </a:lnTo>
                  <a:lnTo>
                    <a:pt x="177" y="471"/>
                  </a:lnTo>
                  <a:lnTo>
                    <a:pt x="177" y="457"/>
                  </a:lnTo>
                  <a:lnTo>
                    <a:pt x="170" y="450"/>
                  </a:lnTo>
                  <a:lnTo>
                    <a:pt x="170" y="437"/>
                  </a:lnTo>
                  <a:lnTo>
                    <a:pt x="170" y="430"/>
                  </a:lnTo>
                  <a:lnTo>
                    <a:pt x="170" y="416"/>
                  </a:lnTo>
                  <a:lnTo>
                    <a:pt x="164" y="409"/>
                  </a:lnTo>
                  <a:lnTo>
                    <a:pt x="164" y="396"/>
                  </a:lnTo>
                  <a:lnTo>
                    <a:pt x="157" y="389"/>
                  </a:lnTo>
                  <a:lnTo>
                    <a:pt x="157" y="375"/>
                  </a:lnTo>
                  <a:lnTo>
                    <a:pt x="150" y="368"/>
                  </a:lnTo>
                  <a:lnTo>
                    <a:pt x="150" y="348"/>
                  </a:lnTo>
                  <a:lnTo>
                    <a:pt x="150" y="341"/>
                  </a:lnTo>
                  <a:lnTo>
                    <a:pt x="150" y="327"/>
                  </a:lnTo>
                  <a:lnTo>
                    <a:pt x="150" y="321"/>
                  </a:lnTo>
                  <a:lnTo>
                    <a:pt x="150" y="307"/>
                  </a:lnTo>
                  <a:lnTo>
                    <a:pt x="150" y="293"/>
                  </a:lnTo>
                  <a:lnTo>
                    <a:pt x="150" y="286"/>
                  </a:lnTo>
                  <a:lnTo>
                    <a:pt x="143" y="273"/>
                  </a:lnTo>
                  <a:lnTo>
                    <a:pt x="143" y="266"/>
                  </a:lnTo>
                  <a:lnTo>
                    <a:pt x="143" y="252"/>
                  </a:lnTo>
                  <a:lnTo>
                    <a:pt x="143" y="239"/>
                  </a:lnTo>
                  <a:lnTo>
                    <a:pt x="143" y="218"/>
                  </a:lnTo>
                  <a:lnTo>
                    <a:pt x="150" y="198"/>
                  </a:lnTo>
                  <a:lnTo>
                    <a:pt x="150" y="177"/>
                  </a:lnTo>
                  <a:lnTo>
                    <a:pt x="150" y="157"/>
                  </a:lnTo>
                  <a:lnTo>
                    <a:pt x="157" y="143"/>
                  </a:lnTo>
                  <a:lnTo>
                    <a:pt x="164" y="130"/>
                  </a:lnTo>
                  <a:lnTo>
                    <a:pt x="170" y="109"/>
                  </a:lnTo>
                  <a:lnTo>
                    <a:pt x="184" y="89"/>
                  </a:lnTo>
                  <a:lnTo>
                    <a:pt x="191" y="75"/>
                  </a:lnTo>
                  <a:lnTo>
                    <a:pt x="198" y="61"/>
                  </a:lnTo>
                  <a:lnTo>
                    <a:pt x="218" y="48"/>
                  </a:lnTo>
                  <a:lnTo>
                    <a:pt x="218" y="41"/>
                  </a:lnTo>
                  <a:lnTo>
                    <a:pt x="232" y="34"/>
                  </a:lnTo>
                  <a:lnTo>
                    <a:pt x="239" y="27"/>
                  </a:lnTo>
                  <a:lnTo>
                    <a:pt x="245" y="20"/>
                  </a:lnTo>
                  <a:lnTo>
                    <a:pt x="259" y="20"/>
                  </a:lnTo>
                  <a:lnTo>
                    <a:pt x="266" y="20"/>
                  </a:lnTo>
                  <a:lnTo>
                    <a:pt x="280" y="14"/>
                  </a:lnTo>
                  <a:lnTo>
                    <a:pt x="286" y="7"/>
                  </a:lnTo>
                  <a:lnTo>
                    <a:pt x="307" y="7"/>
                  </a:lnTo>
                  <a:lnTo>
                    <a:pt x="314" y="7"/>
                  </a:lnTo>
                  <a:lnTo>
                    <a:pt x="327" y="0"/>
                  </a:lnTo>
                  <a:lnTo>
                    <a:pt x="341" y="0"/>
                  </a:lnTo>
                  <a:lnTo>
                    <a:pt x="355" y="0"/>
                  </a:lnTo>
                  <a:lnTo>
                    <a:pt x="368" y="0"/>
                  </a:lnTo>
                  <a:lnTo>
                    <a:pt x="382" y="0"/>
                  </a:lnTo>
                  <a:lnTo>
                    <a:pt x="395" y="0"/>
                  </a:lnTo>
                  <a:lnTo>
                    <a:pt x="409" y="0"/>
                  </a:lnTo>
                  <a:lnTo>
                    <a:pt x="423" y="0"/>
                  </a:lnTo>
                  <a:lnTo>
                    <a:pt x="436" y="7"/>
                  </a:lnTo>
                  <a:lnTo>
                    <a:pt x="450" y="7"/>
                  </a:lnTo>
                  <a:lnTo>
                    <a:pt x="470" y="7"/>
                  </a:lnTo>
                  <a:lnTo>
                    <a:pt x="477" y="14"/>
                  </a:lnTo>
                  <a:lnTo>
                    <a:pt x="491" y="14"/>
                  </a:lnTo>
                  <a:lnTo>
                    <a:pt x="511" y="20"/>
                  </a:lnTo>
                  <a:lnTo>
                    <a:pt x="525" y="20"/>
                  </a:lnTo>
                  <a:lnTo>
                    <a:pt x="539" y="20"/>
                  </a:lnTo>
                  <a:lnTo>
                    <a:pt x="552" y="27"/>
                  </a:lnTo>
                  <a:lnTo>
                    <a:pt x="566" y="34"/>
                  </a:lnTo>
                  <a:lnTo>
                    <a:pt x="579" y="41"/>
                  </a:lnTo>
                  <a:lnTo>
                    <a:pt x="593" y="41"/>
                  </a:lnTo>
                  <a:lnTo>
                    <a:pt x="607" y="41"/>
                  </a:lnTo>
                  <a:lnTo>
                    <a:pt x="620" y="48"/>
                  </a:lnTo>
                  <a:lnTo>
                    <a:pt x="634" y="55"/>
                  </a:lnTo>
                  <a:lnTo>
                    <a:pt x="648" y="61"/>
                  </a:lnTo>
                  <a:lnTo>
                    <a:pt x="654" y="61"/>
                  </a:lnTo>
                  <a:lnTo>
                    <a:pt x="675" y="68"/>
                  </a:lnTo>
                  <a:lnTo>
                    <a:pt x="682" y="75"/>
                  </a:lnTo>
                  <a:lnTo>
                    <a:pt x="695" y="82"/>
                  </a:lnTo>
                  <a:lnTo>
                    <a:pt x="702" y="89"/>
                  </a:lnTo>
                  <a:lnTo>
                    <a:pt x="716" y="89"/>
                  </a:lnTo>
                  <a:lnTo>
                    <a:pt x="723" y="95"/>
                  </a:lnTo>
                  <a:lnTo>
                    <a:pt x="729" y="102"/>
                  </a:lnTo>
                  <a:lnTo>
                    <a:pt x="750" y="109"/>
                  </a:lnTo>
                  <a:lnTo>
                    <a:pt x="764" y="123"/>
                  </a:lnTo>
                  <a:lnTo>
                    <a:pt x="770" y="136"/>
                  </a:lnTo>
                  <a:lnTo>
                    <a:pt x="777" y="136"/>
                  </a:lnTo>
                  <a:lnTo>
                    <a:pt x="784" y="157"/>
                  </a:lnTo>
                  <a:lnTo>
                    <a:pt x="784" y="171"/>
                  </a:lnTo>
                  <a:lnTo>
                    <a:pt x="784" y="177"/>
                  </a:lnTo>
                  <a:lnTo>
                    <a:pt x="784" y="184"/>
                  </a:lnTo>
                  <a:lnTo>
                    <a:pt x="784" y="198"/>
                  </a:lnTo>
                  <a:lnTo>
                    <a:pt x="777" y="205"/>
                  </a:lnTo>
                  <a:lnTo>
                    <a:pt x="777" y="218"/>
                  </a:lnTo>
                  <a:lnTo>
                    <a:pt x="770" y="225"/>
                  </a:lnTo>
                  <a:lnTo>
                    <a:pt x="770" y="239"/>
                  </a:lnTo>
                  <a:lnTo>
                    <a:pt x="770" y="252"/>
                  </a:lnTo>
                  <a:lnTo>
                    <a:pt x="770" y="266"/>
                  </a:lnTo>
                  <a:lnTo>
                    <a:pt x="764" y="273"/>
                  </a:lnTo>
                  <a:lnTo>
                    <a:pt x="757" y="293"/>
                  </a:lnTo>
                  <a:lnTo>
                    <a:pt x="750" y="300"/>
                  </a:lnTo>
                  <a:lnTo>
                    <a:pt x="750" y="321"/>
                  </a:lnTo>
                  <a:lnTo>
                    <a:pt x="743" y="327"/>
                  </a:lnTo>
                  <a:lnTo>
                    <a:pt x="736" y="341"/>
                  </a:lnTo>
                  <a:lnTo>
                    <a:pt x="729" y="355"/>
                  </a:lnTo>
                  <a:lnTo>
                    <a:pt x="723" y="368"/>
                  </a:lnTo>
                  <a:lnTo>
                    <a:pt x="716" y="382"/>
                  </a:lnTo>
                  <a:lnTo>
                    <a:pt x="709" y="396"/>
                  </a:lnTo>
                  <a:lnTo>
                    <a:pt x="702" y="409"/>
                  </a:lnTo>
                  <a:lnTo>
                    <a:pt x="695" y="423"/>
                  </a:lnTo>
                  <a:lnTo>
                    <a:pt x="689" y="437"/>
                  </a:lnTo>
                  <a:lnTo>
                    <a:pt x="675" y="450"/>
                  </a:lnTo>
                  <a:lnTo>
                    <a:pt x="675" y="457"/>
                  </a:lnTo>
                  <a:lnTo>
                    <a:pt x="661" y="477"/>
                  </a:lnTo>
                  <a:lnTo>
                    <a:pt x="654" y="484"/>
                  </a:lnTo>
                  <a:lnTo>
                    <a:pt x="648" y="498"/>
                  </a:lnTo>
                  <a:lnTo>
                    <a:pt x="641" y="512"/>
                  </a:lnTo>
                  <a:lnTo>
                    <a:pt x="634" y="525"/>
                  </a:lnTo>
                  <a:lnTo>
                    <a:pt x="627" y="532"/>
                  </a:lnTo>
                  <a:lnTo>
                    <a:pt x="614" y="546"/>
                  </a:lnTo>
                  <a:lnTo>
                    <a:pt x="607" y="553"/>
                  </a:lnTo>
                  <a:lnTo>
                    <a:pt x="600" y="566"/>
                  </a:lnTo>
                  <a:lnTo>
                    <a:pt x="593" y="573"/>
                  </a:lnTo>
                  <a:lnTo>
                    <a:pt x="586" y="580"/>
                  </a:lnTo>
                  <a:lnTo>
                    <a:pt x="579" y="587"/>
                  </a:lnTo>
                  <a:lnTo>
                    <a:pt x="566" y="600"/>
                  </a:lnTo>
                  <a:lnTo>
                    <a:pt x="545" y="614"/>
                  </a:lnTo>
                  <a:lnTo>
                    <a:pt x="532" y="621"/>
                  </a:lnTo>
                  <a:lnTo>
                    <a:pt x="518" y="621"/>
                  </a:lnTo>
                  <a:lnTo>
                    <a:pt x="511" y="621"/>
                  </a:lnTo>
                  <a:lnTo>
                    <a:pt x="498" y="628"/>
                  </a:lnTo>
                  <a:lnTo>
                    <a:pt x="491" y="634"/>
                  </a:lnTo>
                  <a:lnTo>
                    <a:pt x="477" y="634"/>
                  </a:lnTo>
                  <a:lnTo>
                    <a:pt x="470" y="641"/>
                  </a:lnTo>
                  <a:lnTo>
                    <a:pt x="457" y="641"/>
                  </a:lnTo>
                  <a:lnTo>
                    <a:pt x="450" y="641"/>
                  </a:lnTo>
                  <a:lnTo>
                    <a:pt x="436" y="641"/>
                  </a:lnTo>
                  <a:lnTo>
                    <a:pt x="423" y="641"/>
                  </a:lnTo>
                  <a:lnTo>
                    <a:pt x="416" y="641"/>
                  </a:lnTo>
                  <a:lnTo>
                    <a:pt x="402" y="648"/>
                  </a:lnTo>
                  <a:lnTo>
                    <a:pt x="395" y="648"/>
                  </a:lnTo>
                  <a:lnTo>
                    <a:pt x="382" y="648"/>
                  </a:lnTo>
                  <a:lnTo>
                    <a:pt x="375" y="648"/>
                  </a:lnTo>
                  <a:lnTo>
                    <a:pt x="361" y="648"/>
                  </a:lnTo>
                  <a:lnTo>
                    <a:pt x="348" y="648"/>
                  </a:lnTo>
                  <a:lnTo>
                    <a:pt x="334" y="648"/>
                  </a:lnTo>
                  <a:lnTo>
                    <a:pt x="327" y="648"/>
                  </a:lnTo>
                  <a:lnTo>
                    <a:pt x="314" y="648"/>
                  </a:lnTo>
                  <a:lnTo>
                    <a:pt x="307" y="641"/>
                  </a:lnTo>
                  <a:lnTo>
                    <a:pt x="293" y="641"/>
                  </a:lnTo>
                  <a:lnTo>
                    <a:pt x="286" y="641"/>
                  </a:lnTo>
                  <a:lnTo>
                    <a:pt x="273" y="641"/>
                  </a:lnTo>
                  <a:lnTo>
                    <a:pt x="266" y="641"/>
                  </a:lnTo>
                  <a:lnTo>
                    <a:pt x="252" y="641"/>
                  </a:lnTo>
                  <a:lnTo>
                    <a:pt x="239" y="634"/>
                  </a:lnTo>
                  <a:lnTo>
                    <a:pt x="232" y="634"/>
                  </a:lnTo>
                  <a:lnTo>
                    <a:pt x="218" y="628"/>
                  </a:lnTo>
                  <a:lnTo>
                    <a:pt x="211" y="621"/>
                  </a:lnTo>
                  <a:lnTo>
                    <a:pt x="198" y="621"/>
                  </a:lnTo>
                  <a:lnTo>
                    <a:pt x="191" y="621"/>
                  </a:lnTo>
                  <a:lnTo>
                    <a:pt x="177" y="614"/>
                  </a:lnTo>
                  <a:lnTo>
                    <a:pt x="164" y="614"/>
                  </a:lnTo>
                  <a:lnTo>
                    <a:pt x="150" y="607"/>
                  </a:lnTo>
                  <a:lnTo>
                    <a:pt x="143" y="600"/>
                  </a:lnTo>
                  <a:lnTo>
                    <a:pt x="130" y="600"/>
                  </a:lnTo>
                  <a:lnTo>
                    <a:pt x="123" y="593"/>
                  </a:lnTo>
                  <a:lnTo>
                    <a:pt x="109" y="587"/>
                  </a:lnTo>
                  <a:lnTo>
                    <a:pt x="102" y="580"/>
                  </a:lnTo>
                  <a:lnTo>
                    <a:pt x="95" y="573"/>
                  </a:lnTo>
                  <a:lnTo>
                    <a:pt x="82" y="573"/>
                  </a:lnTo>
                  <a:lnTo>
                    <a:pt x="61" y="553"/>
                  </a:lnTo>
                  <a:lnTo>
                    <a:pt x="41" y="546"/>
                  </a:lnTo>
                  <a:lnTo>
                    <a:pt x="20" y="525"/>
                  </a:lnTo>
                  <a:lnTo>
                    <a:pt x="7" y="512"/>
                  </a:lnTo>
                  <a:lnTo>
                    <a:pt x="0" y="498"/>
                  </a:lnTo>
                  <a:lnTo>
                    <a:pt x="7" y="477"/>
                  </a:lnTo>
                  <a:lnTo>
                    <a:pt x="14" y="464"/>
                  </a:lnTo>
                  <a:lnTo>
                    <a:pt x="14" y="457"/>
                  </a:lnTo>
                  <a:lnTo>
                    <a:pt x="20" y="443"/>
                  </a:lnTo>
                  <a:lnTo>
                    <a:pt x="27" y="437"/>
                  </a:lnTo>
                  <a:lnTo>
                    <a:pt x="34" y="423"/>
                  </a:lnTo>
                  <a:lnTo>
                    <a:pt x="41" y="409"/>
                  </a:lnTo>
                  <a:lnTo>
                    <a:pt x="55" y="402"/>
                  </a:lnTo>
                  <a:lnTo>
                    <a:pt x="61" y="389"/>
                  </a:lnTo>
                  <a:lnTo>
                    <a:pt x="75" y="382"/>
                  </a:lnTo>
                  <a:lnTo>
                    <a:pt x="82" y="368"/>
                  </a:lnTo>
                  <a:lnTo>
                    <a:pt x="95" y="362"/>
                  </a:lnTo>
                  <a:lnTo>
                    <a:pt x="102" y="348"/>
                  </a:lnTo>
                  <a:lnTo>
                    <a:pt x="130" y="334"/>
                  </a:lnTo>
                  <a:lnTo>
                    <a:pt x="150" y="321"/>
                  </a:lnTo>
                  <a:lnTo>
                    <a:pt x="157" y="307"/>
                  </a:lnTo>
                </a:path>
              </a:pathLst>
            </a:custGeom>
            <a:gradFill rotWithShape="0">
              <a:gsLst>
                <a:gs pos="0">
                  <a:srgbClr val="618FFD"/>
                </a:gs>
                <a:gs pos="100000">
                  <a:srgbClr val="4E72CA"/>
                </a:gs>
              </a:gsLst>
              <a:lin ang="5400000" scaled="1"/>
            </a:gradFill>
            <a:ln w="76200" cap="rnd" cmpd="sng">
              <a:solidFill>
                <a:srgbClr val="063DE8"/>
              </a:solidFill>
              <a:prstDash val="solid"/>
              <a:round/>
              <a:headEnd type="none" w="med" len="med"/>
              <a:tailEnd type="none" w="med" len="med"/>
            </a:ln>
          </p:spPr>
          <p:txBody>
            <a:bodyPr/>
            <a:lstStyle/>
            <a:p>
              <a:endParaRPr lang="en-US"/>
            </a:p>
          </p:txBody>
        </p:sp>
        <p:sp>
          <p:nvSpPr>
            <p:cNvPr id="7179" name="Freeform 6"/>
            <p:cNvSpPr>
              <a:spLocks/>
            </p:cNvSpPr>
            <p:nvPr/>
          </p:nvSpPr>
          <p:spPr bwMode="auto">
            <a:xfrm>
              <a:off x="4078" y="2260"/>
              <a:ext cx="950" cy="724"/>
            </a:xfrm>
            <a:custGeom>
              <a:avLst/>
              <a:gdLst>
                <a:gd name="T0" fmla="*/ 82 w 950"/>
                <a:gd name="T1" fmla="*/ 307 h 724"/>
                <a:gd name="T2" fmla="*/ 82 w 950"/>
                <a:gd name="T3" fmla="*/ 259 h 724"/>
                <a:gd name="T4" fmla="*/ 75 w 950"/>
                <a:gd name="T5" fmla="*/ 211 h 724"/>
                <a:gd name="T6" fmla="*/ 61 w 950"/>
                <a:gd name="T7" fmla="*/ 171 h 724"/>
                <a:gd name="T8" fmla="*/ 41 w 950"/>
                <a:gd name="T9" fmla="*/ 123 h 724"/>
                <a:gd name="T10" fmla="*/ 14 w 950"/>
                <a:gd name="T11" fmla="*/ 55 h 724"/>
                <a:gd name="T12" fmla="*/ 0 w 950"/>
                <a:gd name="T13" fmla="*/ 14 h 724"/>
                <a:gd name="T14" fmla="*/ 20 w 950"/>
                <a:gd name="T15" fmla="*/ 7 h 724"/>
                <a:gd name="T16" fmla="*/ 75 w 950"/>
                <a:gd name="T17" fmla="*/ 34 h 724"/>
                <a:gd name="T18" fmla="*/ 150 w 950"/>
                <a:gd name="T19" fmla="*/ 48 h 724"/>
                <a:gd name="T20" fmla="*/ 191 w 950"/>
                <a:gd name="T21" fmla="*/ 48 h 724"/>
                <a:gd name="T22" fmla="*/ 239 w 950"/>
                <a:gd name="T23" fmla="*/ 48 h 724"/>
                <a:gd name="T24" fmla="*/ 287 w 950"/>
                <a:gd name="T25" fmla="*/ 48 h 724"/>
                <a:gd name="T26" fmla="*/ 341 w 950"/>
                <a:gd name="T27" fmla="*/ 48 h 724"/>
                <a:gd name="T28" fmla="*/ 396 w 950"/>
                <a:gd name="T29" fmla="*/ 48 h 724"/>
                <a:gd name="T30" fmla="*/ 457 w 950"/>
                <a:gd name="T31" fmla="*/ 41 h 724"/>
                <a:gd name="T32" fmla="*/ 512 w 950"/>
                <a:gd name="T33" fmla="*/ 34 h 724"/>
                <a:gd name="T34" fmla="*/ 573 w 950"/>
                <a:gd name="T35" fmla="*/ 27 h 724"/>
                <a:gd name="T36" fmla="*/ 628 w 950"/>
                <a:gd name="T37" fmla="*/ 27 h 724"/>
                <a:gd name="T38" fmla="*/ 683 w 950"/>
                <a:gd name="T39" fmla="*/ 20 h 724"/>
                <a:gd name="T40" fmla="*/ 737 w 950"/>
                <a:gd name="T41" fmla="*/ 14 h 724"/>
                <a:gd name="T42" fmla="*/ 778 w 950"/>
                <a:gd name="T43" fmla="*/ 7 h 724"/>
                <a:gd name="T44" fmla="*/ 826 w 950"/>
                <a:gd name="T45" fmla="*/ 7 h 724"/>
                <a:gd name="T46" fmla="*/ 881 w 950"/>
                <a:gd name="T47" fmla="*/ 7 h 724"/>
                <a:gd name="T48" fmla="*/ 929 w 950"/>
                <a:gd name="T49" fmla="*/ 7 h 724"/>
                <a:gd name="T50" fmla="*/ 942 w 950"/>
                <a:gd name="T51" fmla="*/ 14 h 724"/>
                <a:gd name="T52" fmla="*/ 901 w 950"/>
                <a:gd name="T53" fmla="*/ 34 h 724"/>
                <a:gd name="T54" fmla="*/ 860 w 950"/>
                <a:gd name="T55" fmla="*/ 55 h 724"/>
                <a:gd name="T56" fmla="*/ 806 w 950"/>
                <a:gd name="T57" fmla="*/ 95 h 724"/>
                <a:gd name="T58" fmla="*/ 771 w 950"/>
                <a:gd name="T59" fmla="*/ 136 h 724"/>
                <a:gd name="T60" fmla="*/ 751 w 950"/>
                <a:gd name="T61" fmla="*/ 184 h 724"/>
                <a:gd name="T62" fmla="*/ 744 w 950"/>
                <a:gd name="T63" fmla="*/ 232 h 724"/>
                <a:gd name="T64" fmla="*/ 758 w 950"/>
                <a:gd name="T65" fmla="*/ 280 h 724"/>
                <a:gd name="T66" fmla="*/ 771 w 950"/>
                <a:gd name="T67" fmla="*/ 327 h 724"/>
                <a:gd name="T68" fmla="*/ 792 w 950"/>
                <a:gd name="T69" fmla="*/ 375 h 724"/>
                <a:gd name="T70" fmla="*/ 819 w 950"/>
                <a:gd name="T71" fmla="*/ 430 h 724"/>
                <a:gd name="T72" fmla="*/ 840 w 950"/>
                <a:gd name="T73" fmla="*/ 477 h 724"/>
                <a:gd name="T74" fmla="*/ 853 w 950"/>
                <a:gd name="T75" fmla="*/ 532 h 724"/>
                <a:gd name="T76" fmla="*/ 867 w 950"/>
                <a:gd name="T77" fmla="*/ 580 h 724"/>
                <a:gd name="T78" fmla="*/ 860 w 950"/>
                <a:gd name="T79" fmla="*/ 628 h 724"/>
                <a:gd name="T80" fmla="*/ 847 w 950"/>
                <a:gd name="T81" fmla="*/ 675 h 724"/>
                <a:gd name="T82" fmla="*/ 778 w 950"/>
                <a:gd name="T83" fmla="*/ 709 h 724"/>
                <a:gd name="T84" fmla="*/ 737 w 950"/>
                <a:gd name="T85" fmla="*/ 723 h 724"/>
                <a:gd name="T86" fmla="*/ 683 w 950"/>
                <a:gd name="T87" fmla="*/ 716 h 724"/>
                <a:gd name="T88" fmla="*/ 621 w 950"/>
                <a:gd name="T89" fmla="*/ 703 h 724"/>
                <a:gd name="T90" fmla="*/ 560 w 950"/>
                <a:gd name="T91" fmla="*/ 689 h 724"/>
                <a:gd name="T92" fmla="*/ 498 w 950"/>
                <a:gd name="T93" fmla="*/ 662 h 724"/>
                <a:gd name="T94" fmla="*/ 437 w 950"/>
                <a:gd name="T95" fmla="*/ 641 h 724"/>
                <a:gd name="T96" fmla="*/ 376 w 950"/>
                <a:gd name="T97" fmla="*/ 614 h 724"/>
                <a:gd name="T98" fmla="*/ 321 w 950"/>
                <a:gd name="T99" fmla="*/ 587 h 724"/>
                <a:gd name="T100" fmla="*/ 259 w 950"/>
                <a:gd name="T101" fmla="*/ 559 h 724"/>
                <a:gd name="T102" fmla="*/ 184 w 950"/>
                <a:gd name="T103" fmla="*/ 532 h 724"/>
                <a:gd name="T104" fmla="*/ 116 w 950"/>
                <a:gd name="T105" fmla="*/ 498 h 724"/>
                <a:gd name="T106" fmla="*/ 68 w 950"/>
                <a:gd name="T107" fmla="*/ 471 h 724"/>
                <a:gd name="T108" fmla="*/ 48 w 950"/>
                <a:gd name="T109" fmla="*/ 423 h 724"/>
                <a:gd name="T110" fmla="*/ 68 w 950"/>
                <a:gd name="T111" fmla="*/ 368 h 724"/>
                <a:gd name="T112" fmla="*/ 116 w 950"/>
                <a:gd name="T113" fmla="*/ 293 h 724"/>
                <a:gd name="T114" fmla="*/ 157 w 950"/>
                <a:gd name="T115" fmla="*/ 252 h 724"/>
                <a:gd name="T116" fmla="*/ 218 w 950"/>
                <a:gd name="T117" fmla="*/ 211 h 724"/>
                <a:gd name="T118" fmla="*/ 273 w 950"/>
                <a:gd name="T119" fmla="*/ 177 h 724"/>
                <a:gd name="T120" fmla="*/ 321 w 950"/>
                <a:gd name="T121" fmla="*/ 143 h 724"/>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950"/>
                <a:gd name="T184" fmla="*/ 0 h 724"/>
                <a:gd name="T185" fmla="*/ 950 w 950"/>
                <a:gd name="T186" fmla="*/ 724 h 724"/>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950" h="724">
                  <a:moveTo>
                    <a:pt x="75" y="334"/>
                  </a:moveTo>
                  <a:lnTo>
                    <a:pt x="82" y="327"/>
                  </a:lnTo>
                  <a:lnTo>
                    <a:pt x="82" y="314"/>
                  </a:lnTo>
                  <a:lnTo>
                    <a:pt x="82" y="307"/>
                  </a:lnTo>
                  <a:lnTo>
                    <a:pt x="82" y="293"/>
                  </a:lnTo>
                  <a:lnTo>
                    <a:pt x="82" y="280"/>
                  </a:lnTo>
                  <a:lnTo>
                    <a:pt x="82" y="273"/>
                  </a:lnTo>
                  <a:lnTo>
                    <a:pt x="82" y="259"/>
                  </a:lnTo>
                  <a:lnTo>
                    <a:pt x="82" y="246"/>
                  </a:lnTo>
                  <a:lnTo>
                    <a:pt x="82" y="239"/>
                  </a:lnTo>
                  <a:lnTo>
                    <a:pt x="75" y="225"/>
                  </a:lnTo>
                  <a:lnTo>
                    <a:pt x="75" y="211"/>
                  </a:lnTo>
                  <a:lnTo>
                    <a:pt x="68" y="205"/>
                  </a:lnTo>
                  <a:lnTo>
                    <a:pt x="68" y="191"/>
                  </a:lnTo>
                  <a:lnTo>
                    <a:pt x="68" y="184"/>
                  </a:lnTo>
                  <a:lnTo>
                    <a:pt x="61" y="171"/>
                  </a:lnTo>
                  <a:lnTo>
                    <a:pt x="61" y="164"/>
                  </a:lnTo>
                  <a:lnTo>
                    <a:pt x="55" y="150"/>
                  </a:lnTo>
                  <a:lnTo>
                    <a:pt x="48" y="143"/>
                  </a:lnTo>
                  <a:lnTo>
                    <a:pt x="41" y="123"/>
                  </a:lnTo>
                  <a:lnTo>
                    <a:pt x="34" y="102"/>
                  </a:lnTo>
                  <a:lnTo>
                    <a:pt x="27" y="89"/>
                  </a:lnTo>
                  <a:lnTo>
                    <a:pt x="20" y="68"/>
                  </a:lnTo>
                  <a:lnTo>
                    <a:pt x="14" y="55"/>
                  </a:lnTo>
                  <a:lnTo>
                    <a:pt x="7" y="41"/>
                  </a:lnTo>
                  <a:lnTo>
                    <a:pt x="0" y="27"/>
                  </a:lnTo>
                  <a:lnTo>
                    <a:pt x="0" y="20"/>
                  </a:lnTo>
                  <a:lnTo>
                    <a:pt x="0" y="14"/>
                  </a:lnTo>
                  <a:lnTo>
                    <a:pt x="0" y="7"/>
                  </a:lnTo>
                  <a:lnTo>
                    <a:pt x="7" y="7"/>
                  </a:lnTo>
                  <a:lnTo>
                    <a:pt x="14" y="7"/>
                  </a:lnTo>
                  <a:lnTo>
                    <a:pt x="20" y="7"/>
                  </a:lnTo>
                  <a:lnTo>
                    <a:pt x="34" y="14"/>
                  </a:lnTo>
                  <a:lnTo>
                    <a:pt x="55" y="27"/>
                  </a:lnTo>
                  <a:lnTo>
                    <a:pt x="68" y="27"/>
                  </a:lnTo>
                  <a:lnTo>
                    <a:pt x="75" y="34"/>
                  </a:lnTo>
                  <a:lnTo>
                    <a:pt x="89" y="41"/>
                  </a:lnTo>
                  <a:lnTo>
                    <a:pt x="109" y="41"/>
                  </a:lnTo>
                  <a:lnTo>
                    <a:pt x="130" y="48"/>
                  </a:lnTo>
                  <a:lnTo>
                    <a:pt x="150" y="48"/>
                  </a:lnTo>
                  <a:lnTo>
                    <a:pt x="157" y="48"/>
                  </a:lnTo>
                  <a:lnTo>
                    <a:pt x="171" y="48"/>
                  </a:lnTo>
                  <a:lnTo>
                    <a:pt x="184" y="48"/>
                  </a:lnTo>
                  <a:lnTo>
                    <a:pt x="191" y="48"/>
                  </a:lnTo>
                  <a:lnTo>
                    <a:pt x="205" y="48"/>
                  </a:lnTo>
                  <a:lnTo>
                    <a:pt x="212" y="48"/>
                  </a:lnTo>
                  <a:lnTo>
                    <a:pt x="225" y="48"/>
                  </a:lnTo>
                  <a:lnTo>
                    <a:pt x="239" y="48"/>
                  </a:lnTo>
                  <a:lnTo>
                    <a:pt x="253" y="48"/>
                  </a:lnTo>
                  <a:lnTo>
                    <a:pt x="266" y="48"/>
                  </a:lnTo>
                  <a:lnTo>
                    <a:pt x="273" y="48"/>
                  </a:lnTo>
                  <a:lnTo>
                    <a:pt x="287" y="48"/>
                  </a:lnTo>
                  <a:lnTo>
                    <a:pt x="300" y="48"/>
                  </a:lnTo>
                  <a:lnTo>
                    <a:pt x="321" y="48"/>
                  </a:lnTo>
                  <a:lnTo>
                    <a:pt x="328" y="48"/>
                  </a:lnTo>
                  <a:lnTo>
                    <a:pt x="341" y="48"/>
                  </a:lnTo>
                  <a:lnTo>
                    <a:pt x="355" y="48"/>
                  </a:lnTo>
                  <a:lnTo>
                    <a:pt x="369" y="48"/>
                  </a:lnTo>
                  <a:lnTo>
                    <a:pt x="389" y="48"/>
                  </a:lnTo>
                  <a:lnTo>
                    <a:pt x="396" y="48"/>
                  </a:lnTo>
                  <a:lnTo>
                    <a:pt x="410" y="48"/>
                  </a:lnTo>
                  <a:lnTo>
                    <a:pt x="430" y="48"/>
                  </a:lnTo>
                  <a:lnTo>
                    <a:pt x="437" y="41"/>
                  </a:lnTo>
                  <a:lnTo>
                    <a:pt x="457" y="41"/>
                  </a:lnTo>
                  <a:lnTo>
                    <a:pt x="471" y="41"/>
                  </a:lnTo>
                  <a:lnTo>
                    <a:pt x="485" y="41"/>
                  </a:lnTo>
                  <a:lnTo>
                    <a:pt x="498" y="34"/>
                  </a:lnTo>
                  <a:lnTo>
                    <a:pt x="512" y="34"/>
                  </a:lnTo>
                  <a:lnTo>
                    <a:pt x="526" y="34"/>
                  </a:lnTo>
                  <a:lnTo>
                    <a:pt x="546" y="34"/>
                  </a:lnTo>
                  <a:lnTo>
                    <a:pt x="553" y="27"/>
                  </a:lnTo>
                  <a:lnTo>
                    <a:pt x="573" y="27"/>
                  </a:lnTo>
                  <a:lnTo>
                    <a:pt x="587" y="27"/>
                  </a:lnTo>
                  <a:lnTo>
                    <a:pt x="594" y="27"/>
                  </a:lnTo>
                  <a:lnTo>
                    <a:pt x="614" y="27"/>
                  </a:lnTo>
                  <a:lnTo>
                    <a:pt x="628" y="27"/>
                  </a:lnTo>
                  <a:lnTo>
                    <a:pt x="642" y="27"/>
                  </a:lnTo>
                  <a:lnTo>
                    <a:pt x="655" y="27"/>
                  </a:lnTo>
                  <a:lnTo>
                    <a:pt x="662" y="20"/>
                  </a:lnTo>
                  <a:lnTo>
                    <a:pt x="683" y="20"/>
                  </a:lnTo>
                  <a:lnTo>
                    <a:pt x="690" y="20"/>
                  </a:lnTo>
                  <a:lnTo>
                    <a:pt x="710" y="20"/>
                  </a:lnTo>
                  <a:lnTo>
                    <a:pt x="717" y="14"/>
                  </a:lnTo>
                  <a:lnTo>
                    <a:pt x="737" y="14"/>
                  </a:lnTo>
                  <a:lnTo>
                    <a:pt x="744" y="14"/>
                  </a:lnTo>
                  <a:lnTo>
                    <a:pt x="758" y="14"/>
                  </a:lnTo>
                  <a:lnTo>
                    <a:pt x="771" y="7"/>
                  </a:lnTo>
                  <a:lnTo>
                    <a:pt x="778" y="7"/>
                  </a:lnTo>
                  <a:lnTo>
                    <a:pt x="792" y="7"/>
                  </a:lnTo>
                  <a:lnTo>
                    <a:pt x="806" y="7"/>
                  </a:lnTo>
                  <a:lnTo>
                    <a:pt x="812" y="7"/>
                  </a:lnTo>
                  <a:lnTo>
                    <a:pt x="826" y="7"/>
                  </a:lnTo>
                  <a:lnTo>
                    <a:pt x="833" y="7"/>
                  </a:lnTo>
                  <a:lnTo>
                    <a:pt x="847" y="7"/>
                  </a:lnTo>
                  <a:lnTo>
                    <a:pt x="860" y="7"/>
                  </a:lnTo>
                  <a:lnTo>
                    <a:pt x="881" y="7"/>
                  </a:lnTo>
                  <a:lnTo>
                    <a:pt x="894" y="0"/>
                  </a:lnTo>
                  <a:lnTo>
                    <a:pt x="908" y="0"/>
                  </a:lnTo>
                  <a:lnTo>
                    <a:pt x="922" y="0"/>
                  </a:lnTo>
                  <a:lnTo>
                    <a:pt x="929" y="7"/>
                  </a:lnTo>
                  <a:lnTo>
                    <a:pt x="942" y="7"/>
                  </a:lnTo>
                  <a:lnTo>
                    <a:pt x="949" y="7"/>
                  </a:lnTo>
                  <a:lnTo>
                    <a:pt x="942" y="7"/>
                  </a:lnTo>
                  <a:lnTo>
                    <a:pt x="942" y="14"/>
                  </a:lnTo>
                  <a:lnTo>
                    <a:pt x="935" y="20"/>
                  </a:lnTo>
                  <a:lnTo>
                    <a:pt x="929" y="27"/>
                  </a:lnTo>
                  <a:lnTo>
                    <a:pt x="915" y="27"/>
                  </a:lnTo>
                  <a:lnTo>
                    <a:pt x="901" y="34"/>
                  </a:lnTo>
                  <a:lnTo>
                    <a:pt x="894" y="41"/>
                  </a:lnTo>
                  <a:lnTo>
                    <a:pt x="881" y="48"/>
                  </a:lnTo>
                  <a:lnTo>
                    <a:pt x="874" y="48"/>
                  </a:lnTo>
                  <a:lnTo>
                    <a:pt x="860" y="55"/>
                  </a:lnTo>
                  <a:lnTo>
                    <a:pt x="853" y="61"/>
                  </a:lnTo>
                  <a:lnTo>
                    <a:pt x="840" y="75"/>
                  </a:lnTo>
                  <a:lnTo>
                    <a:pt x="826" y="82"/>
                  </a:lnTo>
                  <a:lnTo>
                    <a:pt x="806" y="95"/>
                  </a:lnTo>
                  <a:lnTo>
                    <a:pt x="799" y="102"/>
                  </a:lnTo>
                  <a:lnTo>
                    <a:pt x="785" y="116"/>
                  </a:lnTo>
                  <a:lnTo>
                    <a:pt x="778" y="123"/>
                  </a:lnTo>
                  <a:lnTo>
                    <a:pt x="771" y="136"/>
                  </a:lnTo>
                  <a:lnTo>
                    <a:pt x="758" y="143"/>
                  </a:lnTo>
                  <a:lnTo>
                    <a:pt x="758" y="164"/>
                  </a:lnTo>
                  <a:lnTo>
                    <a:pt x="758" y="171"/>
                  </a:lnTo>
                  <a:lnTo>
                    <a:pt x="751" y="184"/>
                  </a:lnTo>
                  <a:lnTo>
                    <a:pt x="751" y="191"/>
                  </a:lnTo>
                  <a:lnTo>
                    <a:pt x="744" y="205"/>
                  </a:lnTo>
                  <a:lnTo>
                    <a:pt x="744" y="218"/>
                  </a:lnTo>
                  <a:lnTo>
                    <a:pt x="744" y="232"/>
                  </a:lnTo>
                  <a:lnTo>
                    <a:pt x="744" y="239"/>
                  </a:lnTo>
                  <a:lnTo>
                    <a:pt x="751" y="259"/>
                  </a:lnTo>
                  <a:lnTo>
                    <a:pt x="751" y="266"/>
                  </a:lnTo>
                  <a:lnTo>
                    <a:pt x="758" y="280"/>
                  </a:lnTo>
                  <a:lnTo>
                    <a:pt x="758" y="293"/>
                  </a:lnTo>
                  <a:lnTo>
                    <a:pt x="758" y="307"/>
                  </a:lnTo>
                  <a:lnTo>
                    <a:pt x="765" y="314"/>
                  </a:lnTo>
                  <a:lnTo>
                    <a:pt x="771" y="327"/>
                  </a:lnTo>
                  <a:lnTo>
                    <a:pt x="778" y="341"/>
                  </a:lnTo>
                  <a:lnTo>
                    <a:pt x="778" y="355"/>
                  </a:lnTo>
                  <a:lnTo>
                    <a:pt x="785" y="368"/>
                  </a:lnTo>
                  <a:lnTo>
                    <a:pt x="792" y="375"/>
                  </a:lnTo>
                  <a:lnTo>
                    <a:pt x="799" y="389"/>
                  </a:lnTo>
                  <a:lnTo>
                    <a:pt x="806" y="402"/>
                  </a:lnTo>
                  <a:lnTo>
                    <a:pt x="812" y="416"/>
                  </a:lnTo>
                  <a:lnTo>
                    <a:pt x="819" y="430"/>
                  </a:lnTo>
                  <a:lnTo>
                    <a:pt x="826" y="443"/>
                  </a:lnTo>
                  <a:lnTo>
                    <a:pt x="826" y="450"/>
                  </a:lnTo>
                  <a:lnTo>
                    <a:pt x="833" y="471"/>
                  </a:lnTo>
                  <a:lnTo>
                    <a:pt x="840" y="477"/>
                  </a:lnTo>
                  <a:lnTo>
                    <a:pt x="847" y="491"/>
                  </a:lnTo>
                  <a:lnTo>
                    <a:pt x="847" y="505"/>
                  </a:lnTo>
                  <a:lnTo>
                    <a:pt x="853" y="512"/>
                  </a:lnTo>
                  <a:lnTo>
                    <a:pt x="853" y="532"/>
                  </a:lnTo>
                  <a:lnTo>
                    <a:pt x="860" y="539"/>
                  </a:lnTo>
                  <a:lnTo>
                    <a:pt x="867" y="559"/>
                  </a:lnTo>
                  <a:lnTo>
                    <a:pt x="867" y="566"/>
                  </a:lnTo>
                  <a:lnTo>
                    <a:pt x="867" y="580"/>
                  </a:lnTo>
                  <a:lnTo>
                    <a:pt x="867" y="593"/>
                  </a:lnTo>
                  <a:lnTo>
                    <a:pt x="867" y="607"/>
                  </a:lnTo>
                  <a:lnTo>
                    <a:pt x="867" y="621"/>
                  </a:lnTo>
                  <a:lnTo>
                    <a:pt x="860" y="628"/>
                  </a:lnTo>
                  <a:lnTo>
                    <a:pt x="860" y="641"/>
                  </a:lnTo>
                  <a:lnTo>
                    <a:pt x="853" y="655"/>
                  </a:lnTo>
                  <a:lnTo>
                    <a:pt x="847" y="662"/>
                  </a:lnTo>
                  <a:lnTo>
                    <a:pt x="847" y="675"/>
                  </a:lnTo>
                  <a:lnTo>
                    <a:pt x="826" y="689"/>
                  </a:lnTo>
                  <a:lnTo>
                    <a:pt x="812" y="703"/>
                  </a:lnTo>
                  <a:lnTo>
                    <a:pt x="792" y="709"/>
                  </a:lnTo>
                  <a:lnTo>
                    <a:pt x="778" y="709"/>
                  </a:lnTo>
                  <a:lnTo>
                    <a:pt x="771" y="716"/>
                  </a:lnTo>
                  <a:lnTo>
                    <a:pt x="758" y="716"/>
                  </a:lnTo>
                  <a:lnTo>
                    <a:pt x="751" y="716"/>
                  </a:lnTo>
                  <a:lnTo>
                    <a:pt x="737" y="723"/>
                  </a:lnTo>
                  <a:lnTo>
                    <a:pt x="724" y="716"/>
                  </a:lnTo>
                  <a:lnTo>
                    <a:pt x="710" y="716"/>
                  </a:lnTo>
                  <a:lnTo>
                    <a:pt x="696" y="716"/>
                  </a:lnTo>
                  <a:lnTo>
                    <a:pt x="683" y="716"/>
                  </a:lnTo>
                  <a:lnTo>
                    <a:pt x="662" y="716"/>
                  </a:lnTo>
                  <a:lnTo>
                    <a:pt x="655" y="709"/>
                  </a:lnTo>
                  <a:lnTo>
                    <a:pt x="642" y="703"/>
                  </a:lnTo>
                  <a:lnTo>
                    <a:pt x="621" y="703"/>
                  </a:lnTo>
                  <a:lnTo>
                    <a:pt x="608" y="703"/>
                  </a:lnTo>
                  <a:lnTo>
                    <a:pt x="594" y="696"/>
                  </a:lnTo>
                  <a:lnTo>
                    <a:pt x="573" y="689"/>
                  </a:lnTo>
                  <a:lnTo>
                    <a:pt x="560" y="689"/>
                  </a:lnTo>
                  <a:lnTo>
                    <a:pt x="546" y="682"/>
                  </a:lnTo>
                  <a:lnTo>
                    <a:pt x="526" y="675"/>
                  </a:lnTo>
                  <a:lnTo>
                    <a:pt x="512" y="675"/>
                  </a:lnTo>
                  <a:lnTo>
                    <a:pt x="498" y="662"/>
                  </a:lnTo>
                  <a:lnTo>
                    <a:pt x="485" y="655"/>
                  </a:lnTo>
                  <a:lnTo>
                    <a:pt x="464" y="655"/>
                  </a:lnTo>
                  <a:lnTo>
                    <a:pt x="451" y="648"/>
                  </a:lnTo>
                  <a:lnTo>
                    <a:pt x="437" y="641"/>
                  </a:lnTo>
                  <a:lnTo>
                    <a:pt x="416" y="634"/>
                  </a:lnTo>
                  <a:lnTo>
                    <a:pt x="403" y="628"/>
                  </a:lnTo>
                  <a:lnTo>
                    <a:pt x="389" y="621"/>
                  </a:lnTo>
                  <a:lnTo>
                    <a:pt x="376" y="614"/>
                  </a:lnTo>
                  <a:lnTo>
                    <a:pt x="362" y="607"/>
                  </a:lnTo>
                  <a:lnTo>
                    <a:pt x="341" y="607"/>
                  </a:lnTo>
                  <a:lnTo>
                    <a:pt x="335" y="593"/>
                  </a:lnTo>
                  <a:lnTo>
                    <a:pt x="321" y="587"/>
                  </a:lnTo>
                  <a:lnTo>
                    <a:pt x="307" y="587"/>
                  </a:lnTo>
                  <a:lnTo>
                    <a:pt x="294" y="580"/>
                  </a:lnTo>
                  <a:lnTo>
                    <a:pt x="280" y="573"/>
                  </a:lnTo>
                  <a:lnTo>
                    <a:pt x="259" y="559"/>
                  </a:lnTo>
                  <a:lnTo>
                    <a:pt x="239" y="559"/>
                  </a:lnTo>
                  <a:lnTo>
                    <a:pt x="225" y="546"/>
                  </a:lnTo>
                  <a:lnTo>
                    <a:pt x="205" y="539"/>
                  </a:lnTo>
                  <a:lnTo>
                    <a:pt x="184" y="532"/>
                  </a:lnTo>
                  <a:lnTo>
                    <a:pt x="164" y="525"/>
                  </a:lnTo>
                  <a:lnTo>
                    <a:pt x="150" y="512"/>
                  </a:lnTo>
                  <a:lnTo>
                    <a:pt x="137" y="512"/>
                  </a:lnTo>
                  <a:lnTo>
                    <a:pt x="116" y="498"/>
                  </a:lnTo>
                  <a:lnTo>
                    <a:pt x="102" y="491"/>
                  </a:lnTo>
                  <a:lnTo>
                    <a:pt x="89" y="484"/>
                  </a:lnTo>
                  <a:lnTo>
                    <a:pt x="82" y="477"/>
                  </a:lnTo>
                  <a:lnTo>
                    <a:pt x="68" y="471"/>
                  </a:lnTo>
                  <a:lnTo>
                    <a:pt x="61" y="457"/>
                  </a:lnTo>
                  <a:lnTo>
                    <a:pt x="55" y="443"/>
                  </a:lnTo>
                  <a:lnTo>
                    <a:pt x="48" y="437"/>
                  </a:lnTo>
                  <a:lnTo>
                    <a:pt x="48" y="423"/>
                  </a:lnTo>
                  <a:lnTo>
                    <a:pt x="48" y="409"/>
                  </a:lnTo>
                  <a:lnTo>
                    <a:pt x="48" y="396"/>
                  </a:lnTo>
                  <a:lnTo>
                    <a:pt x="55" y="382"/>
                  </a:lnTo>
                  <a:lnTo>
                    <a:pt x="68" y="368"/>
                  </a:lnTo>
                  <a:lnTo>
                    <a:pt x="68" y="348"/>
                  </a:lnTo>
                  <a:lnTo>
                    <a:pt x="89" y="327"/>
                  </a:lnTo>
                  <a:lnTo>
                    <a:pt x="102" y="307"/>
                  </a:lnTo>
                  <a:lnTo>
                    <a:pt x="116" y="293"/>
                  </a:lnTo>
                  <a:lnTo>
                    <a:pt x="130" y="280"/>
                  </a:lnTo>
                  <a:lnTo>
                    <a:pt x="137" y="273"/>
                  </a:lnTo>
                  <a:lnTo>
                    <a:pt x="150" y="259"/>
                  </a:lnTo>
                  <a:lnTo>
                    <a:pt x="157" y="252"/>
                  </a:lnTo>
                  <a:lnTo>
                    <a:pt x="171" y="246"/>
                  </a:lnTo>
                  <a:lnTo>
                    <a:pt x="184" y="232"/>
                  </a:lnTo>
                  <a:lnTo>
                    <a:pt x="205" y="218"/>
                  </a:lnTo>
                  <a:lnTo>
                    <a:pt x="218" y="211"/>
                  </a:lnTo>
                  <a:lnTo>
                    <a:pt x="232" y="205"/>
                  </a:lnTo>
                  <a:lnTo>
                    <a:pt x="253" y="191"/>
                  </a:lnTo>
                  <a:lnTo>
                    <a:pt x="273" y="184"/>
                  </a:lnTo>
                  <a:lnTo>
                    <a:pt x="273" y="177"/>
                  </a:lnTo>
                  <a:lnTo>
                    <a:pt x="287" y="164"/>
                  </a:lnTo>
                  <a:lnTo>
                    <a:pt x="300" y="164"/>
                  </a:lnTo>
                  <a:lnTo>
                    <a:pt x="307" y="150"/>
                  </a:lnTo>
                  <a:lnTo>
                    <a:pt x="321" y="143"/>
                  </a:lnTo>
                  <a:lnTo>
                    <a:pt x="335" y="123"/>
                  </a:lnTo>
                </a:path>
              </a:pathLst>
            </a:custGeom>
            <a:gradFill rotWithShape="0">
              <a:gsLst>
                <a:gs pos="0">
                  <a:srgbClr val="00FF00"/>
                </a:gs>
                <a:gs pos="100000">
                  <a:srgbClr val="00CC00"/>
                </a:gs>
              </a:gsLst>
              <a:path path="rect">
                <a:fillToRect t="100000" r="100000"/>
              </a:path>
            </a:gradFill>
            <a:ln w="76200" cap="rnd" cmpd="sng">
              <a:solidFill>
                <a:srgbClr val="60C900"/>
              </a:solidFill>
              <a:prstDash val="solid"/>
              <a:round/>
              <a:headEnd type="none" w="med" len="med"/>
              <a:tailEnd type="none" w="med" len="med"/>
            </a:ln>
          </p:spPr>
          <p:txBody>
            <a:bodyPr/>
            <a:lstStyle/>
            <a:p>
              <a:endParaRPr lang="en-US"/>
            </a:p>
          </p:txBody>
        </p:sp>
        <p:sp>
          <p:nvSpPr>
            <p:cNvPr id="7180" name="Line 7"/>
            <p:cNvSpPr>
              <a:spLocks noChangeShapeType="1"/>
            </p:cNvSpPr>
            <p:nvPr/>
          </p:nvSpPr>
          <p:spPr bwMode="auto">
            <a:xfrm flipH="1" flipV="1">
              <a:off x="1552" y="2135"/>
              <a:ext cx="308" cy="1014"/>
            </a:xfrm>
            <a:prstGeom prst="line">
              <a:avLst/>
            </a:prstGeom>
            <a:noFill/>
            <a:ln w="50800">
              <a:solidFill>
                <a:schemeClr val="tx1"/>
              </a:solidFill>
              <a:round/>
              <a:headEnd type="triangle" w="med" len="med"/>
              <a:tailEnd/>
            </a:ln>
          </p:spPr>
          <p:txBody>
            <a:bodyPr wrap="none" anchor="ctr"/>
            <a:lstStyle/>
            <a:p>
              <a:endParaRPr lang="en-US"/>
            </a:p>
          </p:txBody>
        </p:sp>
        <p:sp>
          <p:nvSpPr>
            <p:cNvPr id="7181" name="Line 8"/>
            <p:cNvSpPr>
              <a:spLocks noChangeShapeType="1"/>
            </p:cNvSpPr>
            <p:nvPr/>
          </p:nvSpPr>
          <p:spPr bwMode="auto">
            <a:xfrm flipV="1">
              <a:off x="2095" y="2053"/>
              <a:ext cx="633" cy="1096"/>
            </a:xfrm>
            <a:prstGeom prst="line">
              <a:avLst/>
            </a:prstGeom>
            <a:noFill/>
            <a:ln w="50800">
              <a:solidFill>
                <a:schemeClr val="tx1"/>
              </a:solidFill>
              <a:round/>
              <a:headEnd type="triangle" w="med" len="med"/>
              <a:tailEnd/>
            </a:ln>
          </p:spPr>
          <p:txBody>
            <a:bodyPr wrap="none" anchor="ctr"/>
            <a:lstStyle/>
            <a:p>
              <a:endParaRPr lang="en-US"/>
            </a:p>
          </p:txBody>
        </p:sp>
        <p:sp>
          <p:nvSpPr>
            <p:cNvPr id="7182" name="Line 9"/>
            <p:cNvSpPr>
              <a:spLocks noChangeShapeType="1"/>
            </p:cNvSpPr>
            <p:nvPr/>
          </p:nvSpPr>
          <p:spPr bwMode="auto">
            <a:xfrm flipV="1">
              <a:off x="2269" y="1880"/>
              <a:ext cx="1748" cy="1321"/>
            </a:xfrm>
            <a:prstGeom prst="line">
              <a:avLst/>
            </a:prstGeom>
            <a:noFill/>
            <a:ln w="50800">
              <a:solidFill>
                <a:schemeClr val="tx1"/>
              </a:solidFill>
              <a:round/>
              <a:headEnd type="triangle" w="med" len="med"/>
              <a:tailEnd/>
            </a:ln>
          </p:spPr>
          <p:txBody>
            <a:bodyPr wrap="none" anchor="ctr"/>
            <a:lstStyle/>
            <a:p>
              <a:endParaRPr lang="en-US"/>
            </a:p>
          </p:txBody>
        </p:sp>
        <p:sp>
          <p:nvSpPr>
            <p:cNvPr id="7183" name="Line 10"/>
            <p:cNvSpPr>
              <a:spLocks noChangeShapeType="1"/>
            </p:cNvSpPr>
            <p:nvPr/>
          </p:nvSpPr>
          <p:spPr bwMode="auto">
            <a:xfrm flipV="1">
              <a:off x="2924" y="2524"/>
              <a:ext cx="961" cy="206"/>
            </a:xfrm>
            <a:prstGeom prst="line">
              <a:avLst/>
            </a:prstGeom>
            <a:noFill/>
            <a:ln w="50800">
              <a:solidFill>
                <a:schemeClr val="tx1"/>
              </a:solidFill>
              <a:round/>
              <a:headEnd/>
              <a:tailEnd/>
            </a:ln>
          </p:spPr>
          <p:txBody>
            <a:bodyPr wrap="none" anchor="ctr"/>
            <a:lstStyle/>
            <a:p>
              <a:endParaRPr lang="en-US"/>
            </a:p>
          </p:txBody>
        </p:sp>
        <p:sp>
          <p:nvSpPr>
            <p:cNvPr id="7184" name="Rectangle 11"/>
            <p:cNvSpPr>
              <a:spLocks noChangeArrowheads="1"/>
            </p:cNvSpPr>
            <p:nvPr/>
          </p:nvSpPr>
          <p:spPr bwMode="auto">
            <a:xfrm>
              <a:off x="1670" y="3247"/>
              <a:ext cx="490" cy="454"/>
            </a:xfrm>
            <a:prstGeom prst="rect">
              <a:avLst/>
            </a:prstGeom>
            <a:solidFill>
              <a:srgbClr val="000000"/>
            </a:solidFill>
            <a:ln w="12700">
              <a:solidFill>
                <a:srgbClr val="000000"/>
              </a:solidFill>
              <a:miter lim="800000"/>
              <a:headEnd/>
              <a:tailEnd/>
            </a:ln>
          </p:spPr>
          <p:txBody>
            <a:bodyPr wrap="none" anchor="ctr"/>
            <a:lstStyle/>
            <a:p>
              <a:pPr eaLnBrk="0" hangingPunct="0"/>
              <a:endParaRPr lang="en-US"/>
            </a:p>
          </p:txBody>
        </p:sp>
        <p:sp>
          <p:nvSpPr>
            <p:cNvPr id="7185" name="Rectangle 12"/>
            <p:cNvSpPr>
              <a:spLocks noChangeArrowheads="1"/>
            </p:cNvSpPr>
            <p:nvPr/>
          </p:nvSpPr>
          <p:spPr bwMode="auto">
            <a:xfrm>
              <a:off x="1635" y="3227"/>
              <a:ext cx="496" cy="454"/>
            </a:xfrm>
            <a:prstGeom prst="rect">
              <a:avLst/>
            </a:prstGeom>
            <a:solidFill>
              <a:srgbClr val="8CF4EA"/>
            </a:solidFill>
            <a:ln w="12700">
              <a:solidFill>
                <a:srgbClr val="000000"/>
              </a:solidFill>
              <a:miter lim="800000"/>
              <a:headEnd/>
              <a:tailEnd/>
            </a:ln>
          </p:spPr>
          <p:txBody>
            <a:bodyPr wrap="none" anchor="ctr"/>
            <a:lstStyle/>
            <a:p>
              <a:pPr eaLnBrk="0" hangingPunct="0"/>
              <a:endParaRPr lang="en-US"/>
            </a:p>
          </p:txBody>
        </p:sp>
        <p:grpSp>
          <p:nvGrpSpPr>
            <p:cNvPr id="7186" name="Group 36"/>
            <p:cNvGrpSpPr>
              <a:grpSpLocks/>
            </p:cNvGrpSpPr>
            <p:nvPr/>
          </p:nvGrpSpPr>
          <p:grpSpPr bwMode="auto">
            <a:xfrm>
              <a:off x="968" y="1392"/>
              <a:ext cx="731" cy="563"/>
              <a:chOff x="968" y="1392"/>
              <a:chExt cx="731" cy="563"/>
            </a:xfrm>
          </p:grpSpPr>
          <p:sp>
            <p:nvSpPr>
              <p:cNvPr id="7286" name="Rectangle 13"/>
              <p:cNvSpPr>
                <a:spLocks noChangeArrowheads="1"/>
              </p:cNvSpPr>
              <p:nvPr/>
            </p:nvSpPr>
            <p:spPr bwMode="auto">
              <a:xfrm>
                <a:off x="968" y="1392"/>
                <a:ext cx="386" cy="563"/>
              </a:xfrm>
              <a:prstGeom prst="rect">
                <a:avLst/>
              </a:prstGeom>
              <a:solidFill>
                <a:schemeClr val="bg1"/>
              </a:solidFill>
              <a:ln w="57150" cmpd="thickThin">
                <a:solidFill>
                  <a:srgbClr val="00279F"/>
                </a:solidFill>
                <a:miter lim="800000"/>
                <a:headEnd/>
                <a:tailEnd/>
              </a:ln>
            </p:spPr>
            <p:txBody>
              <a:bodyPr wrap="none" anchor="ctr"/>
              <a:lstStyle/>
              <a:p>
                <a:pPr eaLnBrk="0" hangingPunct="0"/>
                <a:endParaRPr lang="en-US"/>
              </a:p>
            </p:txBody>
          </p:sp>
          <p:sp>
            <p:nvSpPr>
              <p:cNvPr id="7287" name="Rectangle 14"/>
              <p:cNvSpPr>
                <a:spLocks noChangeArrowheads="1"/>
              </p:cNvSpPr>
              <p:nvPr/>
            </p:nvSpPr>
            <p:spPr bwMode="auto">
              <a:xfrm>
                <a:off x="976" y="1409"/>
                <a:ext cx="723" cy="117"/>
              </a:xfrm>
              <a:prstGeom prst="rect">
                <a:avLst/>
              </a:prstGeom>
              <a:noFill/>
              <a:ln w="12700">
                <a:noFill/>
                <a:miter lim="800000"/>
                <a:headEnd/>
                <a:tailEnd/>
              </a:ln>
            </p:spPr>
            <p:txBody>
              <a:bodyPr lIns="79375" tIns="39688" rIns="79375" bIns="39688">
                <a:spAutoFit/>
              </a:bodyPr>
              <a:lstStyle/>
              <a:p>
                <a:pPr defTabSz="665163" eaLnBrk="0" hangingPunct="0">
                  <a:spcBef>
                    <a:spcPct val="50000"/>
                  </a:spcBef>
                </a:pPr>
                <a:r>
                  <a:rPr lang="en-US" sz="700"/>
                  <a:t>Endstate A</a:t>
                </a:r>
              </a:p>
            </p:txBody>
          </p:sp>
          <p:grpSp>
            <p:nvGrpSpPr>
              <p:cNvPr id="7288" name="Group 21"/>
              <p:cNvGrpSpPr>
                <a:grpSpLocks/>
              </p:cNvGrpSpPr>
              <p:nvPr/>
            </p:nvGrpSpPr>
            <p:grpSpPr bwMode="auto">
              <a:xfrm>
                <a:off x="1017" y="1510"/>
                <a:ext cx="289" cy="115"/>
                <a:chOff x="1017" y="1510"/>
                <a:chExt cx="289" cy="115"/>
              </a:xfrm>
            </p:grpSpPr>
            <p:sp>
              <p:nvSpPr>
                <p:cNvPr id="7303" name="Line 15"/>
                <p:cNvSpPr>
                  <a:spLocks noChangeShapeType="1"/>
                </p:cNvSpPr>
                <p:nvPr/>
              </p:nvSpPr>
              <p:spPr bwMode="auto">
                <a:xfrm>
                  <a:off x="1053" y="1510"/>
                  <a:ext cx="253" cy="0"/>
                </a:xfrm>
                <a:prstGeom prst="line">
                  <a:avLst/>
                </a:prstGeom>
                <a:noFill/>
                <a:ln w="25400">
                  <a:solidFill>
                    <a:srgbClr val="00279F"/>
                  </a:solidFill>
                  <a:round/>
                  <a:headEnd/>
                  <a:tailEnd/>
                </a:ln>
              </p:spPr>
              <p:txBody>
                <a:bodyPr wrap="none" anchor="ctr"/>
                <a:lstStyle/>
                <a:p>
                  <a:endParaRPr lang="en-US"/>
                </a:p>
              </p:txBody>
            </p:sp>
            <p:sp>
              <p:nvSpPr>
                <p:cNvPr id="7304" name="Line 16"/>
                <p:cNvSpPr>
                  <a:spLocks noChangeShapeType="1"/>
                </p:cNvSpPr>
                <p:nvPr/>
              </p:nvSpPr>
              <p:spPr bwMode="auto">
                <a:xfrm>
                  <a:off x="1017" y="1529"/>
                  <a:ext cx="289" cy="0"/>
                </a:xfrm>
                <a:prstGeom prst="line">
                  <a:avLst/>
                </a:prstGeom>
                <a:noFill/>
                <a:ln w="25400">
                  <a:solidFill>
                    <a:srgbClr val="00279F"/>
                  </a:solidFill>
                  <a:round/>
                  <a:headEnd/>
                  <a:tailEnd/>
                </a:ln>
              </p:spPr>
              <p:txBody>
                <a:bodyPr wrap="none" anchor="ctr"/>
                <a:lstStyle/>
                <a:p>
                  <a:endParaRPr lang="en-US"/>
                </a:p>
              </p:txBody>
            </p:sp>
            <p:sp>
              <p:nvSpPr>
                <p:cNvPr id="7305" name="Line 17"/>
                <p:cNvSpPr>
                  <a:spLocks noChangeShapeType="1"/>
                </p:cNvSpPr>
                <p:nvPr/>
              </p:nvSpPr>
              <p:spPr bwMode="auto">
                <a:xfrm>
                  <a:off x="1017" y="1555"/>
                  <a:ext cx="289" cy="0"/>
                </a:xfrm>
                <a:prstGeom prst="line">
                  <a:avLst/>
                </a:prstGeom>
                <a:noFill/>
                <a:ln w="25400">
                  <a:solidFill>
                    <a:srgbClr val="00279F"/>
                  </a:solidFill>
                  <a:round/>
                  <a:headEnd/>
                  <a:tailEnd/>
                </a:ln>
              </p:spPr>
              <p:txBody>
                <a:bodyPr wrap="none" anchor="ctr"/>
                <a:lstStyle/>
                <a:p>
                  <a:endParaRPr lang="en-US"/>
                </a:p>
              </p:txBody>
            </p:sp>
            <p:sp>
              <p:nvSpPr>
                <p:cNvPr id="7306" name="Line 18"/>
                <p:cNvSpPr>
                  <a:spLocks noChangeShapeType="1"/>
                </p:cNvSpPr>
                <p:nvPr/>
              </p:nvSpPr>
              <p:spPr bwMode="auto">
                <a:xfrm>
                  <a:off x="1017" y="1577"/>
                  <a:ext cx="289" cy="0"/>
                </a:xfrm>
                <a:prstGeom prst="line">
                  <a:avLst/>
                </a:prstGeom>
                <a:noFill/>
                <a:ln w="25400">
                  <a:solidFill>
                    <a:srgbClr val="00279F"/>
                  </a:solidFill>
                  <a:round/>
                  <a:headEnd/>
                  <a:tailEnd/>
                </a:ln>
              </p:spPr>
              <p:txBody>
                <a:bodyPr wrap="none" anchor="ctr"/>
                <a:lstStyle/>
                <a:p>
                  <a:endParaRPr lang="en-US"/>
                </a:p>
              </p:txBody>
            </p:sp>
            <p:sp>
              <p:nvSpPr>
                <p:cNvPr id="7307" name="Line 19"/>
                <p:cNvSpPr>
                  <a:spLocks noChangeShapeType="1"/>
                </p:cNvSpPr>
                <p:nvPr/>
              </p:nvSpPr>
              <p:spPr bwMode="auto">
                <a:xfrm>
                  <a:off x="1017" y="1600"/>
                  <a:ext cx="289" cy="0"/>
                </a:xfrm>
                <a:prstGeom prst="line">
                  <a:avLst/>
                </a:prstGeom>
                <a:noFill/>
                <a:ln w="25400">
                  <a:solidFill>
                    <a:srgbClr val="00279F"/>
                  </a:solidFill>
                  <a:round/>
                  <a:headEnd/>
                  <a:tailEnd/>
                </a:ln>
              </p:spPr>
              <p:txBody>
                <a:bodyPr wrap="none" anchor="ctr"/>
                <a:lstStyle/>
                <a:p>
                  <a:endParaRPr lang="en-US"/>
                </a:p>
              </p:txBody>
            </p:sp>
            <p:sp>
              <p:nvSpPr>
                <p:cNvPr id="7308" name="Line 20"/>
                <p:cNvSpPr>
                  <a:spLocks noChangeShapeType="1"/>
                </p:cNvSpPr>
                <p:nvPr/>
              </p:nvSpPr>
              <p:spPr bwMode="auto">
                <a:xfrm>
                  <a:off x="1017" y="1625"/>
                  <a:ext cx="289" cy="0"/>
                </a:xfrm>
                <a:prstGeom prst="line">
                  <a:avLst/>
                </a:prstGeom>
                <a:noFill/>
                <a:ln w="25400">
                  <a:solidFill>
                    <a:srgbClr val="00279F"/>
                  </a:solidFill>
                  <a:round/>
                  <a:headEnd/>
                  <a:tailEnd/>
                </a:ln>
              </p:spPr>
              <p:txBody>
                <a:bodyPr wrap="none" anchor="ctr"/>
                <a:lstStyle/>
                <a:p>
                  <a:endParaRPr lang="en-US"/>
                </a:p>
              </p:txBody>
            </p:sp>
          </p:grpSp>
          <p:grpSp>
            <p:nvGrpSpPr>
              <p:cNvPr id="7289" name="Group 28"/>
              <p:cNvGrpSpPr>
                <a:grpSpLocks/>
              </p:cNvGrpSpPr>
              <p:nvPr/>
            </p:nvGrpSpPr>
            <p:grpSpPr bwMode="auto">
              <a:xfrm>
                <a:off x="1017" y="1654"/>
                <a:ext cx="289" cy="116"/>
                <a:chOff x="1017" y="1654"/>
                <a:chExt cx="289" cy="116"/>
              </a:xfrm>
            </p:grpSpPr>
            <p:sp>
              <p:nvSpPr>
                <p:cNvPr id="7297" name="Line 22"/>
                <p:cNvSpPr>
                  <a:spLocks noChangeShapeType="1"/>
                </p:cNvSpPr>
                <p:nvPr/>
              </p:nvSpPr>
              <p:spPr bwMode="auto">
                <a:xfrm>
                  <a:off x="1053" y="1654"/>
                  <a:ext cx="253" cy="0"/>
                </a:xfrm>
                <a:prstGeom prst="line">
                  <a:avLst/>
                </a:prstGeom>
                <a:noFill/>
                <a:ln w="25400">
                  <a:solidFill>
                    <a:srgbClr val="00279F"/>
                  </a:solidFill>
                  <a:round/>
                  <a:headEnd/>
                  <a:tailEnd/>
                </a:ln>
              </p:spPr>
              <p:txBody>
                <a:bodyPr wrap="none" anchor="ctr"/>
                <a:lstStyle/>
                <a:p>
                  <a:endParaRPr lang="en-US"/>
                </a:p>
              </p:txBody>
            </p:sp>
            <p:sp>
              <p:nvSpPr>
                <p:cNvPr id="7298" name="Line 23"/>
                <p:cNvSpPr>
                  <a:spLocks noChangeShapeType="1"/>
                </p:cNvSpPr>
                <p:nvPr/>
              </p:nvSpPr>
              <p:spPr bwMode="auto">
                <a:xfrm>
                  <a:off x="1017" y="1675"/>
                  <a:ext cx="289" cy="0"/>
                </a:xfrm>
                <a:prstGeom prst="line">
                  <a:avLst/>
                </a:prstGeom>
                <a:noFill/>
                <a:ln w="25400">
                  <a:solidFill>
                    <a:srgbClr val="00279F"/>
                  </a:solidFill>
                  <a:round/>
                  <a:headEnd/>
                  <a:tailEnd/>
                </a:ln>
              </p:spPr>
              <p:txBody>
                <a:bodyPr wrap="none" anchor="ctr"/>
                <a:lstStyle/>
                <a:p>
                  <a:endParaRPr lang="en-US"/>
                </a:p>
              </p:txBody>
            </p:sp>
            <p:sp>
              <p:nvSpPr>
                <p:cNvPr id="7299" name="Line 24"/>
                <p:cNvSpPr>
                  <a:spLocks noChangeShapeType="1"/>
                </p:cNvSpPr>
                <p:nvPr/>
              </p:nvSpPr>
              <p:spPr bwMode="auto">
                <a:xfrm>
                  <a:off x="1017" y="1699"/>
                  <a:ext cx="289" cy="0"/>
                </a:xfrm>
                <a:prstGeom prst="line">
                  <a:avLst/>
                </a:prstGeom>
                <a:noFill/>
                <a:ln w="25400">
                  <a:solidFill>
                    <a:srgbClr val="00279F"/>
                  </a:solidFill>
                  <a:round/>
                  <a:headEnd/>
                  <a:tailEnd/>
                </a:ln>
              </p:spPr>
              <p:txBody>
                <a:bodyPr wrap="none" anchor="ctr"/>
                <a:lstStyle/>
                <a:p>
                  <a:endParaRPr lang="en-US"/>
                </a:p>
              </p:txBody>
            </p:sp>
            <p:sp>
              <p:nvSpPr>
                <p:cNvPr id="7300" name="Line 25"/>
                <p:cNvSpPr>
                  <a:spLocks noChangeShapeType="1"/>
                </p:cNvSpPr>
                <p:nvPr/>
              </p:nvSpPr>
              <p:spPr bwMode="auto">
                <a:xfrm>
                  <a:off x="1017" y="1721"/>
                  <a:ext cx="289" cy="0"/>
                </a:xfrm>
                <a:prstGeom prst="line">
                  <a:avLst/>
                </a:prstGeom>
                <a:noFill/>
                <a:ln w="25400">
                  <a:solidFill>
                    <a:srgbClr val="00279F"/>
                  </a:solidFill>
                  <a:round/>
                  <a:headEnd/>
                  <a:tailEnd/>
                </a:ln>
              </p:spPr>
              <p:txBody>
                <a:bodyPr wrap="none" anchor="ctr"/>
                <a:lstStyle/>
                <a:p>
                  <a:endParaRPr lang="en-US"/>
                </a:p>
              </p:txBody>
            </p:sp>
            <p:sp>
              <p:nvSpPr>
                <p:cNvPr id="7301" name="Line 26"/>
                <p:cNvSpPr>
                  <a:spLocks noChangeShapeType="1"/>
                </p:cNvSpPr>
                <p:nvPr/>
              </p:nvSpPr>
              <p:spPr bwMode="auto">
                <a:xfrm>
                  <a:off x="1017" y="1746"/>
                  <a:ext cx="289" cy="0"/>
                </a:xfrm>
                <a:prstGeom prst="line">
                  <a:avLst/>
                </a:prstGeom>
                <a:noFill/>
                <a:ln w="25400">
                  <a:solidFill>
                    <a:srgbClr val="00279F"/>
                  </a:solidFill>
                  <a:round/>
                  <a:headEnd/>
                  <a:tailEnd/>
                </a:ln>
              </p:spPr>
              <p:txBody>
                <a:bodyPr wrap="none" anchor="ctr"/>
                <a:lstStyle/>
                <a:p>
                  <a:endParaRPr lang="en-US"/>
                </a:p>
              </p:txBody>
            </p:sp>
            <p:sp>
              <p:nvSpPr>
                <p:cNvPr id="7302" name="Line 27"/>
                <p:cNvSpPr>
                  <a:spLocks noChangeShapeType="1"/>
                </p:cNvSpPr>
                <p:nvPr/>
              </p:nvSpPr>
              <p:spPr bwMode="auto">
                <a:xfrm>
                  <a:off x="1017" y="1770"/>
                  <a:ext cx="289" cy="0"/>
                </a:xfrm>
                <a:prstGeom prst="line">
                  <a:avLst/>
                </a:prstGeom>
                <a:noFill/>
                <a:ln w="25400">
                  <a:solidFill>
                    <a:srgbClr val="00279F"/>
                  </a:solidFill>
                  <a:round/>
                  <a:headEnd/>
                  <a:tailEnd/>
                </a:ln>
              </p:spPr>
              <p:txBody>
                <a:bodyPr wrap="none" anchor="ctr"/>
                <a:lstStyle/>
                <a:p>
                  <a:endParaRPr lang="en-US"/>
                </a:p>
              </p:txBody>
            </p:sp>
          </p:grpSp>
          <p:grpSp>
            <p:nvGrpSpPr>
              <p:cNvPr id="7290" name="Group 35"/>
              <p:cNvGrpSpPr>
                <a:grpSpLocks/>
              </p:cNvGrpSpPr>
              <p:nvPr/>
            </p:nvGrpSpPr>
            <p:grpSpPr bwMode="auto">
              <a:xfrm>
                <a:off x="1019" y="1796"/>
                <a:ext cx="290" cy="115"/>
                <a:chOff x="1019" y="1796"/>
                <a:chExt cx="290" cy="115"/>
              </a:xfrm>
            </p:grpSpPr>
            <p:sp>
              <p:nvSpPr>
                <p:cNvPr id="7291" name="Line 29"/>
                <p:cNvSpPr>
                  <a:spLocks noChangeShapeType="1"/>
                </p:cNvSpPr>
                <p:nvPr/>
              </p:nvSpPr>
              <p:spPr bwMode="auto">
                <a:xfrm>
                  <a:off x="1056" y="1796"/>
                  <a:ext cx="253" cy="0"/>
                </a:xfrm>
                <a:prstGeom prst="line">
                  <a:avLst/>
                </a:prstGeom>
                <a:noFill/>
                <a:ln w="25400">
                  <a:solidFill>
                    <a:srgbClr val="00279F"/>
                  </a:solidFill>
                  <a:round/>
                  <a:headEnd/>
                  <a:tailEnd/>
                </a:ln>
              </p:spPr>
              <p:txBody>
                <a:bodyPr wrap="none" anchor="ctr"/>
                <a:lstStyle/>
                <a:p>
                  <a:endParaRPr lang="en-US"/>
                </a:p>
              </p:txBody>
            </p:sp>
            <p:sp>
              <p:nvSpPr>
                <p:cNvPr id="7292" name="Line 30"/>
                <p:cNvSpPr>
                  <a:spLocks noChangeShapeType="1"/>
                </p:cNvSpPr>
                <p:nvPr/>
              </p:nvSpPr>
              <p:spPr bwMode="auto">
                <a:xfrm>
                  <a:off x="1019" y="1817"/>
                  <a:ext cx="290" cy="0"/>
                </a:xfrm>
                <a:prstGeom prst="line">
                  <a:avLst/>
                </a:prstGeom>
                <a:noFill/>
                <a:ln w="25400">
                  <a:solidFill>
                    <a:srgbClr val="00279F"/>
                  </a:solidFill>
                  <a:round/>
                  <a:headEnd/>
                  <a:tailEnd/>
                </a:ln>
              </p:spPr>
              <p:txBody>
                <a:bodyPr wrap="none" anchor="ctr"/>
                <a:lstStyle/>
                <a:p>
                  <a:endParaRPr lang="en-US"/>
                </a:p>
              </p:txBody>
            </p:sp>
            <p:sp>
              <p:nvSpPr>
                <p:cNvPr id="7293" name="Line 31"/>
                <p:cNvSpPr>
                  <a:spLocks noChangeShapeType="1"/>
                </p:cNvSpPr>
                <p:nvPr/>
              </p:nvSpPr>
              <p:spPr bwMode="auto">
                <a:xfrm>
                  <a:off x="1019" y="1841"/>
                  <a:ext cx="290" cy="0"/>
                </a:xfrm>
                <a:prstGeom prst="line">
                  <a:avLst/>
                </a:prstGeom>
                <a:noFill/>
                <a:ln w="25400">
                  <a:solidFill>
                    <a:srgbClr val="00279F"/>
                  </a:solidFill>
                  <a:round/>
                  <a:headEnd/>
                  <a:tailEnd/>
                </a:ln>
              </p:spPr>
              <p:txBody>
                <a:bodyPr wrap="none" anchor="ctr"/>
                <a:lstStyle/>
                <a:p>
                  <a:endParaRPr lang="en-US"/>
                </a:p>
              </p:txBody>
            </p:sp>
            <p:sp>
              <p:nvSpPr>
                <p:cNvPr id="7294" name="Line 32"/>
                <p:cNvSpPr>
                  <a:spLocks noChangeShapeType="1"/>
                </p:cNvSpPr>
                <p:nvPr/>
              </p:nvSpPr>
              <p:spPr bwMode="auto">
                <a:xfrm>
                  <a:off x="1019" y="1864"/>
                  <a:ext cx="290" cy="0"/>
                </a:xfrm>
                <a:prstGeom prst="line">
                  <a:avLst/>
                </a:prstGeom>
                <a:noFill/>
                <a:ln w="25400">
                  <a:solidFill>
                    <a:srgbClr val="00279F"/>
                  </a:solidFill>
                  <a:round/>
                  <a:headEnd/>
                  <a:tailEnd/>
                </a:ln>
              </p:spPr>
              <p:txBody>
                <a:bodyPr wrap="none" anchor="ctr"/>
                <a:lstStyle/>
                <a:p>
                  <a:endParaRPr lang="en-US"/>
                </a:p>
              </p:txBody>
            </p:sp>
            <p:sp>
              <p:nvSpPr>
                <p:cNvPr id="7295" name="Line 33"/>
                <p:cNvSpPr>
                  <a:spLocks noChangeShapeType="1"/>
                </p:cNvSpPr>
                <p:nvPr/>
              </p:nvSpPr>
              <p:spPr bwMode="auto">
                <a:xfrm>
                  <a:off x="1019" y="1887"/>
                  <a:ext cx="290" cy="0"/>
                </a:xfrm>
                <a:prstGeom prst="line">
                  <a:avLst/>
                </a:prstGeom>
                <a:noFill/>
                <a:ln w="25400">
                  <a:solidFill>
                    <a:srgbClr val="00279F"/>
                  </a:solidFill>
                  <a:round/>
                  <a:headEnd/>
                  <a:tailEnd/>
                </a:ln>
              </p:spPr>
              <p:txBody>
                <a:bodyPr wrap="none" anchor="ctr"/>
                <a:lstStyle/>
                <a:p>
                  <a:endParaRPr lang="en-US"/>
                </a:p>
              </p:txBody>
            </p:sp>
            <p:sp>
              <p:nvSpPr>
                <p:cNvPr id="7296" name="Line 34"/>
                <p:cNvSpPr>
                  <a:spLocks noChangeShapeType="1"/>
                </p:cNvSpPr>
                <p:nvPr/>
              </p:nvSpPr>
              <p:spPr bwMode="auto">
                <a:xfrm>
                  <a:off x="1019" y="1911"/>
                  <a:ext cx="290" cy="0"/>
                </a:xfrm>
                <a:prstGeom prst="line">
                  <a:avLst/>
                </a:prstGeom>
                <a:noFill/>
                <a:ln w="25400">
                  <a:solidFill>
                    <a:srgbClr val="00279F"/>
                  </a:solidFill>
                  <a:round/>
                  <a:headEnd/>
                  <a:tailEnd/>
                </a:ln>
              </p:spPr>
              <p:txBody>
                <a:bodyPr wrap="none" anchor="ctr"/>
                <a:lstStyle/>
                <a:p>
                  <a:endParaRPr lang="en-US"/>
                </a:p>
              </p:txBody>
            </p:sp>
          </p:grpSp>
        </p:grpSp>
        <p:grpSp>
          <p:nvGrpSpPr>
            <p:cNvPr id="7187" name="Group 60"/>
            <p:cNvGrpSpPr>
              <a:grpSpLocks/>
            </p:cNvGrpSpPr>
            <p:nvPr/>
          </p:nvGrpSpPr>
          <p:grpSpPr bwMode="auto">
            <a:xfrm>
              <a:off x="2861" y="1275"/>
              <a:ext cx="733" cy="565"/>
              <a:chOff x="2861" y="1275"/>
              <a:chExt cx="733" cy="565"/>
            </a:xfrm>
          </p:grpSpPr>
          <p:sp>
            <p:nvSpPr>
              <p:cNvPr id="7263" name="Rectangle 37"/>
              <p:cNvSpPr>
                <a:spLocks noChangeArrowheads="1"/>
              </p:cNvSpPr>
              <p:nvPr/>
            </p:nvSpPr>
            <p:spPr bwMode="auto">
              <a:xfrm>
                <a:off x="2861" y="1275"/>
                <a:ext cx="387" cy="565"/>
              </a:xfrm>
              <a:prstGeom prst="rect">
                <a:avLst/>
              </a:prstGeom>
              <a:solidFill>
                <a:schemeClr val="bg1"/>
              </a:solidFill>
              <a:ln w="57150" cmpd="thickThin">
                <a:solidFill>
                  <a:srgbClr val="00279F"/>
                </a:solidFill>
                <a:miter lim="800000"/>
                <a:headEnd/>
                <a:tailEnd/>
              </a:ln>
            </p:spPr>
            <p:txBody>
              <a:bodyPr wrap="none" anchor="ctr"/>
              <a:lstStyle/>
              <a:p>
                <a:pPr eaLnBrk="0" hangingPunct="0"/>
                <a:endParaRPr lang="en-US"/>
              </a:p>
            </p:txBody>
          </p:sp>
          <p:sp>
            <p:nvSpPr>
              <p:cNvPr id="7264" name="Rectangle 38"/>
              <p:cNvSpPr>
                <a:spLocks noChangeArrowheads="1"/>
              </p:cNvSpPr>
              <p:nvPr/>
            </p:nvSpPr>
            <p:spPr bwMode="auto">
              <a:xfrm>
                <a:off x="2869" y="1294"/>
                <a:ext cx="725" cy="117"/>
              </a:xfrm>
              <a:prstGeom prst="rect">
                <a:avLst/>
              </a:prstGeom>
              <a:noFill/>
              <a:ln w="12700">
                <a:noFill/>
                <a:miter lim="800000"/>
                <a:headEnd/>
                <a:tailEnd/>
              </a:ln>
            </p:spPr>
            <p:txBody>
              <a:bodyPr lIns="79375" tIns="39688" rIns="79375" bIns="39688">
                <a:spAutoFit/>
              </a:bodyPr>
              <a:lstStyle/>
              <a:p>
                <a:pPr defTabSz="665163" eaLnBrk="0" hangingPunct="0">
                  <a:spcBef>
                    <a:spcPct val="50000"/>
                  </a:spcBef>
                </a:pPr>
                <a:r>
                  <a:rPr lang="en-US" sz="700"/>
                  <a:t>Endstate B</a:t>
                </a:r>
              </a:p>
            </p:txBody>
          </p:sp>
          <p:grpSp>
            <p:nvGrpSpPr>
              <p:cNvPr id="7265" name="Group 45"/>
              <p:cNvGrpSpPr>
                <a:grpSpLocks/>
              </p:cNvGrpSpPr>
              <p:nvPr/>
            </p:nvGrpSpPr>
            <p:grpSpPr bwMode="auto">
              <a:xfrm>
                <a:off x="2911" y="1393"/>
                <a:ext cx="289" cy="116"/>
                <a:chOff x="2911" y="1393"/>
                <a:chExt cx="289" cy="116"/>
              </a:xfrm>
            </p:grpSpPr>
            <p:sp>
              <p:nvSpPr>
                <p:cNvPr id="7280" name="Line 39"/>
                <p:cNvSpPr>
                  <a:spLocks noChangeShapeType="1"/>
                </p:cNvSpPr>
                <p:nvPr/>
              </p:nvSpPr>
              <p:spPr bwMode="auto">
                <a:xfrm>
                  <a:off x="2947" y="1393"/>
                  <a:ext cx="253" cy="0"/>
                </a:xfrm>
                <a:prstGeom prst="line">
                  <a:avLst/>
                </a:prstGeom>
                <a:noFill/>
                <a:ln w="25400">
                  <a:solidFill>
                    <a:srgbClr val="00279F"/>
                  </a:solidFill>
                  <a:round/>
                  <a:headEnd/>
                  <a:tailEnd/>
                </a:ln>
              </p:spPr>
              <p:txBody>
                <a:bodyPr wrap="none" anchor="ctr"/>
                <a:lstStyle/>
                <a:p>
                  <a:endParaRPr lang="en-US"/>
                </a:p>
              </p:txBody>
            </p:sp>
            <p:sp>
              <p:nvSpPr>
                <p:cNvPr id="7281" name="Line 40"/>
                <p:cNvSpPr>
                  <a:spLocks noChangeShapeType="1"/>
                </p:cNvSpPr>
                <p:nvPr/>
              </p:nvSpPr>
              <p:spPr bwMode="auto">
                <a:xfrm>
                  <a:off x="2911" y="1414"/>
                  <a:ext cx="289" cy="0"/>
                </a:xfrm>
                <a:prstGeom prst="line">
                  <a:avLst/>
                </a:prstGeom>
                <a:noFill/>
                <a:ln w="25400">
                  <a:solidFill>
                    <a:srgbClr val="00279F"/>
                  </a:solidFill>
                  <a:round/>
                  <a:headEnd/>
                  <a:tailEnd/>
                </a:ln>
              </p:spPr>
              <p:txBody>
                <a:bodyPr wrap="none" anchor="ctr"/>
                <a:lstStyle/>
                <a:p>
                  <a:endParaRPr lang="en-US"/>
                </a:p>
              </p:txBody>
            </p:sp>
            <p:sp>
              <p:nvSpPr>
                <p:cNvPr id="7282" name="Line 41"/>
                <p:cNvSpPr>
                  <a:spLocks noChangeShapeType="1"/>
                </p:cNvSpPr>
                <p:nvPr/>
              </p:nvSpPr>
              <p:spPr bwMode="auto">
                <a:xfrm>
                  <a:off x="2911" y="1438"/>
                  <a:ext cx="289" cy="0"/>
                </a:xfrm>
                <a:prstGeom prst="line">
                  <a:avLst/>
                </a:prstGeom>
                <a:noFill/>
                <a:ln w="25400">
                  <a:solidFill>
                    <a:srgbClr val="00279F"/>
                  </a:solidFill>
                  <a:round/>
                  <a:headEnd/>
                  <a:tailEnd/>
                </a:ln>
              </p:spPr>
              <p:txBody>
                <a:bodyPr wrap="none" anchor="ctr"/>
                <a:lstStyle/>
                <a:p>
                  <a:endParaRPr lang="en-US"/>
                </a:p>
              </p:txBody>
            </p:sp>
            <p:sp>
              <p:nvSpPr>
                <p:cNvPr id="7283" name="Line 42"/>
                <p:cNvSpPr>
                  <a:spLocks noChangeShapeType="1"/>
                </p:cNvSpPr>
                <p:nvPr/>
              </p:nvSpPr>
              <p:spPr bwMode="auto">
                <a:xfrm>
                  <a:off x="2911" y="1461"/>
                  <a:ext cx="289" cy="0"/>
                </a:xfrm>
                <a:prstGeom prst="line">
                  <a:avLst/>
                </a:prstGeom>
                <a:noFill/>
                <a:ln w="25400">
                  <a:solidFill>
                    <a:srgbClr val="00279F"/>
                  </a:solidFill>
                  <a:round/>
                  <a:headEnd/>
                  <a:tailEnd/>
                </a:ln>
              </p:spPr>
              <p:txBody>
                <a:bodyPr wrap="none" anchor="ctr"/>
                <a:lstStyle/>
                <a:p>
                  <a:endParaRPr lang="en-US"/>
                </a:p>
              </p:txBody>
            </p:sp>
            <p:sp>
              <p:nvSpPr>
                <p:cNvPr id="7284" name="Line 43"/>
                <p:cNvSpPr>
                  <a:spLocks noChangeShapeType="1"/>
                </p:cNvSpPr>
                <p:nvPr/>
              </p:nvSpPr>
              <p:spPr bwMode="auto">
                <a:xfrm>
                  <a:off x="2911" y="1485"/>
                  <a:ext cx="289" cy="0"/>
                </a:xfrm>
                <a:prstGeom prst="line">
                  <a:avLst/>
                </a:prstGeom>
                <a:noFill/>
                <a:ln w="25400">
                  <a:solidFill>
                    <a:srgbClr val="00279F"/>
                  </a:solidFill>
                  <a:round/>
                  <a:headEnd/>
                  <a:tailEnd/>
                </a:ln>
              </p:spPr>
              <p:txBody>
                <a:bodyPr wrap="none" anchor="ctr"/>
                <a:lstStyle/>
                <a:p>
                  <a:endParaRPr lang="en-US"/>
                </a:p>
              </p:txBody>
            </p:sp>
            <p:sp>
              <p:nvSpPr>
                <p:cNvPr id="7285" name="Line 44"/>
                <p:cNvSpPr>
                  <a:spLocks noChangeShapeType="1"/>
                </p:cNvSpPr>
                <p:nvPr/>
              </p:nvSpPr>
              <p:spPr bwMode="auto">
                <a:xfrm>
                  <a:off x="2911" y="1509"/>
                  <a:ext cx="289" cy="0"/>
                </a:xfrm>
                <a:prstGeom prst="line">
                  <a:avLst/>
                </a:prstGeom>
                <a:noFill/>
                <a:ln w="25400">
                  <a:solidFill>
                    <a:srgbClr val="00279F"/>
                  </a:solidFill>
                  <a:round/>
                  <a:headEnd/>
                  <a:tailEnd/>
                </a:ln>
              </p:spPr>
              <p:txBody>
                <a:bodyPr wrap="none" anchor="ctr"/>
                <a:lstStyle/>
                <a:p>
                  <a:endParaRPr lang="en-US"/>
                </a:p>
              </p:txBody>
            </p:sp>
          </p:grpSp>
          <p:grpSp>
            <p:nvGrpSpPr>
              <p:cNvPr id="7266" name="Group 52"/>
              <p:cNvGrpSpPr>
                <a:grpSpLocks/>
              </p:cNvGrpSpPr>
              <p:nvPr/>
            </p:nvGrpSpPr>
            <p:grpSpPr bwMode="auto">
              <a:xfrm>
                <a:off x="2911" y="1538"/>
                <a:ext cx="289" cy="116"/>
                <a:chOff x="2911" y="1538"/>
                <a:chExt cx="289" cy="116"/>
              </a:xfrm>
            </p:grpSpPr>
            <p:sp>
              <p:nvSpPr>
                <p:cNvPr id="7274" name="Line 46"/>
                <p:cNvSpPr>
                  <a:spLocks noChangeShapeType="1"/>
                </p:cNvSpPr>
                <p:nvPr/>
              </p:nvSpPr>
              <p:spPr bwMode="auto">
                <a:xfrm>
                  <a:off x="2947" y="1538"/>
                  <a:ext cx="253" cy="0"/>
                </a:xfrm>
                <a:prstGeom prst="line">
                  <a:avLst/>
                </a:prstGeom>
                <a:noFill/>
                <a:ln w="25400">
                  <a:solidFill>
                    <a:srgbClr val="00279F"/>
                  </a:solidFill>
                  <a:round/>
                  <a:headEnd/>
                  <a:tailEnd/>
                </a:ln>
              </p:spPr>
              <p:txBody>
                <a:bodyPr wrap="none" anchor="ctr"/>
                <a:lstStyle/>
                <a:p>
                  <a:endParaRPr lang="en-US"/>
                </a:p>
              </p:txBody>
            </p:sp>
            <p:sp>
              <p:nvSpPr>
                <p:cNvPr id="7275" name="Line 47"/>
                <p:cNvSpPr>
                  <a:spLocks noChangeShapeType="1"/>
                </p:cNvSpPr>
                <p:nvPr/>
              </p:nvSpPr>
              <p:spPr bwMode="auto">
                <a:xfrm>
                  <a:off x="2911" y="1559"/>
                  <a:ext cx="289" cy="0"/>
                </a:xfrm>
                <a:prstGeom prst="line">
                  <a:avLst/>
                </a:prstGeom>
                <a:noFill/>
                <a:ln w="25400">
                  <a:solidFill>
                    <a:srgbClr val="00279F"/>
                  </a:solidFill>
                  <a:round/>
                  <a:headEnd/>
                  <a:tailEnd/>
                </a:ln>
              </p:spPr>
              <p:txBody>
                <a:bodyPr wrap="none" anchor="ctr"/>
                <a:lstStyle/>
                <a:p>
                  <a:endParaRPr lang="en-US"/>
                </a:p>
              </p:txBody>
            </p:sp>
            <p:sp>
              <p:nvSpPr>
                <p:cNvPr id="7276" name="Line 48"/>
                <p:cNvSpPr>
                  <a:spLocks noChangeShapeType="1"/>
                </p:cNvSpPr>
                <p:nvPr/>
              </p:nvSpPr>
              <p:spPr bwMode="auto">
                <a:xfrm>
                  <a:off x="2911" y="1582"/>
                  <a:ext cx="289" cy="0"/>
                </a:xfrm>
                <a:prstGeom prst="line">
                  <a:avLst/>
                </a:prstGeom>
                <a:noFill/>
                <a:ln w="25400">
                  <a:solidFill>
                    <a:srgbClr val="00279F"/>
                  </a:solidFill>
                  <a:round/>
                  <a:headEnd/>
                  <a:tailEnd/>
                </a:ln>
              </p:spPr>
              <p:txBody>
                <a:bodyPr wrap="none" anchor="ctr"/>
                <a:lstStyle/>
                <a:p>
                  <a:endParaRPr lang="en-US"/>
                </a:p>
              </p:txBody>
            </p:sp>
            <p:sp>
              <p:nvSpPr>
                <p:cNvPr id="7277" name="Line 49"/>
                <p:cNvSpPr>
                  <a:spLocks noChangeShapeType="1"/>
                </p:cNvSpPr>
                <p:nvPr/>
              </p:nvSpPr>
              <p:spPr bwMode="auto">
                <a:xfrm>
                  <a:off x="2911" y="1606"/>
                  <a:ext cx="289" cy="0"/>
                </a:xfrm>
                <a:prstGeom prst="line">
                  <a:avLst/>
                </a:prstGeom>
                <a:noFill/>
                <a:ln w="25400">
                  <a:solidFill>
                    <a:srgbClr val="00279F"/>
                  </a:solidFill>
                  <a:round/>
                  <a:headEnd/>
                  <a:tailEnd/>
                </a:ln>
              </p:spPr>
              <p:txBody>
                <a:bodyPr wrap="none" anchor="ctr"/>
                <a:lstStyle/>
                <a:p>
                  <a:endParaRPr lang="en-US"/>
                </a:p>
              </p:txBody>
            </p:sp>
            <p:sp>
              <p:nvSpPr>
                <p:cNvPr id="7278" name="Line 50"/>
                <p:cNvSpPr>
                  <a:spLocks noChangeShapeType="1"/>
                </p:cNvSpPr>
                <p:nvPr/>
              </p:nvSpPr>
              <p:spPr bwMode="auto">
                <a:xfrm>
                  <a:off x="2911" y="1631"/>
                  <a:ext cx="289" cy="0"/>
                </a:xfrm>
                <a:prstGeom prst="line">
                  <a:avLst/>
                </a:prstGeom>
                <a:noFill/>
                <a:ln w="25400">
                  <a:solidFill>
                    <a:srgbClr val="00279F"/>
                  </a:solidFill>
                  <a:round/>
                  <a:headEnd/>
                  <a:tailEnd/>
                </a:ln>
              </p:spPr>
              <p:txBody>
                <a:bodyPr wrap="none" anchor="ctr"/>
                <a:lstStyle/>
                <a:p>
                  <a:endParaRPr lang="en-US"/>
                </a:p>
              </p:txBody>
            </p:sp>
            <p:sp>
              <p:nvSpPr>
                <p:cNvPr id="7279" name="Line 51"/>
                <p:cNvSpPr>
                  <a:spLocks noChangeShapeType="1"/>
                </p:cNvSpPr>
                <p:nvPr/>
              </p:nvSpPr>
              <p:spPr bwMode="auto">
                <a:xfrm>
                  <a:off x="2911" y="1654"/>
                  <a:ext cx="289" cy="0"/>
                </a:xfrm>
                <a:prstGeom prst="line">
                  <a:avLst/>
                </a:prstGeom>
                <a:noFill/>
                <a:ln w="25400">
                  <a:solidFill>
                    <a:srgbClr val="00279F"/>
                  </a:solidFill>
                  <a:round/>
                  <a:headEnd/>
                  <a:tailEnd/>
                </a:ln>
              </p:spPr>
              <p:txBody>
                <a:bodyPr wrap="none" anchor="ctr"/>
                <a:lstStyle/>
                <a:p>
                  <a:endParaRPr lang="en-US"/>
                </a:p>
              </p:txBody>
            </p:sp>
          </p:grpSp>
          <p:grpSp>
            <p:nvGrpSpPr>
              <p:cNvPr id="7267" name="Group 59"/>
              <p:cNvGrpSpPr>
                <a:grpSpLocks/>
              </p:cNvGrpSpPr>
              <p:nvPr/>
            </p:nvGrpSpPr>
            <p:grpSpPr bwMode="auto">
              <a:xfrm>
                <a:off x="2913" y="1681"/>
                <a:ext cx="291" cy="114"/>
                <a:chOff x="2913" y="1681"/>
                <a:chExt cx="291" cy="114"/>
              </a:xfrm>
            </p:grpSpPr>
            <p:sp>
              <p:nvSpPr>
                <p:cNvPr id="7268" name="Line 53"/>
                <p:cNvSpPr>
                  <a:spLocks noChangeShapeType="1"/>
                </p:cNvSpPr>
                <p:nvPr/>
              </p:nvSpPr>
              <p:spPr bwMode="auto">
                <a:xfrm>
                  <a:off x="2950" y="1681"/>
                  <a:ext cx="254" cy="0"/>
                </a:xfrm>
                <a:prstGeom prst="line">
                  <a:avLst/>
                </a:prstGeom>
                <a:noFill/>
                <a:ln w="25400">
                  <a:solidFill>
                    <a:srgbClr val="00279F"/>
                  </a:solidFill>
                  <a:round/>
                  <a:headEnd/>
                  <a:tailEnd/>
                </a:ln>
              </p:spPr>
              <p:txBody>
                <a:bodyPr wrap="none" anchor="ctr"/>
                <a:lstStyle/>
                <a:p>
                  <a:endParaRPr lang="en-US"/>
                </a:p>
              </p:txBody>
            </p:sp>
            <p:sp>
              <p:nvSpPr>
                <p:cNvPr id="7269" name="Line 54"/>
                <p:cNvSpPr>
                  <a:spLocks noChangeShapeType="1"/>
                </p:cNvSpPr>
                <p:nvPr/>
              </p:nvSpPr>
              <p:spPr bwMode="auto">
                <a:xfrm>
                  <a:off x="2913" y="1700"/>
                  <a:ext cx="291" cy="0"/>
                </a:xfrm>
                <a:prstGeom prst="line">
                  <a:avLst/>
                </a:prstGeom>
                <a:noFill/>
                <a:ln w="25400">
                  <a:solidFill>
                    <a:srgbClr val="00279F"/>
                  </a:solidFill>
                  <a:round/>
                  <a:headEnd/>
                  <a:tailEnd/>
                </a:ln>
              </p:spPr>
              <p:txBody>
                <a:bodyPr wrap="none" anchor="ctr"/>
                <a:lstStyle/>
                <a:p>
                  <a:endParaRPr lang="en-US"/>
                </a:p>
              </p:txBody>
            </p:sp>
            <p:sp>
              <p:nvSpPr>
                <p:cNvPr id="7270" name="Line 55"/>
                <p:cNvSpPr>
                  <a:spLocks noChangeShapeType="1"/>
                </p:cNvSpPr>
                <p:nvPr/>
              </p:nvSpPr>
              <p:spPr bwMode="auto">
                <a:xfrm>
                  <a:off x="2913" y="1724"/>
                  <a:ext cx="291" cy="0"/>
                </a:xfrm>
                <a:prstGeom prst="line">
                  <a:avLst/>
                </a:prstGeom>
                <a:noFill/>
                <a:ln w="25400">
                  <a:solidFill>
                    <a:srgbClr val="00279F"/>
                  </a:solidFill>
                  <a:round/>
                  <a:headEnd/>
                  <a:tailEnd/>
                </a:ln>
              </p:spPr>
              <p:txBody>
                <a:bodyPr wrap="none" anchor="ctr"/>
                <a:lstStyle/>
                <a:p>
                  <a:endParaRPr lang="en-US"/>
                </a:p>
              </p:txBody>
            </p:sp>
            <p:sp>
              <p:nvSpPr>
                <p:cNvPr id="7271" name="Line 56"/>
                <p:cNvSpPr>
                  <a:spLocks noChangeShapeType="1"/>
                </p:cNvSpPr>
                <p:nvPr/>
              </p:nvSpPr>
              <p:spPr bwMode="auto">
                <a:xfrm>
                  <a:off x="2913" y="1749"/>
                  <a:ext cx="291" cy="0"/>
                </a:xfrm>
                <a:prstGeom prst="line">
                  <a:avLst/>
                </a:prstGeom>
                <a:noFill/>
                <a:ln w="25400">
                  <a:solidFill>
                    <a:srgbClr val="00279F"/>
                  </a:solidFill>
                  <a:round/>
                  <a:headEnd/>
                  <a:tailEnd/>
                </a:ln>
              </p:spPr>
              <p:txBody>
                <a:bodyPr wrap="none" anchor="ctr"/>
                <a:lstStyle/>
                <a:p>
                  <a:endParaRPr lang="en-US"/>
                </a:p>
              </p:txBody>
            </p:sp>
            <p:sp>
              <p:nvSpPr>
                <p:cNvPr id="7272" name="Line 57"/>
                <p:cNvSpPr>
                  <a:spLocks noChangeShapeType="1"/>
                </p:cNvSpPr>
                <p:nvPr/>
              </p:nvSpPr>
              <p:spPr bwMode="auto">
                <a:xfrm>
                  <a:off x="2913" y="1772"/>
                  <a:ext cx="291" cy="0"/>
                </a:xfrm>
                <a:prstGeom prst="line">
                  <a:avLst/>
                </a:prstGeom>
                <a:noFill/>
                <a:ln w="25400">
                  <a:solidFill>
                    <a:srgbClr val="00279F"/>
                  </a:solidFill>
                  <a:round/>
                  <a:headEnd/>
                  <a:tailEnd/>
                </a:ln>
              </p:spPr>
              <p:txBody>
                <a:bodyPr wrap="none" anchor="ctr"/>
                <a:lstStyle/>
                <a:p>
                  <a:endParaRPr lang="en-US"/>
                </a:p>
              </p:txBody>
            </p:sp>
            <p:sp>
              <p:nvSpPr>
                <p:cNvPr id="7273" name="Line 58"/>
                <p:cNvSpPr>
                  <a:spLocks noChangeShapeType="1"/>
                </p:cNvSpPr>
                <p:nvPr/>
              </p:nvSpPr>
              <p:spPr bwMode="auto">
                <a:xfrm>
                  <a:off x="2913" y="1795"/>
                  <a:ext cx="291" cy="0"/>
                </a:xfrm>
                <a:prstGeom prst="line">
                  <a:avLst/>
                </a:prstGeom>
                <a:noFill/>
                <a:ln w="25400">
                  <a:solidFill>
                    <a:srgbClr val="00279F"/>
                  </a:solidFill>
                  <a:round/>
                  <a:headEnd/>
                  <a:tailEnd/>
                </a:ln>
              </p:spPr>
              <p:txBody>
                <a:bodyPr wrap="none" anchor="ctr"/>
                <a:lstStyle/>
                <a:p>
                  <a:endParaRPr lang="en-US"/>
                </a:p>
              </p:txBody>
            </p:sp>
          </p:grpSp>
        </p:grpSp>
        <p:grpSp>
          <p:nvGrpSpPr>
            <p:cNvPr id="7188" name="Group 84"/>
            <p:cNvGrpSpPr>
              <a:grpSpLocks/>
            </p:cNvGrpSpPr>
            <p:nvPr/>
          </p:nvGrpSpPr>
          <p:grpSpPr bwMode="auto">
            <a:xfrm>
              <a:off x="4372" y="1055"/>
              <a:ext cx="732" cy="565"/>
              <a:chOff x="4372" y="1055"/>
              <a:chExt cx="732" cy="565"/>
            </a:xfrm>
          </p:grpSpPr>
          <p:sp>
            <p:nvSpPr>
              <p:cNvPr id="7240" name="Rectangle 61"/>
              <p:cNvSpPr>
                <a:spLocks noChangeArrowheads="1"/>
              </p:cNvSpPr>
              <p:nvPr/>
            </p:nvSpPr>
            <p:spPr bwMode="auto">
              <a:xfrm>
                <a:off x="4372" y="1055"/>
                <a:ext cx="387" cy="565"/>
              </a:xfrm>
              <a:prstGeom prst="rect">
                <a:avLst/>
              </a:prstGeom>
              <a:solidFill>
                <a:schemeClr val="bg1"/>
              </a:solidFill>
              <a:ln w="57150" cmpd="thickThin">
                <a:solidFill>
                  <a:srgbClr val="00279F"/>
                </a:solidFill>
                <a:miter lim="800000"/>
                <a:headEnd/>
                <a:tailEnd/>
              </a:ln>
            </p:spPr>
            <p:txBody>
              <a:bodyPr wrap="none" anchor="ctr"/>
              <a:lstStyle/>
              <a:p>
                <a:pPr eaLnBrk="0" hangingPunct="0"/>
                <a:endParaRPr lang="en-US"/>
              </a:p>
            </p:txBody>
          </p:sp>
          <p:sp>
            <p:nvSpPr>
              <p:cNvPr id="7241" name="Rectangle 62"/>
              <p:cNvSpPr>
                <a:spLocks noChangeArrowheads="1"/>
              </p:cNvSpPr>
              <p:nvPr/>
            </p:nvSpPr>
            <p:spPr bwMode="auto">
              <a:xfrm>
                <a:off x="4380" y="1073"/>
                <a:ext cx="724" cy="117"/>
              </a:xfrm>
              <a:prstGeom prst="rect">
                <a:avLst/>
              </a:prstGeom>
              <a:noFill/>
              <a:ln w="12700">
                <a:noFill/>
                <a:miter lim="800000"/>
                <a:headEnd/>
                <a:tailEnd/>
              </a:ln>
            </p:spPr>
            <p:txBody>
              <a:bodyPr lIns="79375" tIns="39688" rIns="79375" bIns="39688">
                <a:spAutoFit/>
              </a:bodyPr>
              <a:lstStyle/>
              <a:p>
                <a:pPr defTabSz="665163" eaLnBrk="0" hangingPunct="0">
                  <a:spcBef>
                    <a:spcPct val="50000"/>
                  </a:spcBef>
                </a:pPr>
                <a:r>
                  <a:rPr lang="en-US" sz="700"/>
                  <a:t>Endstate C</a:t>
                </a:r>
              </a:p>
            </p:txBody>
          </p:sp>
          <p:grpSp>
            <p:nvGrpSpPr>
              <p:cNvPr id="7242" name="Group 69"/>
              <p:cNvGrpSpPr>
                <a:grpSpLocks/>
              </p:cNvGrpSpPr>
              <p:nvPr/>
            </p:nvGrpSpPr>
            <p:grpSpPr bwMode="auto">
              <a:xfrm>
                <a:off x="4422" y="1173"/>
                <a:ext cx="289" cy="115"/>
                <a:chOff x="4422" y="1173"/>
                <a:chExt cx="289" cy="115"/>
              </a:xfrm>
            </p:grpSpPr>
            <p:sp>
              <p:nvSpPr>
                <p:cNvPr id="7257" name="Line 63"/>
                <p:cNvSpPr>
                  <a:spLocks noChangeShapeType="1"/>
                </p:cNvSpPr>
                <p:nvPr/>
              </p:nvSpPr>
              <p:spPr bwMode="auto">
                <a:xfrm>
                  <a:off x="4458" y="1173"/>
                  <a:ext cx="253" cy="0"/>
                </a:xfrm>
                <a:prstGeom prst="line">
                  <a:avLst/>
                </a:prstGeom>
                <a:noFill/>
                <a:ln w="25400">
                  <a:solidFill>
                    <a:srgbClr val="00279F"/>
                  </a:solidFill>
                  <a:round/>
                  <a:headEnd/>
                  <a:tailEnd/>
                </a:ln>
              </p:spPr>
              <p:txBody>
                <a:bodyPr wrap="none" anchor="ctr"/>
                <a:lstStyle/>
                <a:p>
                  <a:endParaRPr lang="en-US"/>
                </a:p>
              </p:txBody>
            </p:sp>
            <p:sp>
              <p:nvSpPr>
                <p:cNvPr id="7258" name="Line 64"/>
                <p:cNvSpPr>
                  <a:spLocks noChangeShapeType="1"/>
                </p:cNvSpPr>
                <p:nvPr/>
              </p:nvSpPr>
              <p:spPr bwMode="auto">
                <a:xfrm>
                  <a:off x="4422" y="1194"/>
                  <a:ext cx="289" cy="0"/>
                </a:xfrm>
                <a:prstGeom prst="line">
                  <a:avLst/>
                </a:prstGeom>
                <a:noFill/>
                <a:ln w="25400">
                  <a:solidFill>
                    <a:srgbClr val="00279F"/>
                  </a:solidFill>
                  <a:round/>
                  <a:headEnd/>
                  <a:tailEnd/>
                </a:ln>
              </p:spPr>
              <p:txBody>
                <a:bodyPr wrap="none" anchor="ctr"/>
                <a:lstStyle/>
                <a:p>
                  <a:endParaRPr lang="en-US"/>
                </a:p>
              </p:txBody>
            </p:sp>
            <p:sp>
              <p:nvSpPr>
                <p:cNvPr id="7259" name="Line 65"/>
                <p:cNvSpPr>
                  <a:spLocks noChangeShapeType="1"/>
                </p:cNvSpPr>
                <p:nvPr/>
              </p:nvSpPr>
              <p:spPr bwMode="auto">
                <a:xfrm>
                  <a:off x="4422" y="1218"/>
                  <a:ext cx="289" cy="0"/>
                </a:xfrm>
                <a:prstGeom prst="line">
                  <a:avLst/>
                </a:prstGeom>
                <a:noFill/>
                <a:ln w="25400">
                  <a:solidFill>
                    <a:srgbClr val="00279F"/>
                  </a:solidFill>
                  <a:round/>
                  <a:headEnd/>
                  <a:tailEnd/>
                </a:ln>
              </p:spPr>
              <p:txBody>
                <a:bodyPr wrap="none" anchor="ctr"/>
                <a:lstStyle/>
                <a:p>
                  <a:endParaRPr lang="en-US"/>
                </a:p>
              </p:txBody>
            </p:sp>
            <p:sp>
              <p:nvSpPr>
                <p:cNvPr id="7260" name="Line 66"/>
                <p:cNvSpPr>
                  <a:spLocks noChangeShapeType="1"/>
                </p:cNvSpPr>
                <p:nvPr/>
              </p:nvSpPr>
              <p:spPr bwMode="auto">
                <a:xfrm>
                  <a:off x="4422" y="1241"/>
                  <a:ext cx="289" cy="0"/>
                </a:xfrm>
                <a:prstGeom prst="line">
                  <a:avLst/>
                </a:prstGeom>
                <a:noFill/>
                <a:ln w="25400">
                  <a:solidFill>
                    <a:srgbClr val="00279F"/>
                  </a:solidFill>
                  <a:round/>
                  <a:headEnd/>
                  <a:tailEnd/>
                </a:ln>
              </p:spPr>
              <p:txBody>
                <a:bodyPr wrap="none" anchor="ctr"/>
                <a:lstStyle/>
                <a:p>
                  <a:endParaRPr lang="en-US"/>
                </a:p>
              </p:txBody>
            </p:sp>
            <p:sp>
              <p:nvSpPr>
                <p:cNvPr id="7261" name="Line 67"/>
                <p:cNvSpPr>
                  <a:spLocks noChangeShapeType="1"/>
                </p:cNvSpPr>
                <p:nvPr/>
              </p:nvSpPr>
              <p:spPr bwMode="auto">
                <a:xfrm>
                  <a:off x="4422" y="1265"/>
                  <a:ext cx="289" cy="0"/>
                </a:xfrm>
                <a:prstGeom prst="line">
                  <a:avLst/>
                </a:prstGeom>
                <a:noFill/>
                <a:ln w="25400">
                  <a:solidFill>
                    <a:srgbClr val="00279F"/>
                  </a:solidFill>
                  <a:round/>
                  <a:headEnd/>
                  <a:tailEnd/>
                </a:ln>
              </p:spPr>
              <p:txBody>
                <a:bodyPr wrap="none" anchor="ctr"/>
                <a:lstStyle/>
                <a:p>
                  <a:endParaRPr lang="en-US"/>
                </a:p>
              </p:txBody>
            </p:sp>
            <p:sp>
              <p:nvSpPr>
                <p:cNvPr id="7262" name="Line 68"/>
                <p:cNvSpPr>
                  <a:spLocks noChangeShapeType="1"/>
                </p:cNvSpPr>
                <p:nvPr/>
              </p:nvSpPr>
              <p:spPr bwMode="auto">
                <a:xfrm>
                  <a:off x="4422" y="1288"/>
                  <a:ext cx="289" cy="0"/>
                </a:xfrm>
                <a:prstGeom prst="line">
                  <a:avLst/>
                </a:prstGeom>
                <a:noFill/>
                <a:ln w="25400">
                  <a:solidFill>
                    <a:srgbClr val="00279F"/>
                  </a:solidFill>
                  <a:round/>
                  <a:headEnd/>
                  <a:tailEnd/>
                </a:ln>
              </p:spPr>
              <p:txBody>
                <a:bodyPr wrap="none" anchor="ctr"/>
                <a:lstStyle/>
                <a:p>
                  <a:endParaRPr lang="en-US"/>
                </a:p>
              </p:txBody>
            </p:sp>
          </p:grpSp>
          <p:grpSp>
            <p:nvGrpSpPr>
              <p:cNvPr id="7243" name="Group 76"/>
              <p:cNvGrpSpPr>
                <a:grpSpLocks/>
              </p:cNvGrpSpPr>
              <p:nvPr/>
            </p:nvGrpSpPr>
            <p:grpSpPr bwMode="auto">
              <a:xfrm>
                <a:off x="4422" y="1318"/>
                <a:ext cx="289" cy="116"/>
                <a:chOff x="4422" y="1318"/>
                <a:chExt cx="289" cy="116"/>
              </a:xfrm>
            </p:grpSpPr>
            <p:sp>
              <p:nvSpPr>
                <p:cNvPr id="7251" name="Line 70"/>
                <p:cNvSpPr>
                  <a:spLocks noChangeShapeType="1"/>
                </p:cNvSpPr>
                <p:nvPr/>
              </p:nvSpPr>
              <p:spPr bwMode="auto">
                <a:xfrm>
                  <a:off x="4458" y="1318"/>
                  <a:ext cx="253" cy="0"/>
                </a:xfrm>
                <a:prstGeom prst="line">
                  <a:avLst/>
                </a:prstGeom>
                <a:noFill/>
                <a:ln w="25400">
                  <a:solidFill>
                    <a:srgbClr val="00279F"/>
                  </a:solidFill>
                  <a:round/>
                  <a:headEnd/>
                  <a:tailEnd/>
                </a:ln>
              </p:spPr>
              <p:txBody>
                <a:bodyPr wrap="none" anchor="ctr"/>
                <a:lstStyle/>
                <a:p>
                  <a:endParaRPr lang="en-US"/>
                </a:p>
              </p:txBody>
            </p:sp>
            <p:sp>
              <p:nvSpPr>
                <p:cNvPr id="7252" name="Line 71"/>
                <p:cNvSpPr>
                  <a:spLocks noChangeShapeType="1"/>
                </p:cNvSpPr>
                <p:nvPr/>
              </p:nvSpPr>
              <p:spPr bwMode="auto">
                <a:xfrm>
                  <a:off x="4422" y="1339"/>
                  <a:ext cx="289" cy="0"/>
                </a:xfrm>
                <a:prstGeom prst="line">
                  <a:avLst/>
                </a:prstGeom>
                <a:noFill/>
                <a:ln w="25400">
                  <a:solidFill>
                    <a:srgbClr val="00279F"/>
                  </a:solidFill>
                  <a:round/>
                  <a:headEnd/>
                  <a:tailEnd/>
                </a:ln>
              </p:spPr>
              <p:txBody>
                <a:bodyPr wrap="none" anchor="ctr"/>
                <a:lstStyle/>
                <a:p>
                  <a:endParaRPr lang="en-US"/>
                </a:p>
              </p:txBody>
            </p:sp>
            <p:sp>
              <p:nvSpPr>
                <p:cNvPr id="7253" name="Line 72"/>
                <p:cNvSpPr>
                  <a:spLocks noChangeShapeType="1"/>
                </p:cNvSpPr>
                <p:nvPr/>
              </p:nvSpPr>
              <p:spPr bwMode="auto">
                <a:xfrm>
                  <a:off x="4422" y="1362"/>
                  <a:ext cx="289" cy="0"/>
                </a:xfrm>
                <a:prstGeom prst="line">
                  <a:avLst/>
                </a:prstGeom>
                <a:noFill/>
                <a:ln w="25400">
                  <a:solidFill>
                    <a:srgbClr val="00279F"/>
                  </a:solidFill>
                  <a:round/>
                  <a:headEnd/>
                  <a:tailEnd/>
                </a:ln>
              </p:spPr>
              <p:txBody>
                <a:bodyPr wrap="none" anchor="ctr"/>
                <a:lstStyle/>
                <a:p>
                  <a:endParaRPr lang="en-US"/>
                </a:p>
              </p:txBody>
            </p:sp>
            <p:sp>
              <p:nvSpPr>
                <p:cNvPr id="7254" name="Line 73"/>
                <p:cNvSpPr>
                  <a:spLocks noChangeShapeType="1"/>
                </p:cNvSpPr>
                <p:nvPr/>
              </p:nvSpPr>
              <p:spPr bwMode="auto">
                <a:xfrm>
                  <a:off x="4422" y="1386"/>
                  <a:ext cx="289" cy="0"/>
                </a:xfrm>
                <a:prstGeom prst="line">
                  <a:avLst/>
                </a:prstGeom>
                <a:noFill/>
                <a:ln w="25400">
                  <a:solidFill>
                    <a:srgbClr val="00279F"/>
                  </a:solidFill>
                  <a:round/>
                  <a:headEnd/>
                  <a:tailEnd/>
                </a:ln>
              </p:spPr>
              <p:txBody>
                <a:bodyPr wrap="none" anchor="ctr"/>
                <a:lstStyle/>
                <a:p>
                  <a:endParaRPr lang="en-US"/>
                </a:p>
              </p:txBody>
            </p:sp>
            <p:sp>
              <p:nvSpPr>
                <p:cNvPr id="7255" name="Line 74"/>
                <p:cNvSpPr>
                  <a:spLocks noChangeShapeType="1"/>
                </p:cNvSpPr>
                <p:nvPr/>
              </p:nvSpPr>
              <p:spPr bwMode="auto">
                <a:xfrm>
                  <a:off x="4422" y="1410"/>
                  <a:ext cx="289" cy="0"/>
                </a:xfrm>
                <a:prstGeom prst="line">
                  <a:avLst/>
                </a:prstGeom>
                <a:noFill/>
                <a:ln w="25400">
                  <a:solidFill>
                    <a:srgbClr val="00279F"/>
                  </a:solidFill>
                  <a:round/>
                  <a:headEnd/>
                  <a:tailEnd/>
                </a:ln>
              </p:spPr>
              <p:txBody>
                <a:bodyPr wrap="none" anchor="ctr"/>
                <a:lstStyle/>
                <a:p>
                  <a:endParaRPr lang="en-US"/>
                </a:p>
              </p:txBody>
            </p:sp>
            <p:sp>
              <p:nvSpPr>
                <p:cNvPr id="7256" name="Line 75"/>
                <p:cNvSpPr>
                  <a:spLocks noChangeShapeType="1"/>
                </p:cNvSpPr>
                <p:nvPr/>
              </p:nvSpPr>
              <p:spPr bwMode="auto">
                <a:xfrm>
                  <a:off x="4422" y="1434"/>
                  <a:ext cx="289" cy="0"/>
                </a:xfrm>
                <a:prstGeom prst="line">
                  <a:avLst/>
                </a:prstGeom>
                <a:noFill/>
                <a:ln w="25400">
                  <a:solidFill>
                    <a:srgbClr val="00279F"/>
                  </a:solidFill>
                  <a:round/>
                  <a:headEnd/>
                  <a:tailEnd/>
                </a:ln>
              </p:spPr>
              <p:txBody>
                <a:bodyPr wrap="none" anchor="ctr"/>
                <a:lstStyle/>
                <a:p>
                  <a:endParaRPr lang="en-US"/>
                </a:p>
              </p:txBody>
            </p:sp>
          </p:grpSp>
          <p:grpSp>
            <p:nvGrpSpPr>
              <p:cNvPr id="7244" name="Group 83"/>
              <p:cNvGrpSpPr>
                <a:grpSpLocks/>
              </p:cNvGrpSpPr>
              <p:nvPr/>
            </p:nvGrpSpPr>
            <p:grpSpPr bwMode="auto">
              <a:xfrm>
                <a:off x="4424" y="1459"/>
                <a:ext cx="291" cy="115"/>
                <a:chOff x="4424" y="1459"/>
                <a:chExt cx="291" cy="115"/>
              </a:xfrm>
            </p:grpSpPr>
            <p:sp>
              <p:nvSpPr>
                <p:cNvPr id="7245" name="Line 77"/>
                <p:cNvSpPr>
                  <a:spLocks noChangeShapeType="1"/>
                </p:cNvSpPr>
                <p:nvPr/>
              </p:nvSpPr>
              <p:spPr bwMode="auto">
                <a:xfrm>
                  <a:off x="4461" y="1459"/>
                  <a:ext cx="254" cy="0"/>
                </a:xfrm>
                <a:prstGeom prst="line">
                  <a:avLst/>
                </a:prstGeom>
                <a:noFill/>
                <a:ln w="25400">
                  <a:solidFill>
                    <a:srgbClr val="00279F"/>
                  </a:solidFill>
                  <a:round/>
                  <a:headEnd/>
                  <a:tailEnd/>
                </a:ln>
              </p:spPr>
              <p:txBody>
                <a:bodyPr wrap="none" anchor="ctr"/>
                <a:lstStyle/>
                <a:p>
                  <a:endParaRPr lang="en-US"/>
                </a:p>
              </p:txBody>
            </p:sp>
            <p:sp>
              <p:nvSpPr>
                <p:cNvPr id="7246" name="Line 78"/>
                <p:cNvSpPr>
                  <a:spLocks noChangeShapeType="1"/>
                </p:cNvSpPr>
                <p:nvPr/>
              </p:nvSpPr>
              <p:spPr bwMode="auto">
                <a:xfrm>
                  <a:off x="4424" y="1480"/>
                  <a:ext cx="291" cy="0"/>
                </a:xfrm>
                <a:prstGeom prst="line">
                  <a:avLst/>
                </a:prstGeom>
                <a:noFill/>
                <a:ln w="25400">
                  <a:solidFill>
                    <a:srgbClr val="00279F"/>
                  </a:solidFill>
                  <a:round/>
                  <a:headEnd/>
                  <a:tailEnd/>
                </a:ln>
              </p:spPr>
              <p:txBody>
                <a:bodyPr wrap="none" anchor="ctr"/>
                <a:lstStyle/>
                <a:p>
                  <a:endParaRPr lang="en-US"/>
                </a:p>
              </p:txBody>
            </p:sp>
            <p:sp>
              <p:nvSpPr>
                <p:cNvPr id="7247" name="Line 79"/>
                <p:cNvSpPr>
                  <a:spLocks noChangeShapeType="1"/>
                </p:cNvSpPr>
                <p:nvPr/>
              </p:nvSpPr>
              <p:spPr bwMode="auto">
                <a:xfrm>
                  <a:off x="4424" y="1505"/>
                  <a:ext cx="291" cy="0"/>
                </a:xfrm>
                <a:prstGeom prst="line">
                  <a:avLst/>
                </a:prstGeom>
                <a:noFill/>
                <a:ln w="25400">
                  <a:solidFill>
                    <a:srgbClr val="00279F"/>
                  </a:solidFill>
                  <a:round/>
                  <a:headEnd/>
                  <a:tailEnd/>
                </a:ln>
              </p:spPr>
              <p:txBody>
                <a:bodyPr wrap="none" anchor="ctr"/>
                <a:lstStyle/>
                <a:p>
                  <a:endParaRPr lang="en-US"/>
                </a:p>
              </p:txBody>
            </p:sp>
            <p:sp>
              <p:nvSpPr>
                <p:cNvPr id="7248" name="Line 80"/>
                <p:cNvSpPr>
                  <a:spLocks noChangeShapeType="1"/>
                </p:cNvSpPr>
                <p:nvPr/>
              </p:nvSpPr>
              <p:spPr bwMode="auto">
                <a:xfrm>
                  <a:off x="4424" y="1528"/>
                  <a:ext cx="291" cy="0"/>
                </a:xfrm>
                <a:prstGeom prst="line">
                  <a:avLst/>
                </a:prstGeom>
                <a:noFill/>
                <a:ln w="25400">
                  <a:solidFill>
                    <a:srgbClr val="00279F"/>
                  </a:solidFill>
                  <a:round/>
                  <a:headEnd/>
                  <a:tailEnd/>
                </a:ln>
              </p:spPr>
              <p:txBody>
                <a:bodyPr wrap="none" anchor="ctr"/>
                <a:lstStyle/>
                <a:p>
                  <a:endParaRPr lang="en-US"/>
                </a:p>
              </p:txBody>
            </p:sp>
            <p:sp>
              <p:nvSpPr>
                <p:cNvPr id="7249" name="Line 81"/>
                <p:cNvSpPr>
                  <a:spLocks noChangeShapeType="1"/>
                </p:cNvSpPr>
                <p:nvPr/>
              </p:nvSpPr>
              <p:spPr bwMode="auto">
                <a:xfrm>
                  <a:off x="4424" y="1551"/>
                  <a:ext cx="291" cy="0"/>
                </a:xfrm>
                <a:prstGeom prst="line">
                  <a:avLst/>
                </a:prstGeom>
                <a:noFill/>
                <a:ln w="25400">
                  <a:solidFill>
                    <a:srgbClr val="00279F"/>
                  </a:solidFill>
                  <a:round/>
                  <a:headEnd/>
                  <a:tailEnd/>
                </a:ln>
              </p:spPr>
              <p:txBody>
                <a:bodyPr wrap="none" anchor="ctr"/>
                <a:lstStyle/>
                <a:p>
                  <a:endParaRPr lang="en-US"/>
                </a:p>
              </p:txBody>
            </p:sp>
            <p:sp>
              <p:nvSpPr>
                <p:cNvPr id="7250" name="Line 82"/>
                <p:cNvSpPr>
                  <a:spLocks noChangeShapeType="1"/>
                </p:cNvSpPr>
                <p:nvPr/>
              </p:nvSpPr>
              <p:spPr bwMode="auto">
                <a:xfrm>
                  <a:off x="4424" y="1574"/>
                  <a:ext cx="291" cy="0"/>
                </a:xfrm>
                <a:prstGeom prst="line">
                  <a:avLst/>
                </a:prstGeom>
                <a:noFill/>
                <a:ln w="25400">
                  <a:solidFill>
                    <a:srgbClr val="00279F"/>
                  </a:solidFill>
                  <a:round/>
                  <a:headEnd/>
                  <a:tailEnd/>
                </a:ln>
              </p:spPr>
              <p:txBody>
                <a:bodyPr wrap="none" anchor="ctr"/>
                <a:lstStyle/>
                <a:p>
                  <a:endParaRPr lang="en-US"/>
                </a:p>
              </p:txBody>
            </p:sp>
          </p:grpSp>
        </p:grpSp>
        <p:grpSp>
          <p:nvGrpSpPr>
            <p:cNvPr id="7189" name="Group 108"/>
            <p:cNvGrpSpPr>
              <a:grpSpLocks/>
            </p:cNvGrpSpPr>
            <p:nvPr/>
          </p:nvGrpSpPr>
          <p:grpSpPr bwMode="auto">
            <a:xfrm>
              <a:off x="4487" y="2012"/>
              <a:ext cx="731" cy="564"/>
              <a:chOff x="4487" y="2012"/>
              <a:chExt cx="731" cy="564"/>
            </a:xfrm>
          </p:grpSpPr>
          <p:sp>
            <p:nvSpPr>
              <p:cNvPr id="7217" name="Rectangle 85"/>
              <p:cNvSpPr>
                <a:spLocks noChangeArrowheads="1"/>
              </p:cNvSpPr>
              <p:nvPr/>
            </p:nvSpPr>
            <p:spPr bwMode="auto">
              <a:xfrm>
                <a:off x="4487" y="2012"/>
                <a:ext cx="386" cy="564"/>
              </a:xfrm>
              <a:prstGeom prst="rect">
                <a:avLst/>
              </a:prstGeom>
              <a:solidFill>
                <a:schemeClr val="bg1"/>
              </a:solidFill>
              <a:ln w="57150" cmpd="thickThin">
                <a:solidFill>
                  <a:srgbClr val="00279F"/>
                </a:solidFill>
                <a:miter lim="800000"/>
                <a:headEnd/>
                <a:tailEnd/>
              </a:ln>
            </p:spPr>
            <p:txBody>
              <a:bodyPr wrap="none" anchor="ctr"/>
              <a:lstStyle/>
              <a:p>
                <a:pPr eaLnBrk="0" hangingPunct="0"/>
                <a:endParaRPr lang="en-US"/>
              </a:p>
            </p:txBody>
          </p:sp>
          <p:sp>
            <p:nvSpPr>
              <p:cNvPr id="7218" name="Rectangle 86"/>
              <p:cNvSpPr>
                <a:spLocks noChangeArrowheads="1"/>
              </p:cNvSpPr>
              <p:nvPr/>
            </p:nvSpPr>
            <p:spPr bwMode="auto">
              <a:xfrm>
                <a:off x="4494" y="2031"/>
                <a:ext cx="724" cy="117"/>
              </a:xfrm>
              <a:prstGeom prst="rect">
                <a:avLst/>
              </a:prstGeom>
              <a:noFill/>
              <a:ln w="12700">
                <a:noFill/>
                <a:miter lim="800000"/>
                <a:headEnd/>
                <a:tailEnd/>
              </a:ln>
            </p:spPr>
            <p:txBody>
              <a:bodyPr lIns="79375" tIns="39688" rIns="79375" bIns="39688">
                <a:spAutoFit/>
              </a:bodyPr>
              <a:lstStyle/>
              <a:p>
                <a:pPr defTabSz="665163" eaLnBrk="0" hangingPunct="0">
                  <a:spcBef>
                    <a:spcPct val="50000"/>
                  </a:spcBef>
                </a:pPr>
                <a:r>
                  <a:rPr lang="en-US" sz="700"/>
                  <a:t>Endstate D</a:t>
                </a:r>
              </a:p>
            </p:txBody>
          </p:sp>
          <p:grpSp>
            <p:nvGrpSpPr>
              <p:cNvPr id="7219" name="Group 93"/>
              <p:cNvGrpSpPr>
                <a:grpSpLocks/>
              </p:cNvGrpSpPr>
              <p:nvPr/>
            </p:nvGrpSpPr>
            <p:grpSpPr bwMode="auto">
              <a:xfrm>
                <a:off x="4536" y="2131"/>
                <a:ext cx="289" cy="114"/>
                <a:chOff x="4536" y="2131"/>
                <a:chExt cx="289" cy="114"/>
              </a:xfrm>
            </p:grpSpPr>
            <p:sp>
              <p:nvSpPr>
                <p:cNvPr id="7234" name="Line 87"/>
                <p:cNvSpPr>
                  <a:spLocks noChangeShapeType="1"/>
                </p:cNvSpPr>
                <p:nvPr/>
              </p:nvSpPr>
              <p:spPr bwMode="auto">
                <a:xfrm>
                  <a:off x="4572" y="2131"/>
                  <a:ext cx="253" cy="0"/>
                </a:xfrm>
                <a:prstGeom prst="line">
                  <a:avLst/>
                </a:prstGeom>
                <a:noFill/>
                <a:ln w="25400">
                  <a:solidFill>
                    <a:srgbClr val="00279F"/>
                  </a:solidFill>
                  <a:round/>
                  <a:headEnd/>
                  <a:tailEnd/>
                </a:ln>
              </p:spPr>
              <p:txBody>
                <a:bodyPr wrap="none" anchor="ctr"/>
                <a:lstStyle/>
                <a:p>
                  <a:endParaRPr lang="en-US"/>
                </a:p>
              </p:txBody>
            </p:sp>
            <p:sp>
              <p:nvSpPr>
                <p:cNvPr id="7235" name="Line 88"/>
                <p:cNvSpPr>
                  <a:spLocks noChangeShapeType="1"/>
                </p:cNvSpPr>
                <p:nvPr/>
              </p:nvSpPr>
              <p:spPr bwMode="auto">
                <a:xfrm>
                  <a:off x="4536" y="2151"/>
                  <a:ext cx="289" cy="0"/>
                </a:xfrm>
                <a:prstGeom prst="line">
                  <a:avLst/>
                </a:prstGeom>
                <a:noFill/>
                <a:ln w="25400">
                  <a:solidFill>
                    <a:srgbClr val="00279F"/>
                  </a:solidFill>
                  <a:round/>
                  <a:headEnd/>
                  <a:tailEnd/>
                </a:ln>
              </p:spPr>
              <p:txBody>
                <a:bodyPr wrap="none" anchor="ctr"/>
                <a:lstStyle/>
                <a:p>
                  <a:endParaRPr lang="en-US"/>
                </a:p>
              </p:txBody>
            </p:sp>
            <p:sp>
              <p:nvSpPr>
                <p:cNvPr id="7236" name="Line 89"/>
                <p:cNvSpPr>
                  <a:spLocks noChangeShapeType="1"/>
                </p:cNvSpPr>
                <p:nvPr/>
              </p:nvSpPr>
              <p:spPr bwMode="auto">
                <a:xfrm>
                  <a:off x="4536" y="2175"/>
                  <a:ext cx="289" cy="0"/>
                </a:xfrm>
                <a:prstGeom prst="line">
                  <a:avLst/>
                </a:prstGeom>
                <a:noFill/>
                <a:ln w="25400">
                  <a:solidFill>
                    <a:srgbClr val="00279F"/>
                  </a:solidFill>
                  <a:round/>
                  <a:headEnd/>
                  <a:tailEnd/>
                </a:ln>
              </p:spPr>
              <p:txBody>
                <a:bodyPr wrap="none" anchor="ctr"/>
                <a:lstStyle/>
                <a:p>
                  <a:endParaRPr lang="en-US"/>
                </a:p>
              </p:txBody>
            </p:sp>
            <p:sp>
              <p:nvSpPr>
                <p:cNvPr id="7237" name="Line 90"/>
                <p:cNvSpPr>
                  <a:spLocks noChangeShapeType="1"/>
                </p:cNvSpPr>
                <p:nvPr/>
              </p:nvSpPr>
              <p:spPr bwMode="auto">
                <a:xfrm>
                  <a:off x="4536" y="2197"/>
                  <a:ext cx="289" cy="0"/>
                </a:xfrm>
                <a:prstGeom prst="line">
                  <a:avLst/>
                </a:prstGeom>
                <a:noFill/>
                <a:ln w="25400">
                  <a:solidFill>
                    <a:srgbClr val="00279F"/>
                  </a:solidFill>
                  <a:round/>
                  <a:headEnd/>
                  <a:tailEnd/>
                </a:ln>
              </p:spPr>
              <p:txBody>
                <a:bodyPr wrap="none" anchor="ctr"/>
                <a:lstStyle/>
                <a:p>
                  <a:endParaRPr lang="en-US"/>
                </a:p>
              </p:txBody>
            </p:sp>
            <p:sp>
              <p:nvSpPr>
                <p:cNvPr id="7238" name="Line 91"/>
                <p:cNvSpPr>
                  <a:spLocks noChangeShapeType="1"/>
                </p:cNvSpPr>
                <p:nvPr/>
              </p:nvSpPr>
              <p:spPr bwMode="auto">
                <a:xfrm>
                  <a:off x="4536" y="2222"/>
                  <a:ext cx="289" cy="0"/>
                </a:xfrm>
                <a:prstGeom prst="line">
                  <a:avLst/>
                </a:prstGeom>
                <a:noFill/>
                <a:ln w="25400">
                  <a:solidFill>
                    <a:srgbClr val="00279F"/>
                  </a:solidFill>
                  <a:round/>
                  <a:headEnd/>
                  <a:tailEnd/>
                </a:ln>
              </p:spPr>
              <p:txBody>
                <a:bodyPr wrap="none" anchor="ctr"/>
                <a:lstStyle/>
                <a:p>
                  <a:endParaRPr lang="en-US"/>
                </a:p>
              </p:txBody>
            </p:sp>
            <p:sp>
              <p:nvSpPr>
                <p:cNvPr id="7239" name="Line 92"/>
                <p:cNvSpPr>
                  <a:spLocks noChangeShapeType="1"/>
                </p:cNvSpPr>
                <p:nvPr/>
              </p:nvSpPr>
              <p:spPr bwMode="auto">
                <a:xfrm>
                  <a:off x="4536" y="2245"/>
                  <a:ext cx="289" cy="0"/>
                </a:xfrm>
                <a:prstGeom prst="line">
                  <a:avLst/>
                </a:prstGeom>
                <a:noFill/>
                <a:ln w="25400">
                  <a:solidFill>
                    <a:srgbClr val="00279F"/>
                  </a:solidFill>
                  <a:round/>
                  <a:headEnd/>
                  <a:tailEnd/>
                </a:ln>
              </p:spPr>
              <p:txBody>
                <a:bodyPr wrap="none" anchor="ctr"/>
                <a:lstStyle/>
                <a:p>
                  <a:endParaRPr lang="en-US"/>
                </a:p>
              </p:txBody>
            </p:sp>
          </p:grpSp>
          <p:grpSp>
            <p:nvGrpSpPr>
              <p:cNvPr id="7220" name="Group 100"/>
              <p:cNvGrpSpPr>
                <a:grpSpLocks/>
              </p:cNvGrpSpPr>
              <p:nvPr/>
            </p:nvGrpSpPr>
            <p:grpSpPr bwMode="auto">
              <a:xfrm>
                <a:off x="4536" y="2276"/>
                <a:ext cx="289" cy="115"/>
                <a:chOff x="4536" y="2276"/>
                <a:chExt cx="289" cy="115"/>
              </a:xfrm>
            </p:grpSpPr>
            <p:sp>
              <p:nvSpPr>
                <p:cNvPr id="7228" name="Line 94"/>
                <p:cNvSpPr>
                  <a:spLocks noChangeShapeType="1"/>
                </p:cNvSpPr>
                <p:nvPr/>
              </p:nvSpPr>
              <p:spPr bwMode="auto">
                <a:xfrm>
                  <a:off x="4572" y="2276"/>
                  <a:ext cx="253" cy="0"/>
                </a:xfrm>
                <a:prstGeom prst="line">
                  <a:avLst/>
                </a:prstGeom>
                <a:noFill/>
                <a:ln w="25400">
                  <a:solidFill>
                    <a:srgbClr val="00279F"/>
                  </a:solidFill>
                  <a:round/>
                  <a:headEnd/>
                  <a:tailEnd/>
                </a:ln>
              </p:spPr>
              <p:txBody>
                <a:bodyPr wrap="none" anchor="ctr"/>
                <a:lstStyle/>
                <a:p>
                  <a:endParaRPr lang="en-US"/>
                </a:p>
              </p:txBody>
            </p:sp>
            <p:sp>
              <p:nvSpPr>
                <p:cNvPr id="7229" name="Line 95"/>
                <p:cNvSpPr>
                  <a:spLocks noChangeShapeType="1"/>
                </p:cNvSpPr>
                <p:nvPr/>
              </p:nvSpPr>
              <p:spPr bwMode="auto">
                <a:xfrm>
                  <a:off x="4536" y="2296"/>
                  <a:ext cx="289" cy="0"/>
                </a:xfrm>
                <a:prstGeom prst="line">
                  <a:avLst/>
                </a:prstGeom>
                <a:noFill/>
                <a:ln w="25400">
                  <a:solidFill>
                    <a:srgbClr val="00279F"/>
                  </a:solidFill>
                  <a:round/>
                  <a:headEnd/>
                  <a:tailEnd/>
                </a:ln>
              </p:spPr>
              <p:txBody>
                <a:bodyPr wrap="none" anchor="ctr"/>
                <a:lstStyle/>
                <a:p>
                  <a:endParaRPr lang="en-US"/>
                </a:p>
              </p:txBody>
            </p:sp>
            <p:sp>
              <p:nvSpPr>
                <p:cNvPr id="7230" name="Line 96"/>
                <p:cNvSpPr>
                  <a:spLocks noChangeShapeType="1"/>
                </p:cNvSpPr>
                <p:nvPr/>
              </p:nvSpPr>
              <p:spPr bwMode="auto">
                <a:xfrm>
                  <a:off x="4536" y="2319"/>
                  <a:ext cx="289" cy="0"/>
                </a:xfrm>
                <a:prstGeom prst="line">
                  <a:avLst/>
                </a:prstGeom>
                <a:noFill/>
                <a:ln w="25400">
                  <a:solidFill>
                    <a:srgbClr val="00279F"/>
                  </a:solidFill>
                  <a:round/>
                  <a:headEnd/>
                  <a:tailEnd/>
                </a:ln>
              </p:spPr>
              <p:txBody>
                <a:bodyPr wrap="none" anchor="ctr"/>
                <a:lstStyle/>
                <a:p>
                  <a:endParaRPr lang="en-US"/>
                </a:p>
              </p:txBody>
            </p:sp>
            <p:sp>
              <p:nvSpPr>
                <p:cNvPr id="7231" name="Line 97"/>
                <p:cNvSpPr>
                  <a:spLocks noChangeShapeType="1"/>
                </p:cNvSpPr>
                <p:nvPr/>
              </p:nvSpPr>
              <p:spPr bwMode="auto">
                <a:xfrm>
                  <a:off x="4536" y="2343"/>
                  <a:ext cx="289" cy="0"/>
                </a:xfrm>
                <a:prstGeom prst="line">
                  <a:avLst/>
                </a:prstGeom>
                <a:noFill/>
                <a:ln w="25400">
                  <a:solidFill>
                    <a:srgbClr val="00279F"/>
                  </a:solidFill>
                  <a:round/>
                  <a:headEnd/>
                  <a:tailEnd/>
                </a:ln>
              </p:spPr>
              <p:txBody>
                <a:bodyPr wrap="none" anchor="ctr"/>
                <a:lstStyle/>
                <a:p>
                  <a:endParaRPr lang="en-US"/>
                </a:p>
              </p:txBody>
            </p:sp>
            <p:sp>
              <p:nvSpPr>
                <p:cNvPr id="7232" name="Line 98"/>
                <p:cNvSpPr>
                  <a:spLocks noChangeShapeType="1"/>
                </p:cNvSpPr>
                <p:nvPr/>
              </p:nvSpPr>
              <p:spPr bwMode="auto">
                <a:xfrm>
                  <a:off x="4536" y="2366"/>
                  <a:ext cx="289" cy="0"/>
                </a:xfrm>
                <a:prstGeom prst="line">
                  <a:avLst/>
                </a:prstGeom>
                <a:noFill/>
                <a:ln w="25400">
                  <a:solidFill>
                    <a:srgbClr val="00279F"/>
                  </a:solidFill>
                  <a:round/>
                  <a:headEnd/>
                  <a:tailEnd/>
                </a:ln>
              </p:spPr>
              <p:txBody>
                <a:bodyPr wrap="none" anchor="ctr"/>
                <a:lstStyle/>
                <a:p>
                  <a:endParaRPr lang="en-US"/>
                </a:p>
              </p:txBody>
            </p:sp>
            <p:sp>
              <p:nvSpPr>
                <p:cNvPr id="7233" name="Line 99"/>
                <p:cNvSpPr>
                  <a:spLocks noChangeShapeType="1"/>
                </p:cNvSpPr>
                <p:nvPr/>
              </p:nvSpPr>
              <p:spPr bwMode="auto">
                <a:xfrm>
                  <a:off x="4536" y="2391"/>
                  <a:ext cx="289" cy="0"/>
                </a:xfrm>
                <a:prstGeom prst="line">
                  <a:avLst/>
                </a:prstGeom>
                <a:noFill/>
                <a:ln w="25400">
                  <a:solidFill>
                    <a:srgbClr val="00279F"/>
                  </a:solidFill>
                  <a:round/>
                  <a:headEnd/>
                  <a:tailEnd/>
                </a:ln>
              </p:spPr>
              <p:txBody>
                <a:bodyPr wrap="none" anchor="ctr"/>
                <a:lstStyle/>
                <a:p>
                  <a:endParaRPr lang="en-US"/>
                </a:p>
              </p:txBody>
            </p:sp>
          </p:grpSp>
          <p:grpSp>
            <p:nvGrpSpPr>
              <p:cNvPr id="7221" name="Group 107"/>
              <p:cNvGrpSpPr>
                <a:grpSpLocks/>
              </p:cNvGrpSpPr>
              <p:nvPr/>
            </p:nvGrpSpPr>
            <p:grpSpPr bwMode="auto">
              <a:xfrm>
                <a:off x="4538" y="2417"/>
                <a:ext cx="290" cy="115"/>
                <a:chOff x="4538" y="2417"/>
                <a:chExt cx="290" cy="115"/>
              </a:xfrm>
            </p:grpSpPr>
            <p:sp>
              <p:nvSpPr>
                <p:cNvPr id="7222" name="Line 101"/>
                <p:cNvSpPr>
                  <a:spLocks noChangeShapeType="1"/>
                </p:cNvSpPr>
                <p:nvPr/>
              </p:nvSpPr>
              <p:spPr bwMode="auto">
                <a:xfrm>
                  <a:off x="4575" y="2417"/>
                  <a:ext cx="253" cy="0"/>
                </a:xfrm>
                <a:prstGeom prst="line">
                  <a:avLst/>
                </a:prstGeom>
                <a:noFill/>
                <a:ln w="25400">
                  <a:solidFill>
                    <a:srgbClr val="00279F"/>
                  </a:solidFill>
                  <a:round/>
                  <a:headEnd/>
                  <a:tailEnd/>
                </a:ln>
              </p:spPr>
              <p:txBody>
                <a:bodyPr wrap="none" anchor="ctr"/>
                <a:lstStyle/>
                <a:p>
                  <a:endParaRPr lang="en-US"/>
                </a:p>
              </p:txBody>
            </p:sp>
            <p:sp>
              <p:nvSpPr>
                <p:cNvPr id="7223" name="Line 102"/>
                <p:cNvSpPr>
                  <a:spLocks noChangeShapeType="1"/>
                </p:cNvSpPr>
                <p:nvPr/>
              </p:nvSpPr>
              <p:spPr bwMode="auto">
                <a:xfrm>
                  <a:off x="4538" y="2438"/>
                  <a:ext cx="290" cy="0"/>
                </a:xfrm>
                <a:prstGeom prst="line">
                  <a:avLst/>
                </a:prstGeom>
                <a:noFill/>
                <a:ln w="25400">
                  <a:solidFill>
                    <a:srgbClr val="00279F"/>
                  </a:solidFill>
                  <a:round/>
                  <a:headEnd/>
                  <a:tailEnd/>
                </a:ln>
              </p:spPr>
              <p:txBody>
                <a:bodyPr wrap="none" anchor="ctr"/>
                <a:lstStyle/>
                <a:p>
                  <a:endParaRPr lang="en-US"/>
                </a:p>
              </p:txBody>
            </p:sp>
            <p:sp>
              <p:nvSpPr>
                <p:cNvPr id="7224" name="Line 103"/>
                <p:cNvSpPr>
                  <a:spLocks noChangeShapeType="1"/>
                </p:cNvSpPr>
                <p:nvPr/>
              </p:nvSpPr>
              <p:spPr bwMode="auto">
                <a:xfrm>
                  <a:off x="4538" y="2461"/>
                  <a:ext cx="290" cy="0"/>
                </a:xfrm>
                <a:prstGeom prst="line">
                  <a:avLst/>
                </a:prstGeom>
                <a:noFill/>
                <a:ln w="25400">
                  <a:solidFill>
                    <a:srgbClr val="00279F"/>
                  </a:solidFill>
                  <a:round/>
                  <a:headEnd/>
                  <a:tailEnd/>
                </a:ln>
              </p:spPr>
              <p:txBody>
                <a:bodyPr wrap="none" anchor="ctr"/>
                <a:lstStyle/>
                <a:p>
                  <a:endParaRPr lang="en-US"/>
                </a:p>
              </p:txBody>
            </p:sp>
            <p:sp>
              <p:nvSpPr>
                <p:cNvPr id="7225" name="Line 104"/>
                <p:cNvSpPr>
                  <a:spLocks noChangeShapeType="1"/>
                </p:cNvSpPr>
                <p:nvPr/>
              </p:nvSpPr>
              <p:spPr bwMode="auto">
                <a:xfrm>
                  <a:off x="4538" y="2485"/>
                  <a:ext cx="290" cy="0"/>
                </a:xfrm>
                <a:prstGeom prst="line">
                  <a:avLst/>
                </a:prstGeom>
                <a:noFill/>
                <a:ln w="25400">
                  <a:solidFill>
                    <a:srgbClr val="00279F"/>
                  </a:solidFill>
                  <a:round/>
                  <a:headEnd/>
                  <a:tailEnd/>
                </a:ln>
              </p:spPr>
              <p:txBody>
                <a:bodyPr wrap="none" anchor="ctr"/>
                <a:lstStyle/>
                <a:p>
                  <a:endParaRPr lang="en-US"/>
                </a:p>
              </p:txBody>
            </p:sp>
            <p:sp>
              <p:nvSpPr>
                <p:cNvPr id="7226" name="Line 105"/>
                <p:cNvSpPr>
                  <a:spLocks noChangeShapeType="1"/>
                </p:cNvSpPr>
                <p:nvPr/>
              </p:nvSpPr>
              <p:spPr bwMode="auto">
                <a:xfrm>
                  <a:off x="4538" y="2509"/>
                  <a:ext cx="290" cy="0"/>
                </a:xfrm>
                <a:prstGeom prst="line">
                  <a:avLst/>
                </a:prstGeom>
                <a:noFill/>
                <a:ln w="25400">
                  <a:solidFill>
                    <a:srgbClr val="00279F"/>
                  </a:solidFill>
                  <a:round/>
                  <a:headEnd/>
                  <a:tailEnd/>
                </a:ln>
              </p:spPr>
              <p:txBody>
                <a:bodyPr wrap="none" anchor="ctr"/>
                <a:lstStyle/>
                <a:p>
                  <a:endParaRPr lang="en-US"/>
                </a:p>
              </p:txBody>
            </p:sp>
            <p:sp>
              <p:nvSpPr>
                <p:cNvPr id="7227" name="Line 106"/>
                <p:cNvSpPr>
                  <a:spLocks noChangeShapeType="1"/>
                </p:cNvSpPr>
                <p:nvPr/>
              </p:nvSpPr>
              <p:spPr bwMode="auto">
                <a:xfrm>
                  <a:off x="4538" y="2532"/>
                  <a:ext cx="290" cy="0"/>
                </a:xfrm>
                <a:prstGeom prst="line">
                  <a:avLst/>
                </a:prstGeom>
                <a:noFill/>
                <a:ln w="25400">
                  <a:solidFill>
                    <a:srgbClr val="00279F"/>
                  </a:solidFill>
                  <a:round/>
                  <a:headEnd/>
                  <a:tailEnd/>
                </a:ln>
              </p:spPr>
              <p:txBody>
                <a:bodyPr wrap="none" anchor="ctr"/>
                <a:lstStyle/>
                <a:p>
                  <a:endParaRPr lang="en-US"/>
                </a:p>
              </p:txBody>
            </p:sp>
          </p:grpSp>
        </p:grpSp>
        <p:sp>
          <p:nvSpPr>
            <p:cNvPr id="7190" name="Rectangle 109"/>
            <p:cNvSpPr>
              <a:spLocks noChangeArrowheads="1"/>
            </p:cNvSpPr>
            <p:nvPr/>
          </p:nvSpPr>
          <p:spPr bwMode="auto">
            <a:xfrm>
              <a:off x="1653" y="2787"/>
              <a:ext cx="123" cy="72"/>
            </a:xfrm>
            <a:prstGeom prst="rect">
              <a:avLst/>
            </a:prstGeom>
            <a:solidFill>
              <a:srgbClr val="FAFD00"/>
            </a:solidFill>
            <a:ln w="38100" cmpd="dbl">
              <a:solidFill>
                <a:schemeClr val="tx2"/>
              </a:solidFill>
              <a:miter lim="800000"/>
              <a:headEnd/>
              <a:tailEnd/>
            </a:ln>
          </p:spPr>
          <p:txBody>
            <a:bodyPr wrap="none" anchor="ctr"/>
            <a:lstStyle/>
            <a:p>
              <a:pPr eaLnBrk="0" hangingPunct="0"/>
              <a:endParaRPr lang="en-US"/>
            </a:p>
          </p:txBody>
        </p:sp>
        <p:sp>
          <p:nvSpPr>
            <p:cNvPr id="7191" name="Rectangle 110"/>
            <p:cNvSpPr>
              <a:spLocks noChangeArrowheads="1"/>
            </p:cNvSpPr>
            <p:nvPr/>
          </p:nvSpPr>
          <p:spPr bwMode="auto">
            <a:xfrm>
              <a:off x="1705" y="2971"/>
              <a:ext cx="122" cy="70"/>
            </a:xfrm>
            <a:prstGeom prst="rect">
              <a:avLst/>
            </a:prstGeom>
            <a:solidFill>
              <a:srgbClr val="FAFD00"/>
            </a:solidFill>
            <a:ln w="38100" cmpd="dbl">
              <a:solidFill>
                <a:schemeClr val="tx2"/>
              </a:solidFill>
              <a:miter lim="800000"/>
              <a:headEnd/>
              <a:tailEnd/>
            </a:ln>
          </p:spPr>
          <p:txBody>
            <a:bodyPr wrap="none" anchor="ctr"/>
            <a:lstStyle/>
            <a:p>
              <a:pPr eaLnBrk="0" hangingPunct="0"/>
              <a:endParaRPr lang="en-US"/>
            </a:p>
          </p:txBody>
        </p:sp>
        <p:sp>
          <p:nvSpPr>
            <p:cNvPr id="7192" name="Rectangle 111"/>
            <p:cNvSpPr>
              <a:spLocks noChangeArrowheads="1"/>
            </p:cNvSpPr>
            <p:nvPr/>
          </p:nvSpPr>
          <p:spPr bwMode="auto">
            <a:xfrm>
              <a:off x="1635" y="2654"/>
              <a:ext cx="121" cy="72"/>
            </a:xfrm>
            <a:prstGeom prst="rect">
              <a:avLst/>
            </a:prstGeom>
            <a:solidFill>
              <a:srgbClr val="FAFD00"/>
            </a:solidFill>
            <a:ln w="38100" cmpd="dbl">
              <a:solidFill>
                <a:schemeClr val="tx2"/>
              </a:solidFill>
              <a:miter lim="800000"/>
              <a:headEnd/>
              <a:tailEnd/>
            </a:ln>
          </p:spPr>
          <p:txBody>
            <a:bodyPr wrap="none" anchor="ctr"/>
            <a:lstStyle/>
            <a:p>
              <a:pPr eaLnBrk="0" hangingPunct="0"/>
              <a:endParaRPr lang="en-US"/>
            </a:p>
          </p:txBody>
        </p:sp>
        <p:sp>
          <p:nvSpPr>
            <p:cNvPr id="7193" name="Rectangle 112"/>
            <p:cNvSpPr>
              <a:spLocks noChangeArrowheads="1"/>
            </p:cNvSpPr>
            <p:nvPr/>
          </p:nvSpPr>
          <p:spPr bwMode="auto">
            <a:xfrm>
              <a:off x="1623" y="2490"/>
              <a:ext cx="124" cy="72"/>
            </a:xfrm>
            <a:prstGeom prst="rect">
              <a:avLst/>
            </a:prstGeom>
            <a:solidFill>
              <a:srgbClr val="FAFD00"/>
            </a:solidFill>
            <a:ln w="38100" cmpd="dbl">
              <a:solidFill>
                <a:schemeClr val="tx2"/>
              </a:solidFill>
              <a:miter lim="800000"/>
              <a:headEnd/>
              <a:tailEnd/>
            </a:ln>
          </p:spPr>
          <p:txBody>
            <a:bodyPr wrap="none" anchor="ctr"/>
            <a:lstStyle/>
            <a:p>
              <a:pPr eaLnBrk="0" hangingPunct="0"/>
              <a:endParaRPr lang="en-US"/>
            </a:p>
          </p:txBody>
        </p:sp>
        <p:sp>
          <p:nvSpPr>
            <p:cNvPr id="7194" name="Rectangle 113"/>
            <p:cNvSpPr>
              <a:spLocks noChangeArrowheads="1"/>
            </p:cNvSpPr>
            <p:nvPr/>
          </p:nvSpPr>
          <p:spPr bwMode="auto">
            <a:xfrm>
              <a:off x="1538" y="2324"/>
              <a:ext cx="124" cy="70"/>
            </a:xfrm>
            <a:prstGeom prst="rect">
              <a:avLst/>
            </a:prstGeom>
            <a:solidFill>
              <a:srgbClr val="FAFD00"/>
            </a:solidFill>
            <a:ln w="38100" cmpd="dbl">
              <a:solidFill>
                <a:schemeClr val="tx2"/>
              </a:solidFill>
              <a:miter lim="800000"/>
              <a:headEnd/>
              <a:tailEnd/>
            </a:ln>
          </p:spPr>
          <p:txBody>
            <a:bodyPr wrap="none" anchor="ctr"/>
            <a:lstStyle/>
            <a:p>
              <a:pPr eaLnBrk="0" hangingPunct="0"/>
              <a:endParaRPr lang="en-US"/>
            </a:p>
          </p:txBody>
        </p:sp>
        <p:sp>
          <p:nvSpPr>
            <p:cNvPr id="7195" name="Rectangle 114"/>
            <p:cNvSpPr>
              <a:spLocks noChangeArrowheads="1"/>
            </p:cNvSpPr>
            <p:nvPr/>
          </p:nvSpPr>
          <p:spPr bwMode="auto">
            <a:xfrm>
              <a:off x="1498" y="2133"/>
              <a:ext cx="123" cy="71"/>
            </a:xfrm>
            <a:prstGeom prst="rect">
              <a:avLst/>
            </a:prstGeom>
            <a:solidFill>
              <a:srgbClr val="FAFD00"/>
            </a:solidFill>
            <a:ln w="38100" cmpd="dbl">
              <a:solidFill>
                <a:schemeClr val="tx2"/>
              </a:solidFill>
              <a:miter lim="800000"/>
              <a:headEnd/>
              <a:tailEnd/>
            </a:ln>
          </p:spPr>
          <p:txBody>
            <a:bodyPr wrap="none" anchor="ctr"/>
            <a:lstStyle/>
            <a:p>
              <a:pPr eaLnBrk="0" hangingPunct="0"/>
              <a:endParaRPr lang="en-US"/>
            </a:p>
          </p:txBody>
        </p:sp>
        <p:sp>
          <p:nvSpPr>
            <p:cNvPr id="7196" name="Rectangle 115"/>
            <p:cNvSpPr>
              <a:spLocks noChangeArrowheads="1"/>
            </p:cNvSpPr>
            <p:nvPr/>
          </p:nvSpPr>
          <p:spPr bwMode="auto">
            <a:xfrm>
              <a:off x="2104" y="2918"/>
              <a:ext cx="123" cy="70"/>
            </a:xfrm>
            <a:prstGeom prst="rect">
              <a:avLst/>
            </a:prstGeom>
            <a:solidFill>
              <a:srgbClr val="FAFD00"/>
            </a:solidFill>
            <a:ln w="38100" cmpd="dbl">
              <a:solidFill>
                <a:schemeClr val="tx2"/>
              </a:solidFill>
              <a:miter lim="800000"/>
              <a:headEnd/>
              <a:tailEnd/>
            </a:ln>
          </p:spPr>
          <p:txBody>
            <a:bodyPr wrap="none" anchor="ctr"/>
            <a:lstStyle/>
            <a:p>
              <a:pPr eaLnBrk="0" hangingPunct="0"/>
              <a:endParaRPr lang="en-US"/>
            </a:p>
          </p:txBody>
        </p:sp>
        <p:sp>
          <p:nvSpPr>
            <p:cNvPr id="7197" name="Rectangle 116"/>
            <p:cNvSpPr>
              <a:spLocks noChangeArrowheads="1"/>
            </p:cNvSpPr>
            <p:nvPr/>
          </p:nvSpPr>
          <p:spPr bwMode="auto">
            <a:xfrm>
              <a:off x="3084" y="2649"/>
              <a:ext cx="123" cy="72"/>
            </a:xfrm>
            <a:prstGeom prst="rect">
              <a:avLst/>
            </a:prstGeom>
            <a:solidFill>
              <a:srgbClr val="FAFD00"/>
            </a:solidFill>
            <a:ln w="38100" cmpd="dbl">
              <a:solidFill>
                <a:schemeClr val="tx2"/>
              </a:solidFill>
              <a:miter lim="800000"/>
              <a:headEnd/>
              <a:tailEnd/>
            </a:ln>
          </p:spPr>
          <p:txBody>
            <a:bodyPr wrap="none" anchor="ctr"/>
            <a:lstStyle/>
            <a:p>
              <a:pPr eaLnBrk="0" hangingPunct="0"/>
              <a:endParaRPr lang="en-US"/>
            </a:p>
          </p:txBody>
        </p:sp>
        <p:sp>
          <p:nvSpPr>
            <p:cNvPr id="7198" name="Rectangle 117"/>
            <p:cNvSpPr>
              <a:spLocks noChangeArrowheads="1"/>
            </p:cNvSpPr>
            <p:nvPr/>
          </p:nvSpPr>
          <p:spPr bwMode="auto">
            <a:xfrm>
              <a:off x="2227" y="2721"/>
              <a:ext cx="122" cy="73"/>
            </a:xfrm>
            <a:prstGeom prst="rect">
              <a:avLst/>
            </a:prstGeom>
            <a:solidFill>
              <a:srgbClr val="FAFD00"/>
            </a:solidFill>
            <a:ln w="38100" cmpd="dbl">
              <a:solidFill>
                <a:schemeClr val="tx2"/>
              </a:solidFill>
              <a:miter lim="800000"/>
              <a:headEnd/>
              <a:tailEnd/>
            </a:ln>
          </p:spPr>
          <p:txBody>
            <a:bodyPr wrap="none" anchor="ctr"/>
            <a:lstStyle/>
            <a:p>
              <a:pPr eaLnBrk="0" hangingPunct="0"/>
              <a:endParaRPr lang="en-US"/>
            </a:p>
          </p:txBody>
        </p:sp>
        <p:sp>
          <p:nvSpPr>
            <p:cNvPr id="7199" name="Rectangle 118"/>
            <p:cNvSpPr>
              <a:spLocks noChangeArrowheads="1"/>
            </p:cNvSpPr>
            <p:nvPr/>
          </p:nvSpPr>
          <p:spPr bwMode="auto">
            <a:xfrm>
              <a:off x="2320" y="2572"/>
              <a:ext cx="124" cy="71"/>
            </a:xfrm>
            <a:prstGeom prst="rect">
              <a:avLst/>
            </a:prstGeom>
            <a:solidFill>
              <a:srgbClr val="FAFD00"/>
            </a:solidFill>
            <a:ln w="38100" cmpd="dbl">
              <a:solidFill>
                <a:schemeClr val="tx2"/>
              </a:solidFill>
              <a:miter lim="800000"/>
              <a:headEnd/>
              <a:tailEnd/>
            </a:ln>
          </p:spPr>
          <p:txBody>
            <a:bodyPr wrap="none" anchor="ctr"/>
            <a:lstStyle/>
            <a:p>
              <a:pPr eaLnBrk="0" hangingPunct="0"/>
              <a:endParaRPr lang="en-US"/>
            </a:p>
          </p:txBody>
        </p:sp>
        <p:sp>
          <p:nvSpPr>
            <p:cNvPr id="7200" name="Rectangle 119"/>
            <p:cNvSpPr>
              <a:spLocks noChangeArrowheads="1"/>
            </p:cNvSpPr>
            <p:nvPr/>
          </p:nvSpPr>
          <p:spPr bwMode="auto">
            <a:xfrm>
              <a:off x="2467" y="2351"/>
              <a:ext cx="121" cy="71"/>
            </a:xfrm>
            <a:prstGeom prst="rect">
              <a:avLst/>
            </a:prstGeom>
            <a:solidFill>
              <a:srgbClr val="FAFD00"/>
            </a:solidFill>
            <a:ln w="38100" cmpd="dbl">
              <a:solidFill>
                <a:schemeClr val="tx2"/>
              </a:solidFill>
              <a:miter lim="800000"/>
              <a:headEnd/>
              <a:tailEnd/>
            </a:ln>
          </p:spPr>
          <p:txBody>
            <a:bodyPr wrap="none" anchor="ctr"/>
            <a:lstStyle/>
            <a:p>
              <a:pPr eaLnBrk="0" hangingPunct="0"/>
              <a:endParaRPr lang="en-US"/>
            </a:p>
          </p:txBody>
        </p:sp>
        <p:sp>
          <p:nvSpPr>
            <p:cNvPr id="7201" name="Rectangle 120"/>
            <p:cNvSpPr>
              <a:spLocks noChangeArrowheads="1"/>
            </p:cNvSpPr>
            <p:nvPr/>
          </p:nvSpPr>
          <p:spPr bwMode="auto">
            <a:xfrm>
              <a:off x="2676" y="2050"/>
              <a:ext cx="122" cy="71"/>
            </a:xfrm>
            <a:prstGeom prst="rect">
              <a:avLst/>
            </a:prstGeom>
            <a:solidFill>
              <a:srgbClr val="FAFD00"/>
            </a:solidFill>
            <a:ln w="38100" cmpd="dbl">
              <a:solidFill>
                <a:schemeClr val="tx2"/>
              </a:solidFill>
              <a:miter lim="800000"/>
              <a:headEnd/>
              <a:tailEnd/>
            </a:ln>
          </p:spPr>
          <p:txBody>
            <a:bodyPr wrap="none" anchor="ctr"/>
            <a:lstStyle/>
            <a:p>
              <a:pPr eaLnBrk="0" hangingPunct="0"/>
              <a:endParaRPr lang="en-US"/>
            </a:p>
          </p:txBody>
        </p:sp>
        <p:sp>
          <p:nvSpPr>
            <p:cNvPr id="7202" name="Rectangle 121"/>
            <p:cNvSpPr>
              <a:spLocks noChangeArrowheads="1"/>
            </p:cNvSpPr>
            <p:nvPr/>
          </p:nvSpPr>
          <p:spPr bwMode="auto">
            <a:xfrm>
              <a:off x="2363" y="3007"/>
              <a:ext cx="123" cy="69"/>
            </a:xfrm>
            <a:prstGeom prst="rect">
              <a:avLst/>
            </a:prstGeom>
            <a:solidFill>
              <a:srgbClr val="FAFD00"/>
            </a:solidFill>
            <a:ln w="38100" cmpd="dbl">
              <a:solidFill>
                <a:schemeClr val="tx2"/>
              </a:solidFill>
              <a:miter lim="800000"/>
              <a:headEnd/>
              <a:tailEnd/>
            </a:ln>
          </p:spPr>
          <p:txBody>
            <a:bodyPr wrap="none" anchor="ctr"/>
            <a:lstStyle/>
            <a:p>
              <a:pPr eaLnBrk="0" hangingPunct="0"/>
              <a:endParaRPr lang="en-US"/>
            </a:p>
          </p:txBody>
        </p:sp>
        <p:sp>
          <p:nvSpPr>
            <p:cNvPr id="7203" name="Rectangle 122"/>
            <p:cNvSpPr>
              <a:spLocks noChangeArrowheads="1"/>
            </p:cNvSpPr>
            <p:nvPr/>
          </p:nvSpPr>
          <p:spPr bwMode="auto">
            <a:xfrm>
              <a:off x="2558" y="2922"/>
              <a:ext cx="123" cy="72"/>
            </a:xfrm>
            <a:prstGeom prst="rect">
              <a:avLst/>
            </a:prstGeom>
            <a:solidFill>
              <a:srgbClr val="FAFD00"/>
            </a:solidFill>
            <a:ln w="38100" cmpd="dbl">
              <a:solidFill>
                <a:schemeClr val="tx2"/>
              </a:solidFill>
              <a:miter lim="800000"/>
              <a:headEnd/>
              <a:tailEnd/>
            </a:ln>
          </p:spPr>
          <p:txBody>
            <a:bodyPr wrap="none" anchor="ctr"/>
            <a:lstStyle/>
            <a:p>
              <a:pPr eaLnBrk="0" hangingPunct="0"/>
              <a:endParaRPr lang="en-US"/>
            </a:p>
          </p:txBody>
        </p:sp>
        <p:sp>
          <p:nvSpPr>
            <p:cNvPr id="7204" name="Rectangle 123"/>
            <p:cNvSpPr>
              <a:spLocks noChangeArrowheads="1"/>
            </p:cNvSpPr>
            <p:nvPr/>
          </p:nvSpPr>
          <p:spPr bwMode="auto">
            <a:xfrm>
              <a:off x="2681" y="2793"/>
              <a:ext cx="123" cy="72"/>
            </a:xfrm>
            <a:prstGeom prst="rect">
              <a:avLst/>
            </a:prstGeom>
            <a:solidFill>
              <a:srgbClr val="FAFD00"/>
            </a:solidFill>
            <a:ln w="38100" cmpd="dbl">
              <a:solidFill>
                <a:schemeClr val="tx2"/>
              </a:solidFill>
              <a:miter lim="800000"/>
              <a:headEnd/>
              <a:tailEnd/>
            </a:ln>
          </p:spPr>
          <p:txBody>
            <a:bodyPr wrap="none" anchor="ctr"/>
            <a:lstStyle/>
            <a:p>
              <a:pPr eaLnBrk="0" hangingPunct="0"/>
              <a:endParaRPr lang="en-US"/>
            </a:p>
          </p:txBody>
        </p:sp>
        <p:sp>
          <p:nvSpPr>
            <p:cNvPr id="7205" name="Rectangle 124"/>
            <p:cNvSpPr>
              <a:spLocks noChangeArrowheads="1"/>
            </p:cNvSpPr>
            <p:nvPr/>
          </p:nvSpPr>
          <p:spPr bwMode="auto">
            <a:xfrm>
              <a:off x="2886" y="2654"/>
              <a:ext cx="124" cy="72"/>
            </a:xfrm>
            <a:prstGeom prst="rect">
              <a:avLst/>
            </a:prstGeom>
            <a:solidFill>
              <a:srgbClr val="FAFD00"/>
            </a:solidFill>
            <a:ln w="38100" cmpd="dbl">
              <a:solidFill>
                <a:schemeClr val="tx2"/>
              </a:solidFill>
              <a:miter lim="800000"/>
              <a:headEnd/>
              <a:tailEnd/>
            </a:ln>
          </p:spPr>
          <p:txBody>
            <a:bodyPr wrap="none" anchor="ctr"/>
            <a:lstStyle/>
            <a:p>
              <a:pPr eaLnBrk="0" hangingPunct="0"/>
              <a:endParaRPr lang="en-US"/>
            </a:p>
          </p:txBody>
        </p:sp>
        <p:sp>
          <p:nvSpPr>
            <p:cNvPr id="7206" name="Rectangle 125"/>
            <p:cNvSpPr>
              <a:spLocks noChangeArrowheads="1"/>
            </p:cNvSpPr>
            <p:nvPr/>
          </p:nvSpPr>
          <p:spPr bwMode="auto">
            <a:xfrm>
              <a:off x="3152" y="2435"/>
              <a:ext cx="123" cy="72"/>
            </a:xfrm>
            <a:prstGeom prst="rect">
              <a:avLst/>
            </a:prstGeom>
            <a:solidFill>
              <a:srgbClr val="FAFD00"/>
            </a:solidFill>
            <a:ln w="38100" cmpd="dbl">
              <a:solidFill>
                <a:schemeClr val="tx2"/>
              </a:solidFill>
              <a:miter lim="800000"/>
              <a:headEnd/>
              <a:tailEnd/>
            </a:ln>
          </p:spPr>
          <p:txBody>
            <a:bodyPr wrap="none" anchor="ctr"/>
            <a:lstStyle/>
            <a:p>
              <a:pPr eaLnBrk="0" hangingPunct="0"/>
              <a:endParaRPr lang="en-US"/>
            </a:p>
          </p:txBody>
        </p:sp>
        <p:sp>
          <p:nvSpPr>
            <p:cNvPr id="7207" name="Rectangle 126"/>
            <p:cNvSpPr>
              <a:spLocks noChangeArrowheads="1"/>
            </p:cNvSpPr>
            <p:nvPr/>
          </p:nvSpPr>
          <p:spPr bwMode="auto">
            <a:xfrm>
              <a:off x="3435" y="2241"/>
              <a:ext cx="124" cy="72"/>
            </a:xfrm>
            <a:prstGeom prst="rect">
              <a:avLst/>
            </a:prstGeom>
            <a:solidFill>
              <a:srgbClr val="FAFD00"/>
            </a:solidFill>
            <a:ln w="38100" cmpd="dbl">
              <a:solidFill>
                <a:schemeClr val="tx2"/>
              </a:solidFill>
              <a:miter lim="800000"/>
              <a:headEnd/>
              <a:tailEnd/>
            </a:ln>
          </p:spPr>
          <p:txBody>
            <a:bodyPr wrap="none" anchor="ctr"/>
            <a:lstStyle/>
            <a:p>
              <a:pPr eaLnBrk="0" hangingPunct="0"/>
              <a:endParaRPr lang="en-US"/>
            </a:p>
          </p:txBody>
        </p:sp>
        <p:sp>
          <p:nvSpPr>
            <p:cNvPr id="7208" name="Rectangle 127"/>
            <p:cNvSpPr>
              <a:spLocks noChangeArrowheads="1"/>
            </p:cNvSpPr>
            <p:nvPr/>
          </p:nvSpPr>
          <p:spPr bwMode="auto">
            <a:xfrm>
              <a:off x="3589" y="2153"/>
              <a:ext cx="123" cy="72"/>
            </a:xfrm>
            <a:prstGeom prst="rect">
              <a:avLst/>
            </a:prstGeom>
            <a:solidFill>
              <a:srgbClr val="FAFD00"/>
            </a:solidFill>
            <a:ln w="38100" cmpd="dbl">
              <a:solidFill>
                <a:schemeClr val="tx2"/>
              </a:solidFill>
              <a:miter lim="800000"/>
              <a:headEnd/>
              <a:tailEnd/>
            </a:ln>
          </p:spPr>
          <p:txBody>
            <a:bodyPr wrap="none" anchor="ctr"/>
            <a:lstStyle/>
            <a:p>
              <a:pPr eaLnBrk="0" hangingPunct="0"/>
              <a:endParaRPr lang="en-US"/>
            </a:p>
          </p:txBody>
        </p:sp>
        <p:sp>
          <p:nvSpPr>
            <p:cNvPr id="7209" name="Rectangle 128"/>
            <p:cNvSpPr>
              <a:spLocks noChangeArrowheads="1"/>
            </p:cNvSpPr>
            <p:nvPr/>
          </p:nvSpPr>
          <p:spPr bwMode="auto">
            <a:xfrm>
              <a:off x="3719" y="2061"/>
              <a:ext cx="121" cy="71"/>
            </a:xfrm>
            <a:prstGeom prst="rect">
              <a:avLst/>
            </a:prstGeom>
            <a:solidFill>
              <a:srgbClr val="FAFD00"/>
            </a:solidFill>
            <a:ln w="38100" cmpd="dbl">
              <a:solidFill>
                <a:schemeClr val="tx2"/>
              </a:solidFill>
              <a:miter lim="800000"/>
              <a:headEnd/>
              <a:tailEnd/>
            </a:ln>
          </p:spPr>
          <p:txBody>
            <a:bodyPr wrap="none" anchor="ctr"/>
            <a:lstStyle/>
            <a:p>
              <a:pPr eaLnBrk="0" hangingPunct="0"/>
              <a:endParaRPr lang="en-US"/>
            </a:p>
          </p:txBody>
        </p:sp>
        <p:sp>
          <p:nvSpPr>
            <p:cNvPr id="7210" name="Rectangle 129"/>
            <p:cNvSpPr>
              <a:spLocks noChangeArrowheads="1"/>
            </p:cNvSpPr>
            <p:nvPr/>
          </p:nvSpPr>
          <p:spPr bwMode="auto">
            <a:xfrm>
              <a:off x="3277" y="2600"/>
              <a:ext cx="123" cy="72"/>
            </a:xfrm>
            <a:prstGeom prst="rect">
              <a:avLst/>
            </a:prstGeom>
            <a:solidFill>
              <a:srgbClr val="FAFD00"/>
            </a:solidFill>
            <a:ln w="38100" cmpd="dbl">
              <a:solidFill>
                <a:schemeClr val="tx2"/>
              </a:solidFill>
              <a:miter lim="800000"/>
              <a:headEnd/>
              <a:tailEnd/>
            </a:ln>
          </p:spPr>
          <p:txBody>
            <a:bodyPr wrap="none" anchor="ctr"/>
            <a:lstStyle/>
            <a:p>
              <a:pPr eaLnBrk="0" hangingPunct="0"/>
              <a:endParaRPr lang="en-US"/>
            </a:p>
          </p:txBody>
        </p:sp>
        <p:sp>
          <p:nvSpPr>
            <p:cNvPr id="7211" name="Rectangle 130"/>
            <p:cNvSpPr>
              <a:spLocks noChangeArrowheads="1"/>
            </p:cNvSpPr>
            <p:nvPr/>
          </p:nvSpPr>
          <p:spPr bwMode="auto">
            <a:xfrm>
              <a:off x="3512" y="2553"/>
              <a:ext cx="123" cy="72"/>
            </a:xfrm>
            <a:prstGeom prst="rect">
              <a:avLst/>
            </a:prstGeom>
            <a:solidFill>
              <a:srgbClr val="FAFD00"/>
            </a:solidFill>
            <a:ln w="38100" cmpd="dbl">
              <a:solidFill>
                <a:schemeClr val="tx2"/>
              </a:solidFill>
              <a:miter lim="800000"/>
              <a:headEnd/>
              <a:tailEnd/>
            </a:ln>
          </p:spPr>
          <p:txBody>
            <a:bodyPr wrap="none" anchor="ctr"/>
            <a:lstStyle/>
            <a:p>
              <a:pPr eaLnBrk="0" hangingPunct="0"/>
              <a:endParaRPr lang="en-US"/>
            </a:p>
          </p:txBody>
        </p:sp>
        <p:sp>
          <p:nvSpPr>
            <p:cNvPr id="7212" name="Rectangle 131"/>
            <p:cNvSpPr>
              <a:spLocks noChangeArrowheads="1"/>
            </p:cNvSpPr>
            <p:nvPr/>
          </p:nvSpPr>
          <p:spPr bwMode="auto">
            <a:xfrm>
              <a:off x="3817" y="2484"/>
              <a:ext cx="123" cy="71"/>
            </a:xfrm>
            <a:prstGeom prst="rect">
              <a:avLst/>
            </a:prstGeom>
            <a:solidFill>
              <a:srgbClr val="FAFD00"/>
            </a:solidFill>
            <a:ln w="38100" cmpd="dbl">
              <a:solidFill>
                <a:schemeClr val="tx2"/>
              </a:solidFill>
              <a:miter lim="800000"/>
              <a:headEnd/>
              <a:tailEnd/>
            </a:ln>
          </p:spPr>
          <p:txBody>
            <a:bodyPr wrap="none" anchor="ctr"/>
            <a:lstStyle/>
            <a:p>
              <a:pPr eaLnBrk="0" hangingPunct="0"/>
              <a:endParaRPr lang="en-US"/>
            </a:p>
          </p:txBody>
        </p:sp>
        <p:sp>
          <p:nvSpPr>
            <p:cNvPr id="7213" name="Rectangle 132"/>
            <p:cNvSpPr>
              <a:spLocks noChangeArrowheads="1"/>
            </p:cNvSpPr>
            <p:nvPr/>
          </p:nvSpPr>
          <p:spPr bwMode="auto">
            <a:xfrm>
              <a:off x="3951" y="1883"/>
              <a:ext cx="121" cy="73"/>
            </a:xfrm>
            <a:prstGeom prst="rect">
              <a:avLst/>
            </a:prstGeom>
            <a:solidFill>
              <a:srgbClr val="FAFD00"/>
            </a:solidFill>
            <a:ln w="38100" cmpd="dbl">
              <a:solidFill>
                <a:schemeClr val="tx2"/>
              </a:solidFill>
              <a:miter lim="800000"/>
              <a:headEnd/>
              <a:tailEnd/>
            </a:ln>
          </p:spPr>
          <p:txBody>
            <a:bodyPr wrap="none" anchor="ctr"/>
            <a:lstStyle/>
            <a:p>
              <a:pPr eaLnBrk="0" hangingPunct="0"/>
              <a:endParaRPr lang="en-US"/>
            </a:p>
          </p:txBody>
        </p:sp>
        <p:sp>
          <p:nvSpPr>
            <p:cNvPr id="7214" name="Rectangle 133"/>
            <p:cNvSpPr>
              <a:spLocks noChangeArrowheads="1"/>
            </p:cNvSpPr>
            <p:nvPr/>
          </p:nvSpPr>
          <p:spPr bwMode="auto">
            <a:xfrm>
              <a:off x="1771" y="2149"/>
              <a:ext cx="494" cy="194"/>
            </a:xfrm>
            <a:prstGeom prst="rect">
              <a:avLst/>
            </a:prstGeom>
            <a:noFill/>
            <a:ln w="12700">
              <a:noFill/>
              <a:miter lim="800000"/>
              <a:headEnd/>
              <a:tailEnd/>
            </a:ln>
          </p:spPr>
          <p:txBody>
            <a:bodyPr wrap="none" lIns="79375" tIns="39688" rIns="79375" bIns="39688">
              <a:spAutoFit/>
            </a:bodyPr>
            <a:lstStyle/>
            <a:p>
              <a:pPr defTabSz="665163" eaLnBrk="0" hangingPunct="0"/>
              <a:r>
                <a:rPr lang="en-US" sz="1500" dirty="0"/>
                <a:t>Events</a:t>
              </a:r>
            </a:p>
          </p:txBody>
        </p:sp>
        <p:sp>
          <p:nvSpPr>
            <p:cNvPr id="7215" name="Freeform 134"/>
            <p:cNvSpPr>
              <a:spLocks/>
            </p:cNvSpPr>
            <p:nvPr/>
          </p:nvSpPr>
          <p:spPr bwMode="auto">
            <a:xfrm rot="3027240" flipV="1">
              <a:off x="1555" y="2254"/>
              <a:ext cx="437" cy="215"/>
            </a:xfrm>
            <a:custGeom>
              <a:avLst/>
              <a:gdLst>
                <a:gd name="T0" fmla="*/ 148 w 174"/>
                <a:gd name="T1" fmla="*/ 0 h 190"/>
                <a:gd name="T2" fmla="*/ 173 w 174"/>
                <a:gd name="T3" fmla="*/ 189 h 190"/>
                <a:gd name="T4" fmla="*/ 0 w 174"/>
                <a:gd name="T5" fmla="*/ 131 h 190"/>
                <a:gd name="T6" fmla="*/ 0 60000 65536"/>
                <a:gd name="T7" fmla="*/ 0 60000 65536"/>
                <a:gd name="T8" fmla="*/ 0 60000 65536"/>
                <a:gd name="T9" fmla="*/ 0 w 174"/>
                <a:gd name="T10" fmla="*/ 0 h 190"/>
                <a:gd name="T11" fmla="*/ 174 w 174"/>
                <a:gd name="T12" fmla="*/ 190 h 190"/>
              </a:gdLst>
              <a:ahLst/>
              <a:cxnLst>
                <a:cxn ang="T6">
                  <a:pos x="T0" y="T1"/>
                </a:cxn>
                <a:cxn ang="T7">
                  <a:pos x="T2" y="T3"/>
                </a:cxn>
                <a:cxn ang="T8">
                  <a:pos x="T4" y="T5"/>
                </a:cxn>
              </a:cxnLst>
              <a:rect l="T9" t="T10" r="T11" b="T12"/>
              <a:pathLst>
                <a:path w="174" h="190">
                  <a:moveTo>
                    <a:pt x="148" y="0"/>
                  </a:moveTo>
                  <a:lnTo>
                    <a:pt x="173" y="189"/>
                  </a:lnTo>
                  <a:lnTo>
                    <a:pt x="0" y="131"/>
                  </a:lnTo>
                </a:path>
              </a:pathLst>
            </a:custGeom>
            <a:noFill/>
            <a:ln w="12700" cap="rnd" cmpd="sng">
              <a:solidFill>
                <a:schemeClr val="tx1"/>
              </a:solidFill>
              <a:prstDash val="solid"/>
              <a:round/>
              <a:headEnd type="triangle" w="med" len="med"/>
              <a:tailEnd type="triangle" w="med" len="med"/>
            </a:ln>
          </p:spPr>
          <p:txBody>
            <a:bodyPr/>
            <a:lstStyle/>
            <a:p>
              <a:endParaRPr lang="en-US"/>
            </a:p>
          </p:txBody>
        </p:sp>
        <p:sp>
          <p:nvSpPr>
            <p:cNvPr id="7216" name="Rectangle 133"/>
            <p:cNvSpPr>
              <a:spLocks noChangeArrowheads="1"/>
            </p:cNvSpPr>
            <p:nvPr/>
          </p:nvSpPr>
          <p:spPr bwMode="auto">
            <a:xfrm>
              <a:off x="1637" y="3701"/>
              <a:ext cx="538" cy="196"/>
            </a:xfrm>
            <a:prstGeom prst="rect">
              <a:avLst/>
            </a:prstGeom>
            <a:noFill/>
            <a:ln w="12700">
              <a:noFill/>
              <a:miter lim="800000"/>
              <a:headEnd/>
              <a:tailEnd/>
            </a:ln>
          </p:spPr>
          <p:txBody>
            <a:bodyPr wrap="none" lIns="79375" tIns="39688" rIns="79375" bIns="39688">
              <a:spAutoFit/>
            </a:bodyPr>
            <a:lstStyle/>
            <a:p>
              <a:pPr algn="ctr" defTabSz="665163" eaLnBrk="0" hangingPunct="0"/>
              <a:r>
                <a:rPr lang="en-US" sz="1500" dirty="0" smtClean="0"/>
                <a:t>2011-12</a:t>
              </a:r>
              <a:endParaRPr lang="en-US" sz="1500" dirty="0"/>
            </a:p>
          </p:txBody>
        </p:sp>
      </p:grpSp>
      <p:sp>
        <p:nvSpPr>
          <p:cNvPr id="7171" name="Rectangle 136"/>
          <p:cNvSpPr>
            <a:spLocks noGrp="1" noChangeArrowheads="1"/>
          </p:cNvSpPr>
          <p:nvPr>
            <p:ph type="title"/>
          </p:nvPr>
        </p:nvSpPr>
        <p:spPr/>
        <p:txBody>
          <a:bodyPr/>
          <a:lstStyle/>
          <a:p>
            <a:r>
              <a:rPr lang="en-US" dirty="0" smtClean="0"/>
              <a:t>Mapping the Scenarios</a:t>
            </a:r>
            <a:br>
              <a:rPr lang="en-US" dirty="0" smtClean="0"/>
            </a:br>
            <a:r>
              <a:rPr lang="en-US" sz="2400" dirty="0" smtClean="0"/>
              <a:t>What does it take to get to the future you want?</a:t>
            </a:r>
            <a:endParaRPr lang="en-US" dirty="0" smtClean="0"/>
          </a:p>
        </p:txBody>
      </p:sp>
      <p:sp>
        <p:nvSpPr>
          <p:cNvPr id="7174" name="Slide Number Placeholder 138"/>
          <p:cNvSpPr>
            <a:spLocks noGrp="1"/>
          </p:cNvSpPr>
          <p:nvPr>
            <p:ph type="sldNum" sz="quarter" idx="12"/>
          </p:nvPr>
        </p:nvSpPr>
        <p:spPr>
          <a:noFill/>
        </p:spPr>
        <p:txBody>
          <a:bodyPr/>
          <a:lstStyle/>
          <a:p>
            <a:fld id="{BDB93ECD-4898-48EA-AFB3-20512998B411}" type="slidenum">
              <a:rPr lang="en-US" smtClean="0"/>
              <a:pPr/>
              <a:t>4</a:t>
            </a:fld>
            <a:endParaRPr lang="en-US" smtClean="0"/>
          </a:p>
        </p:txBody>
      </p:sp>
      <p:sp>
        <p:nvSpPr>
          <p:cNvPr id="7172" name="Rectangle 16"/>
          <p:cNvSpPr>
            <a:spLocks noChangeArrowheads="1"/>
          </p:cNvSpPr>
          <p:nvPr/>
        </p:nvSpPr>
        <p:spPr bwMode="auto">
          <a:xfrm>
            <a:off x="3657600" y="4495800"/>
            <a:ext cx="5057989" cy="1936428"/>
          </a:xfrm>
          <a:prstGeom prst="rect">
            <a:avLst/>
          </a:prstGeom>
          <a:noFill/>
          <a:ln w="12700">
            <a:noFill/>
            <a:miter lim="800000"/>
            <a:headEnd/>
            <a:tailEnd/>
          </a:ln>
        </p:spPr>
        <p:txBody>
          <a:bodyPr wrap="none" lIns="90488" tIns="44450" rIns="90488" bIns="44450">
            <a:spAutoFit/>
          </a:bodyPr>
          <a:lstStyle/>
          <a:p>
            <a:pPr marL="111125" indent="-111125" eaLnBrk="0" hangingPunct="0">
              <a:buFont typeface="Arial" charset="0"/>
              <a:buChar char="•"/>
            </a:pPr>
            <a:r>
              <a:rPr lang="en-US" sz="2400" dirty="0">
                <a:latin typeface="+mn-lt"/>
              </a:rPr>
              <a:t>Build paths of events to each </a:t>
            </a:r>
            <a:r>
              <a:rPr lang="en-US" sz="2400" dirty="0" err="1">
                <a:latin typeface="+mn-lt"/>
              </a:rPr>
              <a:t>endstate</a:t>
            </a:r>
            <a:endParaRPr lang="en-US" sz="2400" dirty="0">
              <a:latin typeface="+mn-lt"/>
            </a:endParaRPr>
          </a:p>
          <a:p>
            <a:pPr marL="111125" indent="-111125" eaLnBrk="0" hangingPunct="0">
              <a:buFont typeface="Arial" charset="0"/>
              <a:buChar char="•"/>
            </a:pPr>
            <a:r>
              <a:rPr lang="en-US" sz="2400" dirty="0" smtClean="0">
                <a:latin typeface="+mn-lt"/>
              </a:rPr>
              <a:t>The most interesting events are:</a:t>
            </a:r>
            <a:endParaRPr lang="en-US" sz="2400" dirty="0">
              <a:latin typeface="+mn-lt"/>
            </a:endParaRPr>
          </a:p>
          <a:p>
            <a:pPr marL="534988" lvl="1" indent="-285750" eaLnBrk="0" hangingPunct="0">
              <a:buFont typeface="Arial" charset="0"/>
              <a:buChar char="•"/>
            </a:pPr>
            <a:r>
              <a:rPr lang="en-US" sz="2400" dirty="0">
                <a:latin typeface="+mn-lt"/>
              </a:rPr>
              <a:t>forks in the road or</a:t>
            </a:r>
          </a:p>
          <a:p>
            <a:pPr marL="534988" lvl="1" indent="-285750" eaLnBrk="0" hangingPunct="0">
              <a:buFont typeface="Arial" charset="0"/>
              <a:buChar char="•"/>
            </a:pPr>
            <a:r>
              <a:rPr lang="en-US" sz="2400" dirty="0">
                <a:latin typeface="+mn-lt"/>
              </a:rPr>
              <a:t>common to many or </a:t>
            </a:r>
          </a:p>
          <a:p>
            <a:pPr marL="534988" lvl="1" indent="-285750" eaLnBrk="0" hangingPunct="0">
              <a:buFont typeface="Arial" charset="0"/>
              <a:buChar char="•"/>
            </a:pPr>
            <a:r>
              <a:rPr lang="en-US" sz="2400" dirty="0">
                <a:latin typeface="+mn-lt"/>
              </a:rPr>
              <a:t>unique to one</a:t>
            </a:r>
          </a:p>
        </p:txBody>
      </p:sp>
      <p:sp>
        <p:nvSpPr>
          <p:cNvPr id="2" name="Date Placeholder 1"/>
          <p:cNvSpPr>
            <a:spLocks noGrp="1"/>
          </p:cNvSpPr>
          <p:nvPr>
            <p:ph type="dt" sz="half" idx="10"/>
          </p:nvPr>
        </p:nvSpPr>
        <p:spPr/>
        <p:txBody>
          <a:bodyPr/>
          <a:lstStyle/>
          <a:p>
            <a:pPr>
              <a:defRPr/>
            </a:pPr>
            <a:r>
              <a:rPr lang="en-US" smtClean="0"/>
              <a:t>Apri 21, 2014</a:t>
            </a:r>
            <a:endParaRPr lang="en-US"/>
          </a:p>
        </p:txBody>
      </p:sp>
      <p:sp>
        <p:nvSpPr>
          <p:cNvPr id="3" name="Footer Placeholder 2"/>
          <p:cNvSpPr>
            <a:spLocks noGrp="1"/>
          </p:cNvSpPr>
          <p:nvPr>
            <p:ph type="ftr" sz="quarter" idx="11"/>
          </p:nvPr>
        </p:nvSpPr>
        <p:spPr/>
        <p:txBody>
          <a:bodyPr/>
          <a:lstStyle/>
          <a:p>
            <a:pPr>
              <a:defRPr/>
            </a:pPr>
            <a:r>
              <a:rPr lang="en-US" smtClean="0"/>
              <a:t>www.ADKfutures.org</a:t>
            </a:r>
            <a:endParaRPr lang="en-US"/>
          </a:p>
        </p:txBody>
      </p:sp>
      <p:sp>
        <p:nvSpPr>
          <p:cNvPr id="4" name="TextBox 3"/>
          <p:cNvSpPr txBox="1"/>
          <p:nvPr/>
        </p:nvSpPr>
        <p:spPr>
          <a:xfrm>
            <a:off x="228600" y="3606006"/>
            <a:ext cx="1676379" cy="923330"/>
          </a:xfrm>
          <a:prstGeom prst="rect">
            <a:avLst/>
          </a:prstGeom>
          <a:noFill/>
        </p:spPr>
        <p:txBody>
          <a:bodyPr wrap="square" rtlCol="0">
            <a:spAutoFit/>
          </a:bodyPr>
          <a:lstStyle/>
          <a:p>
            <a:r>
              <a:rPr lang="en-US" dirty="0" smtClean="0"/>
              <a:t>Now tracking news about these events</a:t>
            </a:r>
            <a:endParaRPr lang="en-US" dirty="0"/>
          </a:p>
        </p:txBody>
      </p:sp>
    </p:spTree>
  </p:cSld>
  <p:clrMapOvr>
    <a:masterClrMapping/>
  </p:clrMapOvr>
  <p:transition spd="slow"/>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Who Participated?</a:t>
            </a:r>
            <a:endParaRPr lang="en-US" dirty="0"/>
          </a:p>
        </p:txBody>
      </p:sp>
      <p:sp>
        <p:nvSpPr>
          <p:cNvPr id="3" name="Content Placeholder 2"/>
          <p:cNvSpPr>
            <a:spLocks noGrp="1"/>
          </p:cNvSpPr>
          <p:nvPr>
            <p:ph idx="1"/>
          </p:nvPr>
        </p:nvSpPr>
        <p:spPr>
          <a:xfrm>
            <a:off x="457200" y="4694237"/>
            <a:ext cx="8229600" cy="1554163"/>
          </a:xfrm>
        </p:spPr>
        <p:txBody>
          <a:bodyPr>
            <a:normAutofit lnSpcReduction="10000"/>
          </a:bodyPr>
          <a:lstStyle/>
          <a:p>
            <a:r>
              <a:rPr lang="en-US" dirty="0" smtClean="0"/>
              <a:t>Education had the highest participation including students, teachers and university level people</a:t>
            </a:r>
            <a:endParaRPr lang="en-US" dirty="0"/>
          </a:p>
        </p:txBody>
      </p:sp>
      <p:sp>
        <p:nvSpPr>
          <p:cNvPr id="4" name="Date Placeholder 3"/>
          <p:cNvSpPr>
            <a:spLocks noGrp="1"/>
          </p:cNvSpPr>
          <p:nvPr>
            <p:ph type="dt" sz="half" idx="10"/>
          </p:nvPr>
        </p:nvSpPr>
        <p:spPr/>
        <p:txBody>
          <a:bodyPr/>
          <a:lstStyle/>
          <a:p>
            <a:r>
              <a:rPr lang="en-US" smtClean="0">
                <a:solidFill>
                  <a:prstClr val="black">
                    <a:tint val="75000"/>
                  </a:prstClr>
                </a:solidFill>
              </a:rPr>
              <a:t>Apri 21, 2014</a:t>
            </a:r>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www.ADKfutures.org</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7D81DBDE-79C6-4791-A6C7-E30402F154AB}" type="slidenum">
              <a:rPr lang="en-US" smtClean="0">
                <a:solidFill>
                  <a:prstClr val="black">
                    <a:tint val="75000"/>
                  </a:prstClr>
                </a:solidFill>
              </a:rPr>
              <a:pPr>
                <a:defRPr/>
              </a:pPr>
              <a:t>5</a:t>
            </a:fld>
            <a:endParaRPr lang="en-US" dirty="0">
              <a:solidFill>
                <a:prstClr val="black">
                  <a:tint val="75000"/>
                </a:prstClr>
              </a:solidFill>
            </a:endParaRPr>
          </a:p>
        </p:txBody>
      </p:sp>
      <p:graphicFrame>
        <p:nvGraphicFramePr>
          <p:cNvPr id="7" name="Chart 6"/>
          <p:cNvGraphicFramePr>
            <a:graphicFrameLocks/>
          </p:cNvGraphicFramePr>
          <p:nvPr>
            <p:extLst/>
          </p:nvPr>
        </p:nvGraphicFramePr>
        <p:xfrm>
          <a:off x="316838" y="1219200"/>
          <a:ext cx="4114800" cy="36576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8" name="Chart 7"/>
          <p:cNvGraphicFramePr>
            <a:graphicFrameLocks/>
          </p:cNvGraphicFramePr>
          <p:nvPr>
            <p:extLst/>
          </p:nvPr>
        </p:nvGraphicFramePr>
        <p:xfrm>
          <a:off x="4355438" y="1371600"/>
          <a:ext cx="4559961" cy="32766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0863784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heel(1)">
                                      <p:cBhvr>
                                        <p:cTn id="7" dur="2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heel(1)">
                                      <p:cBhvr>
                                        <p:cTn id="12" dur="20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 calcmode="lin" valueType="num">
                                      <p:cBhvr additive="base">
                                        <p:cTn id="1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Graphic spid="7" grpId="0">
        <p:bldAsOne/>
      </p:bldGraphic>
      <p:bldGraphic spid="8" grpId="0">
        <p:bldAsOne/>
      </p:bldGraphic>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FileMaker Pro - [Master Ranking DB 1-0]"/>
          <p:cNvPicPr>
            <a:picLocks noChangeAspect="1"/>
          </p:cNvPicPr>
          <p:nvPr/>
        </p:nvPicPr>
        <p:blipFill rotWithShape="1">
          <a:blip r:embed="rId2">
            <a:extLst>
              <a:ext uri="{28A0092B-C50C-407E-A947-70E740481C1C}">
                <a14:useLocalDpi xmlns:a14="http://schemas.microsoft.com/office/drawing/2010/main" val="0"/>
              </a:ext>
            </a:extLst>
          </a:blip>
          <a:srcRect l="1226" t="32159" r="63948" b="21447"/>
          <a:stretch/>
        </p:blipFill>
        <p:spPr>
          <a:xfrm>
            <a:off x="2788722" y="384177"/>
            <a:ext cx="6050478" cy="4568823"/>
          </a:xfrm>
          <a:prstGeom prst="rect">
            <a:avLst/>
          </a:prstGeom>
        </p:spPr>
      </p:pic>
      <p:sp>
        <p:nvSpPr>
          <p:cNvPr id="2" name="Title 1"/>
          <p:cNvSpPr>
            <a:spLocks noGrp="1"/>
          </p:cNvSpPr>
          <p:nvPr>
            <p:ph type="title"/>
          </p:nvPr>
        </p:nvSpPr>
        <p:spPr>
          <a:xfrm>
            <a:off x="381000" y="1295400"/>
            <a:ext cx="3352800" cy="2514600"/>
          </a:xfrm>
          <a:ln w="19050">
            <a:noFill/>
          </a:ln>
        </p:spPr>
        <p:txBody>
          <a:bodyPr>
            <a:noAutofit/>
          </a:bodyPr>
          <a:lstStyle/>
          <a:p>
            <a:pPr marL="0" indent="0" algn="l">
              <a:spcBef>
                <a:spcPts val="0"/>
              </a:spcBef>
            </a:pPr>
            <a:r>
              <a:rPr lang="en-US" sz="2000" dirty="0"/>
              <a:t>A: Wild Park</a:t>
            </a:r>
            <a:br>
              <a:rPr lang="en-US" sz="2000" dirty="0"/>
            </a:br>
            <a:r>
              <a:rPr lang="en-US" sz="2000" dirty="0"/>
              <a:t>B: A Usable Park</a:t>
            </a:r>
            <a:br>
              <a:rPr lang="en-US" sz="2000" dirty="0"/>
            </a:br>
            <a:r>
              <a:rPr lang="en-US" sz="2000" dirty="0"/>
              <a:t>C: The Sustainable Life</a:t>
            </a:r>
            <a:br>
              <a:rPr lang="en-US" sz="2000" dirty="0"/>
            </a:br>
            <a:r>
              <a:rPr lang="en-US" sz="2000" dirty="0"/>
              <a:t>D: Adirondack County</a:t>
            </a:r>
            <a:br>
              <a:rPr lang="en-US" sz="2000" dirty="0"/>
            </a:br>
            <a:r>
              <a:rPr lang="en-US" sz="2000" dirty="0"/>
              <a:t>E: Post “Big Gov’t” Solutions</a:t>
            </a:r>
            <a:br>
              <a:rPr lang="en-US" sz="2000" dirty="0"/>
            </a:br>
            <a:r>
              <a:rPr lang="en-US" sz="2000" dirty="0"/>
              <a:t>F: Adirondack State Forest</a:t>
            </a:r>
          </a:p>
        </p:txBody>
      </p:sp>
      <p:sp>
        <p:nvSpPr>
          <p:cNvPr id="3" name="Content Placeholder 2"/>
          <p:cNvSpPr>
            <a:spLocks noGrp="1"/>
          </p:cNvSpPr>
          <p:nvPr>
            <p:ph idx="1"/>
          </p:nvPr>
        </p:nvSpPr>
        <p:spPr>
          <a:xfrm>
            <a:off x="609600" y="4936958"/>
            <a:ext cx="8229600" cy="1417805"/>
          </a:xfrm>
        </p:spPr>
        <p:txBody>
          <a:bodyPr>
            <a:normAutofit fontScale="92500" lnSpcReduction="20000"/>
          </a:bodyPr>
          <a:lstStyle/>
          <a:p>
            <a:r>
              <a:rPr lang="en-US" dirty="0" smtClean="0"/>
              <a:t>Wide Support for C: The Sustainable Life Scenario</a:t>
            </a:r>
          </a:p>
          <a:p>
            <a:r>
              <a:rPr lang="en-US" dirty="0" smtClean="0"/>
              <a:t>C and B tied for Attainability</a:t>
            </a:r>
          </a:p>
          <a:p>
            <a:r>
              <a:rPr lang="en-US" dirty="0" smtClean="0"/>
              <a:t>Most Desirable = Most Attainable</a:t>
            </a:r>
            <a:r>
              <a:rPr lang="en-US" dirty="0"/>
              <a:t> </a:t>
            </a:r>
            <a:r>
              <a:rPr lang="en-US" dirty="0" smtClean="0"/>
              <a:t>(a 1</a:t>
            </a:r>
            <a:r>
              <a:rPr lang="en-US" baseline="30000" dirty="0" smtClean="0"/>
              <a:t>st</a:t>
            </a:r>
            <a:r>
              <a:rPr lang="en-US" dirty="0" smtClean="0"/>
              <a:t> for us)</a:t>
            </a:r>
            <a:endParaRPr lang="en-US" dirty="0"/>
          </a:p>
        </p:txBody>
      </p:sp>
      <p:sp>
        <p:nvSpPr>
          <p:cNvPr id="4" name="Date Placeholder 3"/>
          <p:cNvSpPr>
            <a:spLocks noGrp="1"/>
          </p:cNvSpPr>
          <p:nvPr>
            <p:ph type="dt" sz="half" idx="10"/>
          </p:nvPr>
        </p:nvSpPr>
        <p:spPr/>
        <p:txBody>
          <a:bodyPr/>
          <a:lstStyle/>
          <a:p>
            <a:r>
              <a:rPr lang="en-US" smtClean="0"/>
              <a:t>Apri 21, 2014</a:t>
            </a:r>
            <a:endParaRPr lang="en-US"/>
          </a:p>
        </p:txBody>
      </p:sp>
      <p:sp>
        <p:nvSpPr>
          <p:cNvPr id="5" name="Footer Placeholder 4"/>
          <p:cNvSpPr>
            <a:spLocks noGrp="1"/>
          </p:cNvSpPr>
          <p:nvPr>
            <p:ph type="ftr" sz="quarter" idx="11"/>
          </p:nvPr>
        </p:nvSpPr>
        <p:spPr/>
        <p:txBody>
          <a:bodyPr/>
          <a:lstStyle/>
          <a:p>
            <a:r>
              <a:rPr lang="en-US" smtClean="0"/>
              <a:t>www.ADKfutures.org</a:t>
            </a:r>
            <a:endParaRPr lang="en-US"/>
          </a:p>
        </p:txBody>
      </p:sp>
      <p:sp>
        <p:nvSpPr>
          <p:cNvPr id="6" name="Slide Number Placeholder 5"/>
          <p:cNvSpPr>
            <a:spLocks noGrp="1"/>
          </p:cNvSpPr>
          <p:nvPr>
            <p:ph type="sldNum" sz="quarter" idx="12"/>
          </p:nvPr>
        </p:nvSpPr>
        <p:spPr/>
        <p:txBody>
          <a:bodyPr/>
          <a:lstStyle/>
          <a:p>
            <a:pPr>
              <a:defRPr/>
            </a:pPr>
            <a:fld id="{7D81DBDE-79C6-4791-A6C7-E30402F154AB}" type="slidenum">
              <a:rPr lang="en-US" smtClean="0"/>
              <a:pPr>
                <a:defRPr/>
              </a:pPr>
              <a:t>6</a:t>
            </a:fld>
            <a:endParaRPr lang="en-US" dirty="0"/>
          </a:p>
        </p:txBody>
      </p:sp>
    </p:spTree>
    <p:extLst>
      <p:ext uri="{BB962C8B-B14F-4D97-AF65-F5344CB8AC3E}">
        <p14:creationId xmlns:p14="http://schemas.microsoft.com/office/powerpoint/2010/main" val="215506092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304800"/>
            <a:ext cx="8229600" cy="1143000"/>
          </a:xfrm>
        </p:spPr>
        <p:txBody>
          <a:bodyPr/>
          <a:lstStyle/>
          <a:p>
            <a:r>
              <a:rPr lang="en-US" dirty="0" smtClean="0"/>
              <a:t>The Combined Model</a:t>
            </a:r>
            <a:endParaRPr lang="en-US" dirty="0"/>
          </a:p>
        </p:txBody>
      </p:sp>
      <p:sp>
        <p:nvSpPr>
          <p:cNvPr id="4" name="Date Placeholder 3"/>
          <p:cNvSpPr>
            <a:spLocks noGrp="1"/>
          </p:cNvSpPr>
          <p:nvPr>
            <p:ph type="dt" sz="half" idx="10"/>
          </p:nvPr>
        </p:nvSpPr>
        <p:spPr/>
        <p:txBody>
          <a:bodyPr/>
          <a:lstStyle/>
          <a:p>
            <a:r>
              <a:rPr lang="en-US" smtClean="0"/>
              <a:t>Apri 21, 2014</a:t>
            </a:r>
            <a:endParaRPr lang="en-US"/>
          </a:p>
        </p:txBody>
      </p:sp>
      <p:sp>
        <p:nvSpPr>
          <p:cNvPr id="5" name="Footer Placeholder 4"/>
          <p:cNvSpPr>
            <a:spLocks noGrp="1"/>
          </p:cNvSpPr>
          <p:nvPr>
            <p:ph type="ftr" sz="quarter" idx="11"/>
          </p:nvPr>
        </p:nvSpPr>
        <p:spPr/>
        <p:txBody>
          <a:bodyPr/>
          <a:lstStyle/>
          <a:p>
            <a:r>
              <a:rPr lang="en-US" smtClean="0"/>
              <a:t>www.ADKfutures.org</a:t>
            </a:r>
            <a:endParaRPr lang="en-US"/>
          </a:p>
        </p:txBody>
      </p:sp>
      <p:sp>
        <p:nvSpPr>
          <p:cNvPr id="6" name="Slide Number Placeholder 5"/>
          <p:cNvSpPr>
            <a:spLocks noGrp="1"/>
          </p:cNvSpPr>
          <p:nvPr>
            <p:ph type="sldNum" sz="quarter" idx="12"/>
          </p:nvPr>
        </p:nvSpPr>
        <p:spPr/>
        <p:txBody>
          <a:bodyPr/>
          <a:lstStyle/>
          <a:p>
            <a:fld id="{BA27F15A-1742-40B3-AFE3-7A942E041012}" type="slidenum">
              <a:rPr lang="en-US" smtClean="0"/>
              <a:t>7</a:t>
            </a:fld>
            <a:endParaRPr lang="en-US"/>
          </a:p>
        </p:txBody>
      </p:sp>
      <p:sp>
        <p:nvSpPr>
          <p:cNvPr id="8" name="TextBox 7"/>
          <p:cNvSpPr txBox="1"/>
          <p:nvPr/>
        </p:nvSpPr>
        <p:spPr>
          <a:xfrm>
            <a:off x="1371600" y="2310613"/>
            <a:ext cx="2362200" cy="830997"/>
          </a:xfrm>
          <a:prstGeom prst="rect">
            <a:avLst/>
          </a:prstGeom>
          <a:noFill/>
        </p:spPr>
        <p:txBody>
          <a:bodyPr wrap="square" rtlCol="0">
            <a:spAutoFit/>
          </a:bodyPr>
          <a:lstStyle/>
          <a:p>
            <a:pPr algn="ctr"/>
            <a:r>
              <a:rPr lang="en-US" sz="2400" b="1" dirty="0" smtClean="0"/>
              <a:t>C: Sustainable                                Life</a:t>
            </a:r>
            <a:endParaRPr lang="en-US" sz="2400" b="1" dirty="0"/>
          </a:p>
        </p:txBody>
      </p:sp>
      <p:sp>
        <p:nvSpPr>
          <p:cNvPr id="9" name="TextBox 8"/>
          <p:cNvSpPr txBox="1"/>
          <p:nvPr/>
        </p:nvSpPr>
        <p:spPr>
          <a:xfrm>
            <a:off x="4120260" y="1981200"/>
            <a:ext cx="3499740" cy="1200328"/>
          </a:xfrm>
          <a:prstGeom prst="rect">
            <a:avLst/>
          </a:prstGeom>
          <a:noFill/>
        </p:spPr>
        <p:txBody>
          <a:bodyPr wrap="square" rtlCol="0">
            <a:spAutoFit/>
          </a:bodyPr>
          <a:lstStyle/>
          <a:p>
            <a:pPr algn="ctr"/>
            <a:r>
              <a:rPr lang="en-US" sz="2400" b="1" dirty="0" smtClean="0"/>
              <a:t>B: Sustainable Recreational  Tourism and </a:t>
            </a:r>
            <a:r>
              <a:rPr lang="en-US" sz="2400" b="1" dirty="0"/>
              <a:t>E</a:t>
            </a:r>
            <a:r>
              <a:rPr lang="en-US" sz="2400" b="1" dirty="0" smtClean="0"/>
              <a:t>arly </a:t>
            </a:r>
            <a:r>
              <a:rPr lang="en-US" sz="2400" b="1" dirty="0"/>
              <a:t>R</a:t>
            </a:r>
            <a:r>
              <a:rPr lang="en-US" sz="2400" b="1" dirty="0" smtClean="0"/>
              <a:t>etirees</a:t>
            </a:r>
            <a:endParaRPr lang="en-US" sz="2400" b="1" dirty="0"/>
          </a:p>
        </p:txBody>
      </p:sp>
      <p:cxnSp>
        <p:nvCxnSpPr>
          <p:cNvPr id="11" name="Straight Connector 10"/>
          <p:cNvCxnSpPr/>
          <p:nvPr/>
        </p:nvCxnSpPr>
        <p:spPr>
          <a:xfrm>
            <a:off x="1664755" y="3418465"/>
            <a:ext cx="5371917" cy="0"/>
          </a:xfrm>
          <a:prstGeom prst="line">
            <a:avLst/>
          </a:prstGeom>
        </p:spPr>
        <p:style>
          <a:lnRef idx="3">
            <a:schemeClr val="dk1"/>
          </a:lnRef>
          <a:fillRef idx="0">
            <a:schemeClr val="dk1"/>
          </a:fillRef>
          <a:effectRef idx="2">
            <a:schemeClr val="dk1"/>
          </a:effectRef>
          <a:fontRef idx="minor">
            <a:schemeClr val="tx1"/>
          </a:fontRef>
        </p:style>
      </p:cxnSp>
      <p:sp>
        <p:nvSpPr>
          <p:cNvPr id="13" name="TextBox 12"/>
          <p:cNvSpPr txBox="1"/>
          <p:nvPr/>
        </p:nvSpPr>
        <p:spPr>
          <a:xfrm>
            <a:off x="2608471" y="3606011"/>
            <a:ext cx="3629674" cy="830997"/>
          </a:xfrm>
          <a:prstGeom prst="rect">
            <a:avLst/>
          </a:prstGeom>
          <a:noFill/>
        </p:spPr>
        <p:txBody>
          <a:bodyPr wrap="square" rtlCol="0">
            <a:spAutoFit/>
          </a:bodyPr>
          <a:lstStyle/>
          <a:p>
            <a:pPr algn="ctr"/>
            <a:r>
              <a:rPr lang="en-US" sz="2400" b="1" dirty="0" smtClean="0"/>
              <a:t>A:  Wild Forest Preserve</a:t>
            </a:r>
            <a:endParaRPr lang="en-US" sz="2400" b="1" dirty="0"/>
          </a:p>
        </p:txBody>
      </p:sp>
      <p:sp>
        <p:nvSpPr>
          <p:cNvPr id="14" name="TextBox 13"/>
          <p:cNvSpPr txBox="1"/>
          <p:nvPr/>
        </p:nvSpPr>
        <p:spPr>
          <a:xfrm>
            <a:off x="3657600" y="2253959"/>
            <a:ext cx="508154" cy="1156170"/>
          </a:xfrm>
          <a:prstGeom prst="rect">
            <a:avLst/>
          </a:prstGeom>
          <a:noFill/>
        </p:spPr>
        <p:txBody>
          <a:bodyPr wrap="square" rtlCol="0">
            <a:spAutoFit/>
          </a:bodyPr>
          <a:lstStyle/>
          <a:p>
            <a:r>
              <a:rPr lang="en-US" sz="4800" dirty="0" smtClean="0"/>
              <a:t>+</a:t>
            </a:r>
            <a:endParaRPr lang="en-US" sz="4800" dirty="0"/>
          </a:p>
        </p:txBody>
      </p:sp>
    </p:spTree>
    <p:extLst>
      <p:ext uri="{BB962C8B-B14F-4D97-AF65-F5344CB8AC3E}">
        <p14:creationId xmlns:p14="http://schemas.microsoft.com/office/powerpoint/2010/main" val="145020676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438400"/>
            <a:ext cx="8229600" cy="1143000"/>
          </a:xfrm>
        </p:spPr>
        <p:txBody>
          <a:bodyPr/>
          <a:lstStyle/>
          <a:p>
            <a:r>
              <a:rPr lang="en-US" dirty="0" smtClean="0"/>
              <a:t>Economic Growth Strategies</a:t>
            </a:r>
            <a:endParaRPr lang="en-US" dirty="0"/>
          </a:p>
        </p:txBody>
      </p:sp>
      <p:sp>
        <p:nvSpPr>
          <p:cNvPr id="4" name="Date Placeholder 3"/>
          <p:cNvSpPr>
            <a:spLocks noGrp="1"/>
          </p:cNvSpPr>
          <p:nvPr>
            <p:ph type="dt" sz="half" idx="10"/>
          </p:nvPr>
        </p:nvSpPr>
        <p:spPr/>
        <p:txBody>
          <a:bodyPr/>
          <a:lstStyle/>
          <a:p>
            <a:r>
              <a:rPr lang="en-US" smtClean="0"/>
              <a:t>Apri 21, 2014</a:t>
            </a:r>
            <a:endParaRPr lang="en-US"/>
          </a:p>
        </p:txBody>
      </p:sp>
      <p:sp>
        <p:nvSpPr>
          <p:cNvPr id="5" name="Footer Placeholder 4"/>
          <p:cNvSpPr>
            <a:spLocks noGrp="1"/>
          </p:cNvSpPr>
          <p:nvPr>
            <p:ph type="ftr" sz="quarter" idx="11"/>
          </p:nvPr>
        </p:nvSpPr>
        <p:spPr/>
        <p:txBody>
          <a:bodyPr/>
          <a:lstStyle/>
          <a:p>
            <a:r>
              <a:rPr lang="en-US" smtClean="0"/>
              <a:t>www.ADKfutures.org</a:t>
            </a:r>
            <a:endParaRPr lang="en-US"/>
          </a:p>
        </p:txBody>
      </p:sp>
      <p:sp>
        <p:nvSpPr>
          <p:cNvPr id="6" name="Slide Number Placeholder 5"/>
          <p:cNvSpPr>
            <a:spLocks noGrp="1"/>
          </p:cNvSpPr>
          <p:nvPr>
            <p:ph type="sldNum" sz="quarter" idx="12"/>
          </p:nvPr>
        </p:nvSpPr>
        <p:spPr/>
        <p:txBody>
          <a:bodyPr/>
          <a:lstStyle/>
          <a:p>
            <a:pPr>
              <a:defRPr/>
            </a:pPr>
            <a:fld id="{7D81DBDE-79C6-4791-A6C7-E30402F154AB}" type="slidenum">
              <a:rPr lang="en-US" smtClean="0"/>
              <a:pPr>
                <a:defRPr/>
              </a:pPr>
              <a:t>8</a:t>
            </a:fld>
            <a:endParaRPr lang="en-US" dirty="0"/>
          </a:p>
        </p:txBody>
      </p:sp>
    </p:spTree>
    <p:extLst>
      <p:ext uri="{BB962C8B-B14F-4D97-AF65-F5344CB8AC3E}">
        <p14:creationId xmlns:p14="http://schemas.microsoft.com/office/powerpoint/2010/main" val="377588812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0"/>
            <a:ext cx="8534400" cy="1143000"/>
          </a:xfrm>
        </p:spPr>
        <p:txBody>
          <a:bodyPr>
            <a:normAutofit fontScale="90000"/>
          </a:bodyPr>
          <a:lstStyle/>
          <a:p>
            <a:r>
              <a:rPr lang="en-US" dirty="0" smtClean="0"/>
              <a:t>Grow the Local Share of the Economy</a:t>
            </a:r>
            <a:endParaRPr lang="en-US" dirty="0"/>
          </a:p>
        </p:txBody>
      </p:sp>
      <p:sp>
        <p:nvSpPr>
          <p:cNvPr id="3" name="Content Placeholder 2"/>
          <p:cNvSpPr>
            <a:spLocks noGrp="1"/>
          </p:cNvSpPr>
          <p:nvPr>
            <p:ph idx="1"/>
          </p:nvPr>
        </p:nvSpPr>
        <p:spPr>
          <a:xfrm>
            <a:off x="457200" y="990600"/>
            <a:ext cx="8382000" cy="5334000"/>
          </a:xfrm>
        </p:spPr>
        <p:txBody>
          <a:bodyPr>
            <a:normAutofit fontScale="85000" lnSpcReduction="20000"/>
          </a:bodyPr>
          <a:lstStyle/>
          <a:p>
            <a:r>
              <a:rPr lang="en-US" dirty="0" smtClean="0"/>
              <a:t>These areas of opportunity are all from our working landscape</a:t>
            </a:r>
          </a:p>
          <a:p>
            <a:pPr lvl="1"/>
            <a:r>
              <a:rPr lang="en-US" dirty="0" smtClean="0"/>
              <a:t>Local </a:t>
            </a:r>
            <a:r>
              <a:rPr lang="en-US" b="1" dirty="0" smtClean="0">
                <a:solidFill>
                  <a:srgbClr val="FF0000"/>
                </a:solidFill>
              </a:rPr>
              <a:t>food</a:t>
            </a:r>
            <a:r>
              <a:rPr lang="en-US" dirty="0" smtClean="0">
                <a:solidFill>
                  <a:srgbClr val="FF0000"/>
                </a:solidFill>
              </a:rPr>
              <a:t> </a:t>
            </a:r>
            <a:r>
              <a:rPr lang="en-US" dirty="0" smtClean="0"/>
              <a:t>means more farming aimed at local consumption: meats, dairy, fruits, vegetables, grains and added value producers like local brewers and distillers</a:t>
            </a:r>
          </a:p>
          <a:p>
            <a:pPr lvl="1"/>
            <a:r>
              <a:rPr lang="en-US" dirty="0" smtClean="0"/>
              <a:t>Local </a:t>
            </a:r>
            <a:r>
              <a:rPr lang="en-US" b="1" dirty="0" smtClean="0">
                <a:solidFill>
                  <a:srgbClr val="FF0000"/>
                </a:solidFill>
              </a:rPr>
              <a:t>energy</a:t>
            </a:r>
            <a:r>
              <a:rPr lang="en-US" dirty="0" smtClean="0">
                <a:solidFill>
                  <a:srgbClr val="FF0000"/>
                </a:solidFill>
              </a:rPr>
              <a:t> </a:t>
            </a:r>
            <a:r>
              <a:rPr lang="en-US" dirty="0" smtClean="0"/>
              <a:t>specifically means biomass for heat to displace fuel oil, especially base load heat in large buildings.  </a:t>
            </a:r>
          </a:p>
          <a:p>
            <a:pPr lvl="2"/>
            <a:r>
              <a:rPr lang="en-US" dirty="0"/>
              <a:t>R</a:t>
            </a:r>
            <a:r>
              <a:rPr lang="en-US" dirty="0" smtClean="0"/>
              <a:t>etrofit old dams for hydro</a:t>
            </a:r>
          </a:p>
          <a:p>
            <a:pPr lvl="2"/>
            <a:r>
              <a:rPr lang="en-US" dirty="0"/>
              <a:t>W</a:t>
            </a:r>
            <a:r>
              <a:rPr lang="en-US" dirty="0" smtClean="0"/>
              <a:t>indmills where they make sense</a:t>
            </a:r>
          </a:p>
          <a:p>
            <a:pPr lvl="2"/>
            <a:r>
              <a:rPr lang="en-US" dirty="0" smtClean="0"/>
              <a:t>Solar needs community net metering to grow faster</a:t>
            </a:r>
            <a:endParaRPr lang="en-US" dirty="0"/>
          </a:p>
          <a:p>
            <a:pPr lvl="1"/>
            <a:r>
              <a:rPr lang="en-US" dirty="0" smtClean="0"/>
              <a:t>Local </a:t>
            </a:r>
            <a:r>
              <a:rPr lang="en-US" b="1" dirty="0" smtClean="0">
                <a:solidFill>
                  <a:srgbClr val="FF0000"/>
                </a:solidFill>
              </a:rPr>
              <a:t>building materials</a:t>
            </a:r>
            <a:r>
              <a:rPr lang="en-US" dirty="0" smtClean="0">
                <a:solidFill>
                  <a:srgbClr val="FF0000"/>
                </a:solidFill>
              </a:rPr>
              <a:t> </a:t>
            </a:r>
            <a:r>
              <a:rPr lang="en-US" dirty="0" smtClean="0"/>
              <a:t>means wood products from small local mills and cement from Glens Falls</a:t>
            </a:r>
          </a:p>
          <a:p>
            <a:r>
              <a:rPr lang="en-US" dirty="0" smtClean="0"/>
              <a:t>Benefits of this strategy</a:t>
            </a:r>
          </a:p>
          <a:p>
            <a:pPr lvl="1"/>
            <a:r>
              <a:rPr lang="en-US" dirty="0" smtClean="0"/>
              <a:t>Rooted in our traditional, self-reliant, culture</a:t>
            </a:r>
          </a:p>
          <a:p>
            <a:pPr lvl="1"/>
            <a:r>
              <a:rPr lang="en-US" dirty="0" smtClean="0"/>
              <a:t>Lower </a:t>
            </a:r>
            <a:r>
              <a:rPr lang="en-US" dirty="0" smtClean="0"/>
              <a:t>carbon footprint</a:t>
            </a:r>
            <a:r>
              <a:rPr lang="en-US" dirty="0"/>
              <a:t> </a:t>
            </a:r>
            <a:r>
              <a:rPr lang="en-US" dirty="0" smtClean="0"/>
              <a:t>by eliminating </a:t>
            </a:r>
            <a:r>
              <a:rPr lang="en-US" dirty="0" smtClean="0"/>
              <a:t>transportation</a:t>
            </a:r>
            <a:endParaRPr lang="en-US" dirty="0" smtClean="0"/>
          </a:p>
        </p:txBody>
      </p:sp>
      <p:sp>
        <p:nvSpPr>
          <p:cNvPr id="4" name="Footer Placeholder 3"/>
          <p:cNvSpPr>
            <a:spLocks noGrp="1"/>
          </p:cNvSpPr>
          <p:nvPr>
            <p:ph type="ftr" sz="quarter" idx="11"/>
          </p:nvPr>
        </p:nvSpPr>
        <p:spPr/>
        <p:txBody>
          <a:bodyPr/>
          <a:lstStyle/>
          <a:p>
            <a:r>
              <a:rPr lang="en-US" smtClean="0"/>
              <a:t>www.ADKfutures.org</a:t>
            </a:r>
            <a:endParaRPr lang="en-US" dirty="0"/>
          </a:p>
        </p:txBody>
      </p:sp>
      <p:sp>
        <p:nvSpPr>
          <p:cNvPr id="5" name="Slide Number Placeholder 4"/>
          <p:cNvSpPr>
            <a:spLocks noGrp="1"/>
          </p:cNvSpPr>
          <p:nvPr>
            <p:ph type="sldNum" sz="quarter" idx="12"/>
          </p:nvPr>
        </p:nvSpPr>
        <p:spPr/>
        <p:txBody>
          <a:bodyPr/>
          <a:lstStyle/>
          <a:p>
            <a:fld id="{0D8D1BD9-107A-47BE-8DF1-EB2B0145A515}" type="slidenum">
              <a:rPr lang="en-US" smtClean="0"/>
              <a:t>9</a:t>
            </a:fld>
            <a:endParaRPr lang="en-US"/>
          </a:p>
        </p:txBody>
      </p:sp>
      <p:sp>
        <p:nvSpPr>
          <p:cNvPr id="6" name="Date Placeholder 5"/>
          <p:cNvSpPr>
            <a:spLocks noGrp="1"/>
          </p:cNvSpPr>
          <p:nvPr>
            <p:ph type="dt" sz="half" idx="10"/>
          </p:nvPr>
        </p:nvSpPr>
        <p:spPr/>
        <p:txBody>
          <a:bodyPr/>
          <a:lstStyle/>
          <a:p>
            <a:r>
              <a:rPr lang="en-US" smtClean="0"/>
              <a:t>Apri 21, 2014</a:t>
            </a:r>
            <a:endParaRPr lang="en-US"/>
          </a:p>
        </p:txBody>
      </p:sp>
    </p:spTree>
    <p:extLst>
      <p:ext uri="{BB962C8B-B14F-4D97-AF65-F5344CB8AC3E}">
        <p14:creationId xmlns:p14="http://schemas.microsoft.com/office/powerpoint/2010/main" val="359994977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500"/>
                                        <p:tgtEl>
                                          <p:spTgt spid="3">
                                            <p:txEl>
                                              <p:pRg st="7" end="7"/>
                                            </p:txEl>
                                          </p:spTgt>
                                        </p:tgtEl>
                                      </p:cBhvr>
                                    </p:animEffect>
                                  </p:childTnLst>
                                </p:cTn>
                              </p:par>
                              <p:par>
                                <p:cTn id="43" presetID="10" presetClass="entr" presetSubtype="0" fill="hold" nodeType="withEffect">
                                  <p:stCondLst>
                                    <p:cond delay="0"/>
                                  </p:stCondLst>
                                  <p:childTnLst>
                                    <p:set>
                                      <p:cBhvr>
                                        <p:cTn id="44" dur="1" fill="hold">
                                          <p:stCondLst>
                                            <p:cond delay="0"/>
                                          </p:stCondLst>
                                        </p:cTn>
                                        <p:tgtEl>
                                          <p:spTgt spid="3">
                                            <p:txEl>
                                              <p:pRg st="9" end="9"/>
                                            </p:txEl>
                                          </p:spTgt>
                                        </p:tgtEl>
                                        <p:attrNameLst>
                                          <p:attrName>style.visibility</p:attrName>
                                        </p:attrNameLst>
                                      </p:cBhvr>
                                      <p:to>
                                        <p:strVal val="visible"/>
                                      </p:to>
                                    </p:set>
                                    <p:animEffect transition="in" filter="fade">
                                      <p:cBhvr>
                                        <p:cTn id="45" dur="500"/>
                                        <p:tgtEl>
                                          <p:spTgt spid="3">
                                            <p:txEl>
                                              <p:pRg st="9" end="9"/>
                                            </p:txEl>
                                          </p:spTgt>
                                        </p:tgtEl>
                                      </p:cBhvr>
                                    </p:animEffect>
                                  </p:childTnLst>
                                </p:cTn>
                              </p:par>
                              <p:par>
                                <p:cTn id="46" presetID="10" presetClass="entr" presetSubtype="0" fill="hold" nodeType="withEffect">
                                  <p:stCondLst>
                                    <p:cond delay="0"/>
                                  </p:stCondLst>
                                  <p:childTnLst>
                                    <p:set>
                                      <p:cBhvr>
                                        <p:cTn id="47" dur="1" fill="hold">
                                          <p:stCondLst>
                                            <p:cond delay="0"/>
                                          </p:stCondLst>
                                        </p:cTn>
                                        <p:tgtEl>
                                          <p:spTgt spid="3">
                                            <p:txEl>
                                              <p:pRg st="8" end="8"/>
                                            </p:txEl>
                                          </p:spTgt>
                                        </p:tgtEl>
                                        <p:attrNameLst>
                                          <p:attrName>style.visibility</p:attrName>
                                        </p:attrNameLst>
                                      </p:cBhvr>
                                      <p:to>
                                        <p:strVal val="visible"/>
                                      </p:to>
                                    </p:set>
                                    <p:animEffect transition="in" filter="fade">
                                      <p:cBhvr>
                                        <p:cTn id="48"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Tourism to Bring Money Here</a:t>
            </a:r>
            <a:endParaRPr lang="en-US" dirty="0"/>
          </a:p>
        </p:txBody>
      </p:sp>
      <p:sp>
        <p:nvSpPr>
          <p:cNvPr id="3" name="Content Placeholder 2"/>
          <p:cNvSpPr>
            <a:spLocks noGrp="1"/>
          </p:cNvSpPr>
          <p:nvPr>
            <p:ph idx="1"/>
          </p:nvPr>
        </p:nvSpPr>
        <p:spPr>
          <a:xfrm>
            <a:off x="533400" y="1371600"/>
            <a:ext cx="8229600" cy="4525963"/>
          </a:xfrm>
        </p:spPr>
        <p:txBody>
          <a:bodyPr>
            <a:normAutofit lnSpcReduction="10000"/>
          </a:bodyPr>
          <a:lstStyle/>
          <a:p>
            <a:r>
              <a:rPr lang="en-US" dirty="0" smtClean="0"/>
              <a:t>An activity is also rooted in our traditions</a:t>
            </a:r>
          </a:p>
          <a:p>
            <a:r>
              <a:rPr lang="en-US" dirty="0" smtClean="0"/>
              <a:t>Another part of our working landscape</a:t>
            </a:r>
          </a:p>
          <a:p>
            <a:pPr lvl="1"/>
            <a:r>
              <a:rPr lang="en-US" dirty="0" smtClean="0"/>
              <a:t>Market the whole Park, not balkanized bits of it.  The scale of it is part of our uniqueness</a:t>
            </a:r>
          </a:p>
          <a:p>
            <a:pPr lvl="1"/>
            <a:r>
              <a:rPr lang="en-US" dirty="0" smtClean="0"/>
              <a:t>Grow </a:t>
            </a:r>
            <a:r>
              <a:rPr lang="en-US" dirty="0"/>
              <a:t>eco-, agro- and heritage </a:t>
            </a:r>
            <a:r>
              <a:rPr lang="en-US" dirty="0" smtClean="0"/>
              <a:t>tourism</a:t>
            </a:r>
          </a:p>
          <a:p>
            <a:pPr lvl="2"/>
            <a:r>
              <a:rPr lang="en-US" dirty="0" smtClean="0"/>
              <a:t>The region still doesn’t get eco-tourism as a market</a:t>
            </a:r>
            <a:endParaRPr lang="en-US" dirty="0"/>
          </a:p>
          <a:p>
            <a:pPr lvl="1"/>
            <a:r>
              <a:rPr lang="en-US" dirty="0"/>
              <a:t>Activities, arts, </a:t>
            </a:r>
            <a:r>
              <a:rPr lang="en-US" dirty="0" smtClean="0"/>
              <a:t>hospitality, </a:t>
            </a:r>
            <a:r>
              <a:rPr lang="en-US" dirty="0"/>
              <a:t>equipment: </a:t>
            </a:r>
            <a:r>
              <a:rPr lang="en-US" dirty="0" smtClean="0"/>
              <a:t>we must offer </a:t>
            </a:r>
            <a:r>
              <a:rPr lang="en-US" dirty="0" smtClean="0"/>
              <a:t>more </a:t>
            </a:r>
            <a:r>
              <a:rPr lang="en-US" dirty="0"/>
              <a:t>“product” for visitors’ spending</a:t>
            </a:r>
          </a:p>
          <a:p>
            <a:pPr lvl="1"/>
            <a:r>
              <a:rPr lang="en-US" dirty="0" smtClean="0"/>
              <a:t>Market to more </a:t>
            </a:r>
            <a:r>
              <a:rPr lang="en-US" dirty="0"/>
              <a:t>diverse set of </a:t>
            </a:r>
            <a:r>
              <a:rPr lang="en-US" dirty="0" smtClean="0"/>
              <a:t>visitors: multi-cultural, Canadian, European, Asian</a:t>
            </a:r>
            <a:endParaRPr lang="en-US" dirty="0"/>
          </a:p>
          <a:p>
            <a:endParaRPr lang="en-US" dirty="0"/>
          </a:p>
        </p:txBody>
      </p:sp>
      <p:sp>
        <p:nvSpPr>
          <p:cNvPr id="4" name="Date Placeholder 3"/>
          <p:cNvSpPr>
            <a:spLocks noGrp="1"/>
          </p:cNvSpPr>
          <p:nvPr>
            <p:ph type="dt" sz="half" idx="10"/>
          </p:nvPr>
        </p:nvSpPr>
        <p:spPr/>
        <p:txBody>
          <a:bodyPr/>
          <a:lstStyle/>
          <a:p>
            <a:r>
              <a:rPr lang="en-US" smtClean="0"/>
              <a:t>Apri 21, 2014</a:t>
            </a:r>
            <a:endParaRPr lang="en-US"/>
          </a:p>
        </p:txBody>
      </p:sp>
      <p:sp>
        <p:nvSpPr>
          <p:cNvPr id="5" name="Footer Placeholder 4"/>
          <p:cNvSpPr>
            <a:spLocks noGrp="1"/>
          </p:cNvSpPr>
          <p:nvPr>
            <p:ph type="ftr" sz="quarter" idx="11"/>
          </p:nvPr>
        </p:nvSpPr>
        <p:spPr/>
        <p:txBody>
          <a:bodyPr/>
          <a:lstStyle/>
          <a:p>
            <a:r>
              <a:rPr lang="en-US" smtClean="0"/>
              <a:t>www.ADKfutures.org</a:t>
            </a:r>
            <a:endParaRPr lang="en-US"/>
          </a:p>
        </p:txBody>
      </p:sp>
      <p:sp>
        <p:nvSpPr>
          <p:cNvPr id="6" name="Slide Number Placeholder 5"/>
          <p:cNvSpPr>
            <a:spLocks noGrp="1"/>
          </p:cNvSpPr>
          <p:nvPr>
            <p:ph type="sldNum" sz="quarter" idx="12"/>
          </p:nvPr>
        </p:nvSpPr>
        <p:spPr/>
        <p:txBody>
          <a:bodyPr/>
          <a:lstStyle/>
          <a:p>
            <a:pPr>
              <a:defRPr/>
            </a:pPr>
            <a:fld id="{7D81DBDE-79C6-4791-A6C7-E30402F154AB}" type="slidenum">
              <a:rPr lang="en-US" smtClean="0"/>
              <a:pPr>
                <a:defRPr/>
              </a:pPr>
              <a:t>10</a:t>
            </a:fld>
            <a:endParaRPr lang="en-US" dirty="0"/>
          </a:p>
        </p:txBody>
      </p:sp>
    </p:spTree>
    <p:extLst>
      <p:ext uri="{BB962C8B-B14F-4D97-AF65-F5344CB8AC3E}">
        <p14:creationId xmlns:p14="http://schemas.microsoft.com/office/powerpoint/2010/main" val="268536625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74638"/>
            <a:ext cx="8534400" cy="1143000"/>
          </a:xfrm>
        </p:spPr>
        <p:txBody>
          <a:bodyPr>
            <a:noAutofit/>
          </a:bodyPr>
          <a:lstStyle/>
          <a:p>
            <a:r>
              <a:rPr lang="en-US" dirty="0" smtClean="0"/>
              <a:t>New Sectors to Grow Here</a:t>
            </a:r>
            <a:endParaRPr lang="en-US" dirty="0"/>
          </a:p>
        </p:txBody>
      </p:sp>
      <p:sp>
        <p:nvSpPr>
          <p:cNvPr id="3" name="Content Placeholder 2"/>
          <p:cNvSpPr>
            <a:spLocks noGrp="1"/>
          </p:cNvSpPr>
          <p:nvPr>
            <p:ph idx="1"/>
          </p:nvPr>
        </p:nvSpPr>
        <p:spPr>
          <a:xfrm>
            <a:off x="685800" y="1447800"/>
            <a:ext cx="7924800" cy="4525963"/>
          </a:xfrm>
        </p:spPr>
        <p:txBody>
          <a:bodyPr>
            <a:normAutofit fontScale="77500" lnSpcReduction="20000"/>
          </a:bodyPr>
          <a:lstStyle/>
          <a:p>
            <a:r>
              <a:rPr lang="en-US" dirty="0" smtClean="0"/>
              <a:t>Bring more dollars into the economy via </a:t>
            </a:r>
            <a:r>
              <a:rPr lang="en-US" dirty="0" smtClean="0">
                <a:solidFill>
                  <a:srgbClr val="FF0000"/>
                </a:solidFill>
              </a:rPr>
              <a:t>telework</a:t>
            </a:r>
          </a:p>
          <a:p>
            <a:pPr lvl="1"/>
            <a:r>
              <a:rPr lang="en-US" dirty="0" smtClean="0"/>
              <a:t>Federal funding for broadband projects comes from the Farm Bill too.</a:t>
            </a:r>
          </a:p>
          <a:p>
            <a:pPr lvl="1"/>
            <a:r>
              <a:rPr lang="en-US" dirty="0" smtClean="0"/>
              <a:t>There are telework options at many skill levels</a:t>
            </a:r>
          </a:p>
          <a:p>
            <a:pPr lvl="1"/>
            <a:r>
              <a:rPr lang="en-US" dirty="0" smtClean="0"/>
              <a:t>Leverage the region’s colleges and the Capital region’s high tech boom</a:t>
            </a:r>
          </a:p>
          <a:p>
            <a:r>
              <a:rPr lang="en-US" dirty="0" smtClean="0"/>
              <a:t>Embrace </a:t>
            </a:r>
            <a:r>
              <a:rPr lang="en-US" dirty="0" smtClean="0">
                <a:solidFill>
                  <a:srgbClr val="FF0000"/>
                </a:solidFill>
              </a:rPr>
              <a:t>retiring boomers </a:t>
            </a:r>
            <a:r>
              <a:rPr lang="en-US" dirty="0" smtClean="0"/>
              <a:t>as an opportunity</a:t>
            </a:r>
          </a:p>
          <a:p>
            <a:pPr lvl="1"/>
            <a:r>
              <a:rPr lang="en-US" dirty="0" smtClean="0"/>
              <a:t>They don’t need a job, they bring their own income</a:t>
            </a:r>
          </a:p>
          <a:p>
            <a:pPr lvl="1"/>
            <a:r>
              <a:rPr lang="en-US" dirty="0" smtClean="0"/>
              <a:t>They create demand for service jobs</a:t>
            </a:r>
          </a:p>
          <a:p>
            <a:r>
              <a:rPr lang="en-US" dirty="0" smtClean="0"/>
              <a:t>Tap into </a:t>
            </a:r>
            <a:r>
              <a:rPr lang="en-US" dirty="0" smtClean="0">
                <a:solidFill>
                  <a:srgbClr val="FF0000"/>
                </a:solidFill>
              </a:rPr>
              <a:t>manufacturing </a:t>
            </a:r>
            <a:r>
              <a:rPr lang="en-US" dirty="0" smtClean="0"/>
              <a:t>growth at Park edges</a:t>
            </a:r>
          </a:p>
          <a:p>
            <a:pPr lvl="1"/>
            <a:r>
              <a:rPr lang="en-US" dirty="0" smtClean="0"/>
              <a:t>Global Foundries, Bombardier, </a:t>
            </a:r>
            <a:r>
              <a:rPr lang="en-US" dirty="0" err="1" smtClean="0"/>
              <a:t>Fage</a:t>
            </a:r>
            <a:r>
              <a:rPr lang="en-US" dirty="0" smtClean="0"/>
              <a:t> Yogurt, Ft Drum, etc.</a:t>
            </a:r>
          </a:p>
          <a:p>
            <a:pPr lvl="1"/>
            <a:r>
              <a:rPr lang="en-US" dirty="0" smtClean="0"/>
              <a:t>Light high-tech manufacturing inside Blue Line</a:t>
            </a:r>
          </a:p>
        </p:txBody>
      </p:sp>
      <p:sp>
        <p:nvSpPr>
          <p:cNvPr id="4" name="Date Placeholder 3"/>
          <p:cNvSpPr>
            <a:spLocks noGrp="1"/>
          </p:cNvSpPr>
          <p:nvPr>
            <p:ph type="dt" sz="half" idx="10"/>
          </p:nvPr>
        </p:nvSpPr>
        <p:spPr/>
        <p:txBody>
          <a:bodyPr/>
          <a:lstStyle/>
          <a:p>
            <a:r>
              <a:rPr lang="en-US" smtClean="0"/>
              <a:t>Apri 21, 2014</a:t>
            </a:r>
            <a:endParaRPr lang="en-US" dirty="0"/>
          </a:p>
        </p:txBody>
      </p:sp>
      <p:sp>
        <p:nvSpPr>
          <p:cNvPr id="5" name="Footer Placeholder 4"/>
          <p:cNvSpPr>
            <a:spLocks noGrp="1"/>
          </p:cNvSpPr>
          <p:nvPr>
            <p:ph type="ftr" sz="quarter" idx="11"/>
          </p:nvPr>
        </p:nvSpPr>
        <p:spPr/>
        <p:txBody>
          <a:bodyPr/>
          <a:lstStyle/>
          <a:p>
            <a:r>
              <a:rPr lang="en-US" smtClean="0"/>
              <a:t>www.ADKfutures.org</a:t>
            </a:r>
            <a:endParaRPr lang="en-US" dirty="0"/>
          </a:p>
        </p:txBody>
      </p:sp>
      <p:sp>
        <p:nvSpPr>
          <p:cNvPr id="6" name="Slide Number Placeholder 5"/>
          <p:cNvSpPr>
            <a:spLocks noGrp="1"/>
          </p:cNvSpPr>
          <p:nvPr>
            <p:ph type="sldNum" sz="quarter" idx="12"/>
          </p:nvPr>
        </p:nvSpPr>
        <p:spPr/>
        <p:txBody>
          <a:bodyPr/>
          <a:lstStyle/>
          <a:p>
            <a:fld id="{0D8D1BD9-107A-47BE-8DF1-EB2B0145A515}" type="slidenum">
              <a:rPr lang="en-US" smtClean="0"/>
              <a:t>11</a:t>
            </a:fld>
            <a:endParaRPr lang="en-US" dirty="0"/>
          </a:p>
        </p:txBody>
      </p:sp>
    </p:spTree>
    <p:extLst>
      <p:ext uri="{BB962C8B-B14F-4D97-AF65-F5344CB8AC3E}">
        <p14:creationId xmlns:p14="http://schemas.microsoft.com/office/powerpoint/2010/main" val="40953002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animEffect transition="in" filter="fade">
                                      <p:cBhvr>
                                        <p:cTn id="27" dur="500"/>
                                        <p:tgtEl>
                                          <p:spTgt spid="3">
                                            <p:txEl>
                                              <p:pRg st="7" end="7"/>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fade">
                                      <p:cBhvr>
                                        <p:cTn id="32" dur="5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fade">
                                      <p:cBhvr>
                                        <p:cTn id="37" dur="500"/>
                                        <p:tgtEl>
                                          <p:spTgt spid="3">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fade">
                                      <p:cBhvr>
                                        <p:cTn id="42" dur="500"/>
                                        <p:tgtEl>
                                          <p:spTgt spid="3">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fade">
                                      <p:cBhvr>
                                        <p:cTn id="47" dur="500"/>
                                        <p:tgtEl>
                                          <p:spTgt spid="3">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3">
                                            <p:txEl>
                                              <p:pRg st="9" end="9"/>
                                            </p:txEl>
                                          </p:spTgt>
                                        </p:tgtEl>
                                        <p:attrNameLst>
                                          <p:attrName>style.visibility</p:attrName>
                                        </p:attrNameLst>
                                      </p:cBhvr>
                                      <p:to>
                                        <p:strVal val="visible"/>
                                      </p:to>
                                    </p:set>
                                    <p:animEffect transition="in" filter="fade">
                                      <p:cBhvr>
                                        <p:cTn id="52"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229600" cy="1143000"/>
          </a:xfrm>
        </p:spPr>
        <p:txBody>
          <a:bodyPr/>
          <a:lstStyle/>
          <a:p>
            <a:r>
              <a:rPr lang="en-US" dirty="0" smtClean="0"/>
              <a:t>Updated Status Report</a:t>
            </a:r>
            <a:endParaRPr lang="en-US" dirty="0"/>
          </a:p>
        </p:txBody>
      </p:sp>
      <p:sp>
        <p:nvSpPr>
          <p:cNvPr id="4" name="Date Placeholder 3"/>
          <p:cNvSpPr>
            <a:spLocks noGrp="1"/>
          </p:cNvSpPr>
          <p:nvPr>
            <p:ph type="dt" sz="half" idx="10"/>
          </p:nvPr>
        </p:nvSpPr>
        <p:spPr/>
        <p:txBody>
          <a:bodyPr/>
          <a:lstStyle/>
          <a:p>
            <a:r>
              <a:rPr lang="en-US" smtClean="0"/>
              <a:t>Apri 21, 2014</a:t>
            </a:r>
            <a:endParaRPr lang="en-US"/>
          </a:p>
        </p:txBody>
      </p:sp>
      <p:sp>
        <p:nvSpPr>
          <p:cNvPr id="5" name="Footer Placeholder 4"/>
          <p:cNvSpPr>
            <a:spLocks noGrp="1"/>
          </p:cNvSpPr>
          <p:nvPr>
            <p:ph type="ftr" sz="quarter" idx="11"/>
          </p:nvPr>
        </p:nvSpPr>
        <p:spPr/>
        <p:txBody>
          <a:bodyPr/>
          <a:lstStyle/>
          <a:p>
            <a:r>
              <a:rPr lang="en-US" smtClean="0"/>
              <a:t>www.ADKfutures.org</a:t>
            </a:r>
            <a:endParaRPr lang="en-US"/>
          </a:p>
        </p:txBody>
      </p:sp>
      <p:sp>
        <p:nvSpPr>
          <p:cNvPr id="6" name="Slide Number Placeholder 5"/>
          <p:cNvSpPr>
            <a:spLocks noGrp="1"/>
          </p:cNvSpPr>
          <p:nvPr>
            <p:ph type="sldNum" sz="quarter" idx="12"/>
          </p:nvPr>
        </p:nvSpPr>
        <p:spPr/>
        <p:txBody>
          <a:bodyPr/>
          <a:lstStyle/>
          <a:p>
            <a:pPr>
              <a:defRPr/>
            </a:pPr>
            <a:fld id="{7D81DBDE-79C6-4791-A6C7-E30402F154AB}" type="slidenum">
              <a:rPr lang="en-US" smtClean="0"/>
              <a:pPr>
                <a:defRPr/>
              </a:pPr>
              <a:t>12</a:t>
            </a:fld>
            <a:endParaRPr lang="en-US" dirty="0"/>
          </a:p>
        </p:txBody>
      </p:sp>
      <p:sp>
        <p:nvSpPr>
          <p:cNvPr id="7" name="Content Placeholder 2"/>
          <p:cNvSpPr>
            <a:spLocks noGrp="1"/>
          </p:cNvSpPr>
          <p:nvPr>
            <p:ph idx="1"/>
          </p:nvPr>
        </p:nvSpPr>
        <p:spPr>
          <a:xfrm>
            <a:off x="990600" y="1981201"/>
            <a:ext cx="7772400" cy="3581399"/>
          </a:xfrm>
        </p:spPr>
        <p:txBody>
          <a:bodyPr>
            <a:normAutofit fontScale="85000" lnSpcReduction="20000"/>
          </a:bodyPr>
          <a:lstStyle/>
          <a:p>
            <a:pPr marL="0" indent="0">
              <a:buNone/>
            </a:pPr>
            <a:r>
              <a:rPr lang="en-US" dirty="0" smtClean="0"/>
              <a:t>Source:  </a:t>
            </a:r>
            <a:r>
              <a:rPr lang="en-US" dirty="0" smtClean="0">
                <a:solidFill>
                  <a:srgbClr val="FF0000"/>
                </a:solidFill>
              </a:rPr>
              <a:t>ADKfutures.net</a:t>
            </a:r>
          </a:p>
          <a:p>
            <a:pPr marL="0" indent="0">
              <a:buNone/>
            </a:pPr>
            <a:endParaRPr lang="en-US" dirty="0"/>
          </a:p>
          <a:p>
            <a:pPr marL="0" indent="0">
              <a:buNone/>
            </a:pPr>
            <a:r>
              <a:rPr lang="en-US" dirty="0" smtClean="0"/>
              <a:t>This is a database of news and developments associated with the scenario events used in ADK Futures </a:t>
            </a:r>
            <a:r>
              <a:rPr lang="en-US" dirty="0" smtClean="0"/>
              <a:t>workshops.  </a:t>
            </a:r>
            <a:endParaRPr lang="en-US" dirty="0" smtClean="0"/>
          </a:p>
          <a:p>
            <a:pPr marL="0" indent="0">
              <a:buNone/>
            </a:pPr>
            <a:endParaRPr lang="en-US" dirty="0"/>
          </a:p>
          <a:p>
            <a:pPr marL="0" indent="0">
              <a:buNone/>
            </a:pPr>
            <a:r>
              <a:rPr lang="en-US" dirty="0" smtClean="0"/>
              <a:t>The intent is to </a:t>
            </a:r>
            <a:r>
              <a:rPr lang="en-US" u="sng" dirty="0" smtClean="0"/>
              <a:t>build a pubic feedback loop</a:t>
            </a:r>
            <a:r>
              <a:rPr lang="en-US" dirty="0" smtClean="0"/>
              <a:t>.  The desired scenario is nice to know, but are we making any progress?</a:t>
            </a:r>
          </a:p>
          <a:p>
            <a:pPr marL="0" indent="0">
              <a:buNone/>
            </a:pPr>
            <a:endParaRPr lang="en-US" dirty="0" smtClean="0"/>
          </a:p>
        </p:txBody>
      </p:sp>
    </p:spTree>
    <p:extLst>
      <p:ext uri="{BB962C8B-B14F-4D97-AF65-F5344CB8AC3E}">
        <p14:creationId xmlns:p14="http://schemas.microsoft.com/office/powerpoint/2010/main" val="36590316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xEl>
                                              <p:pRg st="2" end="2"/>
                                            </p:txEl>
                                          </p:spTgt>
                                        </p:tgtEl>
                                        <p:attrNameLst>
                                          <p:attrName>style.visibility</p:attrName>
                                        </p:attrNameLst>
                                      </p:cBhvr>
                                      <p:to>
                                        <p:strVal val="visible"/>
                                      </p:to>
                                    </p:set>
                                    <p:animEffect transition="in" filter="fade">
                                      <p:cBhvr>
                                        <p:cTn id="12" dur="500"/>
                                        <p:tgtEl>
                                          <p:spTgt spid="7">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xEl>
                                              <p:pRg st="4" end="4"/>
                                            </p:txEl>
                                          </p:spTgt>
                                        </p:tgtEl>
                                        <p:attrNameLst>
                                          <p:attrName>style.visibility</p:attrName>
                                        </p:attrNameLst>
                                      </p:cBhvr>
                                      <p:to>
                                        <p:strVal val="visible"/>
                                      </p:to>
                                    </p:set>
                                    <p:animEffect transition="in" filter="fade">
                                      <p:cBhvr>
                                        <p:cTn id="17" dur="500"/>
                                        <p:tgtEl>
                                          <p:spTgt spid="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Local Food, Agro-Tourism are Growing Markets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Farmer’s markets thriving region-wide</a:t>
            </a:r>
          </a:p>
          <a:p>
            <a:r>
              <a:rPr lang="en-US" dirty="0" err="1" smtClean="0"/>
              <a:t>Asgaard</a:t>
            </a:r>
            <a:r>
              <a:rPr lang="en-US" dirty="0" smtClean="0"/>
              <a:t> Farm and </a:t>
            </a:r>
            <a:r>
              <a:rPr lang="en-US" dirty="0" err="1" smtClean="0"/>
              <a:t>DaCy</a:t>
            </a:r>
            <a:r>
              <a:rPr lang="en-US" dirty="0" smtClean="0"/>
              <a:t> Meadow offer farm stay vacations</a:t>
            </a:r>
          </a:p>
          <a:p>
            <a:r>
              <a:rPr lang="en-US" dirty="0" smtClean="0"/>
              <a:t>Rolling Hills Farm resort sale completed</a:t>
            </a:r>
          </a:p>
          <a:p>
            <a:r>
              <a:rPr lang="en-US" dirty="0" smtClean="0"/>
              <a:t>3 schools move to local farm food (Keene, Schroon, LP beginning)</a:t>
            </a:r>
          </a:p>
          <a:p>
            <a:r>
              <a:rPr lang="en-US" dirty="0" err="1" smtClean="0"/>
              <a:t>Adk</a:t>
            </a:r>
            <a:r>
              <a:rPr lang="en-US" dirty="0" smtClean="0"/>
              <a:t> Coast wine trail approved, regional grape harvest growing</a:t>
            </a:r>
          </a:p>
          <a:p>
            <a:r>
              <a:rPr lang="en-US" dirty="0" smtClean="0"/>
              <a:t>Federal funds help small dairies go organic</a:t>
            </a:r>
          </a:p>
        </p:txBody>
      </p:sp>
      <p:sp>
        <p:nvSpPr>
          <p:cNvPr id="4" name="Date Placeholder 3"/>
          <p:cNvSpPr>
            <a:spLocks noGrp="1"/>
          </p:cNvSpPr>
          <p:nvPr>
            <p:ph type="dt" sz="half" idx="10"/>
          </p:nvPr>
        </p:nvSpPr>
        <p:spPr/>
        <p:txBody>
          <a:bodyPr/>
          <a:lstStyle/>
          <a:p>
            <a:r>
              <a:rPr lang="en-US" smtClean="0"/>
              <a:t>Apri 21, 2014</a:t>
            </a:r>
            <a:endParaRPr lang="en-US"/>
          </a:p>
        </p:txBody>
      </p:sp>
      <p:sp>
        <p:nvSpPr>
          <p:cNvPr id="5" name="Footer Placeholder 4"/>
          <p:cNvSpPr>
            <a:spLocks noGrp="1"/>
          </p:cNvSpPr>
          <p:nvPr>
            <p:ph type="ftr" sz="quarter" idx="11"/>
          </p:nvPr>
        </p:nvSpPr>
        <p:spPr/>
        <p:txBody>
          <a:bodyPr/>
          <a:lstStyle/>
          <a:p>
            <a:r>
              <a:rPr lang="en-US" smtClean="0"/>
              <a:t>www.ADKfutures.org</a:t>
            </a:r>
            <a:endParaRPr lang="en-US"/>
          </a:p>
        </p:txBody>
      </p:sp>
      <p:sp>
        <p:nvSpPr>
          <p:cNvPr id="6" name="Slide Number Placeholder 5"/>
          <p:cNvSpPr>
            <a:spLocks noGrp="1"/>
          </p:cNvSpPr>
          <p:nvPr>
            <p:ph type="sldNum" sz="quarter" idx="12"/>
          </p:nvPr>
        </p:nvSpPr>
        <p:spPr/>
        <p:txBody>
          <a:bodyPr/>
          <a:lstStyle/>
          <a:p>
            <a:pPr>
              <a:defRPr/>
            </a:pPr>
            <a:fld id="{7D81DBDE-79C6-4791-A6C7-E30402F154AB}" type="slidenum">
              <a:rPr lang="en-US" smtClean="0"/>
              <a:pPr>
                <a:defRPr/>
              </a:pPr>
              <a:t>13</a:t>
            </a:fld>
            <a:endParaRPr lang="en-US" dirty="0"/>
          </a:p>
        </p:txBody>
      </p:sp>
    </p:spTree>
    <p:extLst>
      <p:ext uri="{BB962C8B-B14F-4D97-AF65-F5344CB8AC3E}">
        <p14:creationId xmlns:p14="http://schemas.microsoft.com/office/powerpoint/2010/main" val="376157958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74638"/>
            <a:ext cx="8610600" cy="1095375"/>
          </a:xfrm>
        </p:spPr>
        <p:txBody>
          <a:bodyPr>
            <a:normAutofit fontScale="90000"/>
          </a:bodyPr>
          <a:lstStyle/>
          <a:p>
            <a:r>
              <a:rPr lang="en-US" dirty="0" smtClean="0"/>
              <a:t>Land Trusts are Supporting New Farmers</a:t>
            </a:r>
            <a:endParaRPr lang="en-US" dirty="0"/>
          </a:p>
        </p:txBody>
      </p:sp>
      <p:sp>
        <p:nvSpPr>
          <p:cNvPr id="3" name="Content Placeholder 2"/>
          <p:cNvSpPr>
            <a:spLocks noGrp="1"/>
          </p:cNvSpPr>
          <p:nvPr>
            <p:ph idx="1"/>
          </p:nvPr>
        </p:nvSpPr>
        <p:spPr>
          <a:xfrm>
            <a:off x="495300" y="1370014"/>
            <a:ext cx="8229600" cy="2640012"/>
          </a:xfrm>
        </p:spPr>
        <p:txBody>
          <a:bodyPr>
            <a:normAutofit fontScale="92500" lnSpcReduction="20000"/>
          </a:bodyPr>
          <a:lstStyle/>
          <a:p>
            <a:r>
              <a:rPr lang="en-US" dirty="0" smtClean="0"/>
              <a:t>Mace Chasm Farm in Keeseville sold a conservation easement to the Open Space Institute, a program OSI plans to expand.  See OSINY.org</a:t>
            </a:r>
          </a:p>
          <a:p>
            <a:r>
              <a:rPr lang="en-US" dirty="0" smtClean="0"/>
              <a:t>Agrariantrust.org is a new land trust set up for farmers</a:t>
            </a:r>
            <a:endParaRPr lang="en-US" dirty="0"/>
          </a:p>
        </p:txBody>
      </p:sp>
      <p:sp>
        <p:nvSpPr>
          <p:cNvPr id="4" name="Date Placeholder 3"/>
          <p:cNvSpPr>
            <a:spLocks noGrp="1"/>
          </p:cNvSpPr>
          <p:nvPr>
            <p:ph type="dt" sz="half" idx="10"/>
          </p:nvPr>
        </p:nvSpPr>
        <p:spPr/>
        <p:txBody>
          <a:bodyPr/>
          <a:lstStyle/>
          <a:p>
            <a:r>
              <a:rPr lang="en-US" smtClean="0"/>
              <a:t>Apri 21, 2014</a:t>
            </a:r>
            <a:endParaRPr lang="en-US"/>
          </a:p>
        </p:txBody>
      </p:sp>
      <p:sp>
        <p:nvSpPr>
          <p:cNvPr id="5" name="Footer Placeholder 4"/>
          <p:cNvSpPr>
            <a:spLocks noGrp="1"/>
          </p:cNvSpPr>
          <p:nvPr>
            <p:ph type="ftr" sz="quarter" idx="11"/>
          </p:nvPr>
        </p:nvSpPr>
        <p:spPr/>
        <p:txBody>
          <a:bodyPr/>
          <a:lstStyle/>
          <a:p>
            <a:r>
              <a:rPr lang="en-US" smtClean="0"/>
              <a:t>www.ADKfutures.org</a:t>
            </a:r>
            <a:endParaRPr lang="en-US"/>
          </a:p>
        </p:txBody>
      </p:sp>
      <p:sp>
        <p:nvSpPr>
          <p:cNvPr id="6" name="Slide Number Placeholder 5"/>
          <p:cNvSpPr>
            <a:spLocks noGrp="1"/>
          </p:cNvSpPr>
          <p:nvPr>
            <p:ph type="sldNum" sz="quarter" idx="12"/>
          </p:nvPr>
        </p:nvSpPr>
        <p:spPr/>
        <p:txBody>
          <a:bodyPr/>
          <a:lstStyle/>
          <a:p>
            <a:pPr>
              <a:defRPr/>
            </a:pPr>
            <a:fld id="{7D81DBDE-79C6-4791-A6C7-E30402F154AB}" type="slidenum">
              <a:rPr lang="en-US" smtClean="0"/>
              <a:pPr>
                <a:defRPr/>
              </a:pPr>
              <a:t>14</a:t>
            </a:fld>
            <a:endParaRPr lang="en-US" dirty="0"/>
          </a:p>
        </p:txBody>
      </p:sp>
      <p:sp>
        <p:nvSpPr>
          <p:cNvPr id="7" name="Title 1"/>
          <p:cNvSpPr txBox="1">
            <a:spLocks/>
          </p:cNvSpPr>
          <p:nvPr/>
        </p:nvSpPr>
        <p:spPr>
          <a:xfrm>
            <a:off x="-533400" y="4010025"/>
            <a:ext cx="8610600" cy="1095375"/>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en-US" dirty="0" smtClean="0"/>
              <a:t>Extending the Growing Season</a:t>
            </a:r>
            <a:endParaRPr lang="en-US" dirty="0"/>
          </a:p>
        </p:txBody>
      </p:sp>
      <p:sp>
        <p:nvSpPr>
          <p:cNvPr id="8" name="Content Placeholder 2"/>
          <p:cNvSpPr txBox="1">
            <a:spLocks/>
          </p:cNvSpPr>
          <p:nvPr/>
        </p:nvSpPr>
        <p:spPr>
          <a:xfrm>
            <a:off x="533400" y="4968877"/>
            <a:ext cx="8229600" cy="898523"/>
          </a:xfrm>
          <a:prstGeom prst="rect">
            <a:avLst/>
          </a:prstGeom>
        </p:spPr>
        <p:txBody>
          <a:bodyPr vert="horz" lIns="91440" tIns="45720" rIns="91440" bIns="45720" rtlCol="0">
            <a:normAutofit fontScale="925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fontAlgn="auto">
              <a:spcAft>
                <a:spcPts val="0"/>
              </a:spcAft>
            </a:pPr>
            <a:r>
              <a:rPr lang="en-US" dirty="0" smtClean="0"/>
              <a:t>Demo project </a:t>
            </a:r>
            <a:r>
              <a:rPr lang="en-US" dirty="0"/>
              <a:t>in Keene Valley will use solar thermal to heat soil beds in </a:t>
            </a:r>
            <a:r>
              <a:rPr lang="en-US" dirty="0" smtClean="0"/>
              <a:t>greenhouses</a:t>
            </a:r>
            <a:endParaRPr lang="en-US" dirty="0"/>
          </a:p>
        </p:txBody>
      </p:sp>
    </p:spTree>
    <p:extLst>
      <p:ext uri="{BB962C8B-B14F-4D97-AF65-F5344CB8AC3E}">
        <p14:creationId xmlns:p14="http://schemas.microsoft.com/office/powerpoint/2010/main" val="334943790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Regional Services Improve Local Food Economics</a:t>
            </a:r>
            <a:endParaRPr lang="en-US" dirty="0"/>
          </a:p>
        </p:txBody>
      </p:sp>
      <p:sp>
        <p:nvSpPr>
          <p:cNvPr id="3" name="Content Placeholder 2"/>
          <p:cNvSpPr>
            <a:spLocks noGrp="1"/>
          </p:cNvSpPr>
          <p:nvPr>
            <p:ph idx="1"/>
          </p:nvPr>
        </p:nvSpPr>
        <p:spPr/>
        <p:txBody>
          <a:bodyPr/>
          <a:lstStyle/>
          <a:p>
            <a:r>
              <a:rPr lang="en-US" dirty="0" smtClean="0"/>
              <a:t>USDA certified meat processor opens in Ticonderoga</a:t>
            </a:r>
          </a:p>
          <a:p>
            <a:r>
              <a:rPr lang="en-US" dirty="0" smtClean="0"/>
              <a:t>USDA certified chicken processing unit opens</a:t>
            </a:r>
          </a:p>
          <a:p>
            <a:r>
              <a:rPr lang="en-US" dirty="0" smtClean="0"/>
              <a:t>North Country Grown Cooperative pools production of 30 farms to serve large customers in St Lawrence </a:t>
            </a:r>
            <a:r>
              <a:rPr lang="en-US" dirty="0" err="1" smtClean="0"/>
              <a:t>Cty</a:t>
            </a:r>
            <a:endParaRPr lang="en-US" dirty="0"/>
          </a:p>
        </p:txBody>
      </p:sp>
      <p:sp>
        <p:nvSpPr>
          <p:cNvPr id="4" name="Date Placeholder 3"/>
          <p:cNvSpPr>
            <a:spLocks noGrp="1"/>
          </p:cNvSpPr>
          <p:nvPr>
            <p:ph type="dt" sz="half" idx="10"/>
          </p:nvPr>
        </p:nvSpPr>
        <p:spPr/>
        <p:txBody>
          <a:bodyPr/>
          <a:lstStyle/>
          <a:p>
            <a:r>
              <a:rPr lang="en-US" smtClean="0"/>
              <a:t>Apri 21, 2014</a:t>
            </a:r>
            <a:endParaRPr lang="en-US"/>
          </a:p>
        </p:txBody>
      </p:sp>
      <p:sp>
        <p:nvSpPr>
          <p:cNvPr id="5" name="Footer Placeholder 4"/>
          <p:cNvSpPr>
            <a:spLocks noGrp="1"/>
          </p:cNvSpPr>
          <p:nvPr>
            <p:ph type="ftr" sz="quarter" idx="11"/>
          </p:nvPr>
        </p:nvSpPr>
        <p:spPr/>
        <p:txBody>
          <a:bodyPr/>
          <a:lstStyle/>
          <a:p>
            <a:r>
              <a:rPr lang="en-US" smtClean="0"/>
              <a:t>www.ADKfutures.org</a:t>
            </a:r>
            <a:endParaRPr lang="en-US"/>
          </a:p>
        </p:txBody>
      </p:sp>
      <p:sp>
        <p:nvSpPr>
          <p:cNvPr id="6" name="Slide Number Placeholder 5"/>
          <p:cNvSpPr>
            <a:spLocks noGrp="1"/>
          </p:cNvSpPr>
          <p:nvPr>
            <p:ph type="sldNum" sz="quarter" idx="12"/>
          </p:nvPr>
        </p:nvSpPr>
        <p:spPr/>
        <p:txBody>
          <a:bodyPr/>
          <a:lstStyle/>
          <a:p>
            <a:pPr>
              <a:defRPr/>
            </a:pPr>
            <a:fld id="{7D81DBDE-79C6-4791-A6C7-E30402F154AB}" type="slidenum">
              <a:rPr lang="en-US" smtClean="0"/>
              <a:pPr>
                <a:defRPr/>
              </a:pPr>
              <a:t>15</a:t>
            </a:fld>
            <a:endParaRPr lang="en-US" dirty="0"/>
          </a:p>
        </p:txBody>
      </p:sp>
    </p:spTree>
    <p:extLst>
      <p:ext uri="{BB962C8B-B14F-4D97-AF65-F5344CB8AC3E}">
        <p14:creationId xmlns:p14="http://schemas.microsoft.com/office/powerpoint/2010/main" val="321256677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Distribution is Improving</a:t>
            </a:r>
            <a:endParaRPr lang="en-US" dirty="0"/>
          </a:p>
        </p:txBody>
      </p:sp>
      <p:sp>
        <p:nvSpPr>
          <p:cNvPr id="3" name="Content Placeholder 2"/>
          <p:cNvSpPr>
            <a:spLocks noGrp="1"/>
          </p:cNvSpPr>
          <p:nvPr>
            <p:ph idx="1"/>
          </p:nvPr>
        </p:nvSpPr>
        <p:spPr/>
        <p:txBody>
          <a:bodyPr>
            <a:normAutofit fontScale="92500"/>
          </a:bodyPr>
          <a:lstStyle/>
          <a:p>
            <a:r>
              <a:rPr lang="en-US" dirty="0"/>
              <a:t>New CSA farm in Warren </a:t>
            </a:r>
            <a:r>
              <a:rPr lang="en-US" dirty="0" smtClean="0"/>
              <a:t>County last season</a:t>
            </a:r>
            <a:endParaRPr lang="en-US" dirty="0"/>
          </a:p>
          <a:p>
            <a:r>
              <a:rPr lang="en-US" dirty="0"/>
              <a:t>Schools signing on to CSAs, can be big </a:t>
            </a:r>
            <a:r>
              <a:rPr lang="en-US" dirty="0" smtClean="0"/>
              <a:t>customers</a:t>
            </a:r>
          </a:p>
          <a:p>
            <a:r>
              <a:rPr lang="en-US" dirty="0" smtClean="0"/>
              <a:t>Direct distribution from farm groups starting</a:t>
            </a:r>
            <a:endParaRPr lang="en-US" dirty="0"/>
          </a:p>
          <a:p>
            <a:r>
              <a:rPr lang="en-US" dirty="0" smtClean="0"/>
              <a:t>New local food buying groups organized by Wholeshare.com all over the region</a:t>
            </a:r>
          </a:p>
          <a:p>
            <a:r>
              <a:rPr lang="en-US" dirty="0" smtClean="0"/>
              <a:t>Launch of ADKfoodnetwork.com to connect local food to local folks</a:t>
            </a:r>
          </a:p>
          <a:p>
            <a:r>
              <a:rPr lang="en-US" dirty="0" smtClean="0"/>
              <a:t>New Price Chopper coming to Warrensburg</a:t>
            </a:r>
          </a:p>
        </p:txBody>
      </p:sp>
      <p:sp>
        <p:nvSpPr>
          <p:cNvPr id="4" name="Date Placeholder 3"/>
          <p:cNvSpPr>
            <a:spLocks noGrp="1"/>
          </p:cNvSpPr>
          <p:nvPr>
            <p:ph type="dt" sz="half" idx="10"/>
          </p:nvPr>
        </p:nvSpPr>
        <p:spPr/>
        <p:txBody>
          <a:bodyPr/>
          <a:lstStyle/>
          <a:p>
            <a:r>
              <a:rPr lang="en-US" smtClean="0"/>
              <a:t>Apri 21, 2014</a:t>
            </a:r>
            <a:endParaRPr lang="en-US"/>
          </a:p>
        </p:txBody>
      </p:sp>
      <p:sp>
        <p:nvSpPr>
          <p:cNvPr id="5" name="Footer Placeholder 4"/>
          <p:cNvSpPr>
            <a:spLocks noGrp="1"/>
          </p:cNvSpPr>
          <p:nvPr>
            <p:ph type="ftr" sz="quarter" idx="11"/>
          </p:nvPr>
        </p:nvSpPr>
        <p:spPr/>
        <p:txBody>
          <a:bodyPr/>
          <a:lstStyle/>
          <a:p>
            <a:r>
              <a:rPr lang="en-US" smtClean="0"/>
              <a:t>www.ADKfutures.org</a:t>
            </a:r>
            <a:endParaRPr lang="en-US"/>
          </a:p>
        </p:txBody>
      </p:sp>
      <p:sp>
        <p:nvSpPr>
          <p:cNvPr id="6" name="Slide Number Placeholder 5"/>
          <p:cNvSpPr>
            <a:spLocks noGrp="1"/>
          </p:cNvSpPr>
          <p:nvPr>
            <p:ph type="sldNum" sz="quarter" idx="12"/>
          </p:nvPr>
        </p:nvSpPr>
        <p:spPr/>
        <p:txBody>
          <a:bodyPr/>
          <a:lstStyle/>
          <a:p>
            <a:pPr>
              <a:defRPr/>
            </a:pPr>
            <a:fld id="{7D81DBDE-79C6-4791-A6C7-E30402F154AB}" type="slidenum">
              <a:rPr lang="en-US" smtClean="0"/>
              <a:pPr>
                <a:defRPr/>
              </a:pPr>
              <a:t>16</a:t>
            </a:fld>
            <a:endParaRPr lang="en-US" dirty="0"/>
          </a:p>
        </p:txBody>
      </p:sp>
    </p:spTree>
    <p:extLst>
      <p:ext uri="{BB962C8B-B14F-4D97-AF65-F5344CB8AC3E}">
        <p14:creationId xmlns:p14="http://schemas.microsoft.com/office/powerpoint/2010/main" val="147021280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Brewers and Distillers Popping Up</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$5m brew pub and distillery coming to LG</a:t>
            </a:r>
          </a:p>
          <a:p>
            <a:r>
              <a:rPr lang="en-US" dirty="0" err="1" smtClean="0"/>
              <a:t>AuSable</a:t>
            </a:r>
            <a:r>
              <a:rPr lang="en-US" dirty="0" smtClean="0"/>
              <a:t> Brewing Company building in </a:t>
            </a:r>
            <a:r>
              <a:rPr lang="en-US" dirty="0" err="1" smtClean="0"/>
              <a:t>Keesville</a:t>
            </a:r>
            <a:r>
              <a:rPr lang="en-US" dirty="0" smtClean="0"/>
              <a:t>, growing their own hops</a:t>
            </a:r>
          </a:p>
          <a:p>
            <a:r>
              <a:rPr lang="en-US" dirty="0" smtClean="0"/>
              <a:t>Paradox </a:t>
            </a:r>
            <a:r>
              <a:rPr lang="en-US" dirty="0"/>
              <a:t>Brewery opens in Schroon Lake</a:t>
            </a:r>
          </a:p>
          <a:p>
            <a:r>
              <a:rPr lang="en-US" dirty="0" smtClean="0"/>
              <a:t>Blue Line Brewery opens in Saranac Lake</a:t>
            </a:r>
          </a:p>
          <a:p>
            <a:r>
              <a:rPr lang="en-US" dirty="0" smtClean="0"/>
              <a:t>Tupper Lake brewer organizing</a:t>
            </a:r>
          </a:p>
          <a:p>
            <a:r>
              <a:rPr lang="en-US" dirty="0" smtClean="0"/>
              <a:t>LP Beer ships to 9 states</a:t>
            </a:r>
          </a:p>
          <a:p>
            <a:r>
              <a:rPr lang="en-US" dirty="0" smtClean="0"/>
              <a:t>ADK Brewing in LG gets 25 county distribution </a:t>
            </a:r>
          </a:p>
          <a:p>
            <a:r>
              <a:rPr lang="en-US" dirty="0" smtClean="0"/>
              <a:t>Tax cut for small brewers</a:t>
            </a:r>
          </a:p>
          <a:p>
            <a:r>
              <a:rPr lang="en-US" dirty="0" smtClean="0"/>
              <a:t>Two new distillers getting organized, will use local grains</a:t>
            </a:r>
            <a:endParaRPr lang="en-US" dirty="0"/>
          </a:p>
        </p:txBody>
      </p:sp>
      <p:sp>
        <p:nvSpPr>
          <p:cNvPr id="4" name="Date Placeholder 3"/>
          <p:cNvSpPr>
            <a:spLocks noGrp="1"/>
          </p:cNvSpPr>
          <p:nvPr>
            <p:ph type="dt" sz="half" idx="10"/>
          </p:nvPr>
        </p:nvSpPr>
        <p:spPr/>
        <p:txBody>
          <a:bodyPr/>
          <a:lstStyle/>
          <a:p>
            <a:r>
              <a:rPr lang="en-US" smtClean="0"/>
              <a:t>Apri 21, 2014</a:t>
            </a:r>
            <a:endParaRPr lang="en-US"/>
          </a:p>
        </p:txBody>
      </p:sp>
      <p:sp>
        <p:nvSpPr>
          <p:cNvPr id="5" name="Footer Placeholder 4"/>
          <p:cNvSpPr>
            <a:spLocks noGrp="1"/>
          </p:cNvSpPr>
          <p:nvPr>
            <p:ph type="ftr" sz="quarter" idx="11"/>
          </p:nvPr>
        </p:nvSpPr>
        <p:spPr/>
        <p:txBody>
          <a:bodyPr/>
          <a:lstStyle/>
          <a:p>
            <a:r>
              <a:rPr lang="en-US" smtClean="0"/>
              <a:t>www.ADKfutures.org</a:t>
            </a:r>
            <a:endParaRPr lang="en-US"/>
          </a:p>
        </p:txBody>
      </p:sp>
      <p:sp>
        <p:nvSpPr>
          <p:cNvPr id="6" name="Slide Number Placeholder 5"/>
          <p:cNvSpPr>
            <a:spLocks noGrp="1"/>
          </p:cNvSpPr>
          <p:nvPr>
            <p:ph type="sldNum" sz="quarter" idx="12"/>
          </p:nvPr>
        </p:nvSpPr>
        <p:spPr/>
        <p:txBody>
          <a:bodyPr/>
          <a:lstStyle/>
          <a:p>
            <a:pPr>
              <a:defRPr/>
            </a:pPr>
            <a:fld id="{7D81DBDE-79C6-4791-A6C7-E30402F154AB}" type="slidenum">
              <a:rPr lang="en-US" smtClean="0"/>
              <a:pPr>
                <a:defRPr/>
              </a:pPr>
              <a:t>17</a:t>
            </a:fld>
            <a:endParaRPr lang="en-US" dirty="0"/>
          </a:p>
        </p:txBody>
      </p:sp>
    </p:spTree>
    <p:extLst>
      <p:ext uri="{BB962C8B-B14F-4D97-AF65-F5344CB8AC3E}">
        <p14:creationId xmlns:p14="http://schemas.microsoft.com/office/powerpoint/2010/main" val="213899190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lstStyle/>
          <a:p>
            <a:r>
              <a:rPr lang="en-US" dirty="0" smtClean="0"/>
              <a:t>Biomass Fuel, Working Forest</a:t>
            </a:r>
            <a:endParaRPr lang="en-US" dirty="0"/>
          </a:p>
        </p:txBody>
      </p:sp>
      <p:sp>
        <p:nvSpPr>
          <p:cNvPr id="3" name="Content Placeholder 2"/>
          <p:cNvSpPr>
            <a:spLocks noGrp="1"/>
          </p:cNvSpPr>
          <p:nvPr>
            <p:ph idx="1"/>
          </p:nvPr>
        </p:nvSpPr>
        <p:spPr>
          <a:xfrm>
            <a:off x="685800" y="1295400"/>
            <a:ext cx="8077200" cy="4525963"/>
          </a:xfrm>
        </p:spPr>
        <p:txBody>
          <a:bodyPr>
            <a:normAutofit fontScale="77500" lnSpcReduction="20000"/>
          </a:bodyPr>
          <a:lstStyle/>
          <a:p>
            <a:r>
              <a:rPr lang="en-US" dirty="0" smtClean="0"/>
              <a:t>Vermont has 60% of its schools on biomass heat</a:t>
            </a:r>
          </a:p>
          <a:p>
            <a:pPr lvl="1"/>
            <a:r>
              <a:rPr lang="en-US" dirty="0" smtClean="0"/>
              <a:t>We have 3 school projects</a:t>
            </a:r>
          </a:p>
          <a:p>
            <a:r>
              <a:rPr lang="en-US" dirty="0" smtClean="0"/>
              <a:t>2 district heating projects in process:  Old Forge and Tupper Lake</a:t>
            </a:r>
          </a:p>
          <a:p>
            <a:r>
              <a:rPr lang="en-US" dirty="0" smtClean="0"/>
              <a:t>7 institutional heating projects </a:t>
            </a:r>
          </a:p>
          <a:p>
            <a:pPr lvl="1"/>
            <a:r>
              <a:rPr lang="en-US" dirty="0" smtClean="0"/>
              <a:t>Paul Smith’s heat project</a:t>
            </a:r>
          </a:p>
          <a:p>
            <a:r>
              <a:rPr lang="en-US" dirty="0" smtClean="0"/>
              <a:t>Demonstration ‘model neighborhood’ residential project in the works for Tupper</a:t>
            </a:r>
          </a:p>
          <a:p>
            <a:r>
              <a:rPr lang="en-US" dirty="0" smtClean="0"/>
              <a:t>Liquid fuel demo plant at Lyons Falls mill site funded</a:t>
            </a:r>
          </a:p>
          <a:p>
            <a:r>
              <a:rPr lang="en-US" dirty="0" err="1" smtClean="0"/>
              <a:t>ReEnergy</a:t>
            </a:r>
            <a:r>
              <a:rPr lang="en-US" dirty="0" smtClean="0"/>
              <a:t> coal conversion to green chips is up and running</a:t>
            </a:r>
          </a:p>
          <a:p>
            <a:r>
              <a:rPr lang="en-US" dirty="0" smtClean="0"/>
              <a:t>We need these markets for our 800,000 acre dedicated working forest</a:t>
            </a:r>
          </a:p>
        </p:txBody>
      </p:sp>
      <p:sp>
        <p:nvSpPr>
          <p:cNvPr id="4" name="Date Placeholder 3"/>
          <p:cNvSpPr>
            <a:spLocks noGrp="1"/>
          </p:cNvSpPr>
          <p:nvPr>
            <p:ph type="dt" sz="half" idx="10"/>
          </p:nvPr>
        </p:nvSpPr>
        <p:spPr/>
        <p:txBody>
          <a:bodyPr/>
          <a:lstStyle/>
          <a:p>
            <a:r>
              <a:rPr lang="en-US" smtClean="0"/>
              <a:t>Apri 21, 2014</a:t>
            </a:r>
            <a:endParaRPr lang="en-US"/>
          </a:p>
        </p:txBody>
      </p:sp>
      <p:sp>
        <p:nvSpPr>
          <p:cNvPr id="5" name="Footer Placeholder 4"/>
          <p:cNvSpPr>
            <a:spLocks noGrp="1"/>
          </p:cNvSpPr>
          <p:nvPr>
            <p:ph type="ftr" sz="quarter" idx="11"/>
          </p:nvPr>
        </p:nvSpPr>
        <p:spPr/>
        <p:txBody>
          <a:bodyPr/>
          <a:lstStyle/>
          <a:p>
            <a:r>
              <a:rPr lang="en-US" smtClean="0"/>
              <a:t>www.ADKfutures.org</a:t>
            </a:r>
            <a:endParaRPr lang="en-US"/>
          </a:p>
        </p:txBody>
      </p:sp>
      <p:sp>
        <p:nvSpPr>
          <p:cNvPr id="6" name="Slide Number Placeholder 5"/>
          <p:cNvSpPr>
            <a:spLocks noGrp="1"/>
          </p:cNvSpPr>
          <p:nvPr>
            <p:ph type="sldNum" sz="quarter" idx="12"/>
          </p:nvPr>
        </p:nvSpPr>
        <p:spPr/>
        <p:txBody>
          <a:bodyPr/>
          <a:lstStyle/>
          <a:p>
            <a:pPr>
              <a:defRPr/>
            </a:pPr>
            <a:fld id="{7D81DBDE-79C6-4791-A6C7-E30402F154AB}" type="slidenum">
              <a:rPr lang="en-US" smtClean="0"/>
              <a:pPr>
                <a:defRPr/>
              </a:pPr>
              <a:t>18</a:t>
            </a:fld>
            <a:endParaRPr lang="en-US" dirty="0"/>
          </a:p>
        </p:txBody>
      </p:sp>
    </p:spTree>
    <p:extLst>
      <p:ext uri="{BB962C8B-B14F-4D97-AF65-F5344CB8AC3E}">
        <p14:creationId xmlns:p14="http://schemas.microsoft.com/office/powerpoint/2010/main" val="125334034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274638"/>
            <a:ext cx="6324600" cy="1143000"/>
          </a:xfrm>
        </p:spPr>
        <p:txBody>
          <a:bodyPr>
            <a:normAutofit fontScale="90000"/>
          </a:bodyPr>
          <a:lstStyle/>
          <a:p>
            <a:r>
              <a:rPr lang="en-US" dirty="0" smtClean="0"/>
              <a:t>Other Working Landscape Energy Assets</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SUNY Canton is getting a single windmill that will provide 50% of its power needs</a:t>
            </a:r>
          </a:p>
          <a:p>
            <a:r>
              <a:rPr lang="en-US" dirty="0" smtClean="0"/>
              <a:t>Chester has switched most municipal electricity needs to solar PV, other towns are moving slower</a:t>
            </a:r>
          </a:p>
          <a:p>
            <a:pPr lvl="1"/>
            <a:r>
              <a:rPr lang="en-US" dirty="0" smtClean="0"/>
              <a:t>We are missing Community Net Metering (NY Senate 4722)</a:t>
            </a:r>
          </a:p>
          <a:p>
            <a:r>
              <a:rPr lang="en-US" dirty="0" smtClean="0"/>
              <a:t>Lake Flower power dam is being upgraded</a:t>
            </a:r>
          </a:p>
          <a:p>
            <a:r>
              <a:rPr lang="en-US" dirty="0" smtClean="0"/>
              <a:t>Tupper Lake’s Setting Pole dam </a:t>
            </a:r>
            <a:r>
              <a:rPr lang="en-US" dirty="0" smtClean="0"/>
              <a:t>has retrofit hydro plans</a:t>
            </a:r>
            <a:endParaRPr lang="en-US" dirty="0" smtClean="0"/>
          </a:p>
          <a:p>
            <a:r>
              <a:rPr lang="en-US" dirty="0" smtClean="0"/>
              <a:t>The region’s power today is mostly hydro from the Robert Moses Dam and wind farms in the St Lawrence valley</a:t>
            </a:r>
          </a:p>
          <a:p>
            <a:pPr lvl="1"/>
            <a:r>
              <a:rPr lang="en-US" dirty="0" smtClean="0"/>
              <a:t>Very little electricity comes from fossil fuels</a:t>
            </a:r>
          </a:p>
        </p:txBody>
      </p:sp>
      <p:sp>
        <p:nvSpPr>
          <p:cNvPr id="4" name="Date Placeholder 3"/>
          <p:cNvSpPr>
            <a:spLocks noGrp="1"/>
          </p:cNvSpPr>
          <p:nvPr>
            <p:ph type="dt" sz="half" idx="10"/>
          </p:nvPr>
        </p:nvSpPr>
        <p:spPr/>
        <p:txBody>
          <a:bodyPr/>
          <a:lstStyle/>
          <a:p>
            <a:r>
              <a:rPr lang="en-US" smtClean="0"/>
              <a:t>Apri 21, 2014</a:t>
            </a:r>
            <a:endParaRPr lang="en-US"/>
          </a:p>
        </p:txBody>
      </p:sp>
      <p:sp>
        <p:nvSpPr>
          <p:cNvPr id="5" name="Footer Placeholder 4"/>
          <p:cNvSpPr>
            <a:spLocks noGrp="1"/>
          </p:cNvSpPr>
          <p:nvPr>
            <p:ph type="ftr" sz="quarter" idx="11"/>
          </p:nvPr>
        </p:nvSpPr>
        <p:spPr/>
        <p:txBody>
          <a:bodyPr/>
          <a:lstStyle/>
          <a:p>
            <a:r>
              <a:rPr lang="en-US" smtClean="0"/>
              <a:t>www.ADKfutures.org</a:t>
            </a:r>
            <a:endParaRPr lang="en-US"/>
          </a:p>
        </p:txBody>
      </p:sp>
      <p:sp>
        <p:nvSpPr>
          <p:cNvPr id="6" name="Slide Number Placeholder 5"/>
          <p:cNvSpPr>
            <a:spLocks noGrp="1"/>
          </p:cNvSpPr>
          <p:nvPr>
            <p:ph type="sldNum" sz="quarter" idx="12"/>
          </p:nvPr>
        </p:nvSpPr>
        <p:spPr/>
        <p:txBody>
          <a:bodyPr/>
          <a:lstStyle/>
          <a:p>
            <a:pPr>
              <a:defRPr/>
            </a:pPr>
            <a:fld id="{7D81DBDE-79C6-4791-A6C7-E30402F154AB}" type="slidenum">
              <a:rPr lang="en-US" smtClean="0"/>
              <a:pPr>
                <a:defRPr/>
              </a:pPr>
              <a:t>19</a:t>
            </a:fld>
            <a:endParaRPr lang="en-US" dirty="0"/>
          </a:p>
        </p:txBody>
      </p:sp>
    </p:spTree>
    <p:extLst>
      <p:ext uri="{BB962C8B-B14F-4D97-AF65-F5344CB8AC3E}">
        <p14:creationId xmlns:p14="http://schemas.microsoft.com/office/powerpoint/2010/main" val="57619297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Broadband Progress</a:t>
            </a:r>
            <a:endParaRPr lang="en-US" dirty="0"/>
          </a:p>
        </p:txBody>
      </p:sp>
      <p:sp>
        <p:nvSpPr>
          <p:cNvPr id="3" name="Content Placeholder 2"/>
          <p:cNvSpPr>
            <a:spLocks noGrp="1"/>
          </p:cNvSpPr>
          <p:nvPr>
            <p:ph idx="1"/>
          </p:nvPr>
        </p:nvSpPr>
        <p:spPr>
          <a:xfrm>
            <a:off x="457200" y="1295400"/>
            <a:ext cx="8229600" cy="4525963"/>
          </a:xfrm>
        </p:spPr>
        <p:txBody>
          <a:bodyPr>
            <a:normAutofit fontScale="85000" lnSpcReduction="20000"/>
          </a:bodyPr>
          <a:lstStyle/>
          <a:p>
            <a:r>
              <a:rPr lang="en-US" dirty="0" smtClean="0"/>
              <a:t>State and </a:t>
            </a:r>
            <a:r>
              <a:rPr lang="en-US" u="sng" dirty="0" smtClean="0"/>
              <a:t>USDA</a:t>
            </a:r>
            <a:r>
              <a:rPr lang="en-US" dirty="0" smtClean="0"/>
              <a:t> funding are actively supporting last mile connections to homes  </a:t>
            </a:r>
          </a:p>
          <a:p>
            <a:pPr lvl="1"/>
            <a:r>
              <a:rPr lang="en-US" dirty="0" err="1" smtClean="0"/>
              <a:t>Ausable</a:t>
            </a:r>
            <a:r>
              <a:rPr lang="en-US" dirty="0" smtClean="0"/>
              <a:t>, Schroon Lake, </a:t>
            </a:r>
            <a:r>
              <a:rPr lang="en-US" dirty="0" err="1" smtClean="0"/>
              <a:t>Bellmont</a:t>
            </a:r>
            <a:r>
              <a:rPr lang="en-US" dirty="0" smtClean="0"/>
              <a:t>, Lyon </a:t>
            </a:r>
            <a:r>
              <a:rPr lang="en-US" dirty="0" err="1" smtClean="0"/>
              <a:t>Mtn</a:t>
            </a:r>
            <a:r>
              <a:rPr lang="en-US" dirty="0" smtClean="0"/>
              <a:t>, Thurman, Long Lake and 3 other </a:t>
            </a:r>
            <a:r>
              <a:rPr lang="en-US" dirty="0" err="1" smtClean="0"/>
              <a:t>Hamco</a:t>
            </a:r>
            <a:r>
              <a:rPr lang="en-US" dirty="0" smtClean="0"/>
              <a:t> towns</a:t>
            </a:r>
          </a:p>
          <a:p>
            <a:pPr lvl="1"/>
            <a:r>
              <a:rPr lang="en-US" dirty="0" smtClean="0"/>
              <a:t>SLIC is adding </a:t>
            </a:r>
            <a:r>
              <a:rPr lang="en-US" dirty="0" smtClean="0"/>
              <a:t>about 40 </a:t>
            </a:r>
            <a:r>
              <a:rPr lang="en-US" dirty="0" smtClean="0"/>
              <a:t>homes each week </a:t>
            </a:r>
          </a:p>
          <a:p>
            <a:r>
              <a:rPr lang="en-US" dirty="0" smtClean="0"/>
              <a:t>2009 Federal stimulus funds built a fiber trunk from Watertown to Westport, now </a:t>
            </a:r>
            <a:r>
              <a:rPr lang="en-US" dirty="0" smtClean="0"/>
              <a:t>operational.</a:t>
            </a:r>
            <a:endParaRPr lang="en-US" dirty="0" smtClean="0"/>
          </a:p>
          <a:p>
            <a:r>
              <a:rPr lang="en-US" dirty="0" smtClean="0"/>
              <a:t>Numerous cell towers and 4G upgrades in process</a:t>
            </a:r>
          </a:p>
          <a:p>
            <a:r>
              <a:rPr lang="en-US" dirty="0" smtClean="0"/>
              <a:t>All the region’s health centers are now on a fiber optic telemedicine network</a:t>
            </a:r>
          </a:p>
          <a:p>
            <a:r>
              <a:rPr lang="en-US" dirty="0" smtClean="0"/>
              <a:t>AdirondackTeleworks.com is getting REDC funding to develop telework </a:t>
            </a:r>
            <a:r>
              <a:rPr lang="en-US" dirty="0" smtClean="0"/>
              <a:t>jobs and workforce</a:t>
            </a:r>
            <a:endParaRPr lang="en-US" dirty="0" smtClean="0"/>
          </a:p>
        </p:txBody>
      </p:sp>
      <p:sp>
        <p:nvSpPr>
          <p:cNvPr id="4" name="Date Placeholder 3"/>
          <p:cNvSpPr>
            <a:spLocks noGrp="1"/>
          </p:cNvSpPr>
          <p:nvPr>
            <p:ph type="dt" sz="half" idx="10"/>
          </p:nvPr>
        </p:nvSpPr>
        <p:spPr/>
        <p:txBody>
          <a:bodyPr/>
          <a:lstStyle/>
          <a:p>
            <a:r>
              <a:rPr lang="en-US" smtClean="0"/>
              <a:t>Apri 21, 2014</a:t>
            </a:r>
            <a:endParaRPr lang="en-US"/>
          </a:p>
        </p:txBody>
      </p:sp>
      <p:sp>
        <p:nvSpPr>
          <p:cNvPr id="5" name="Footer Placeholder 4"/>
          <p:cNvSpPr>
            <a:spLocks noGrp="1"/>
          </p:cNvSpPr>
          <p:nvPr>
            <p:ph type="ftr" sz="quarter" idx="11"/>
          </p:nvPr>
        </p:nvSpPr>
        <p:spPr/>
        <p:txBody>
          <a:bodyPr/>
          <a:lstStyle/>
          <a:p>
            <a:r>
              <a:rPr lang="en-US" smtClean="0"/>
              <a:t>www.ADKfutures.org</a:t>
            </a:r>
            <a:endParaRPr lang="en-US"/>
          </a:p>
        </p:txBody>
      </p:sp>
      <p:sp>
        <p:nvSpPr>
          <p:cNvPr id="6" name="Slide Number Placeholder 5"/>
          <p:cNvSpPr>
            <a:spLocks noGrp="1"/>
          </p:cNvSpPr>
          <p:nvPr>
            <p:ph type="sldNum" sz="quarter" idx="12"/>
          </p:nvPr>
        </p:nvSpPr>
        <p:spPr/>
        <p:txBody>
          <a:bodyPr/>
          <a:lstStyle/>
          <a:p>
            <a:pPr>
              <a:defRPr/>
            </a:pPr>
            <a:fld id="{7D81DBDE-79C6-4791-A6C7-E30402F154AB}" type="slidenum">
              <a:rPr lang="en-US" smtClean="0"/>
              <a:pPr>
                <a:defRPr/>
              </a:pPr>
              <a:t>20</a:t>
            </a:fld>
            <a:endParaRPr lang="en-US" dirty="0"/>
          </a:p>
        </p:txBody>
      </p:sp>
    </p:spTree>
    <p:extLst>
      <p:ext uri="{BB962C8B-B14F-4D97-AF65-F5344CB8AC3E}">
        <p14:creationId xmlns:p14="http://schemas.microsoft.com/office/powerpoint/2010/main" val="98789980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r>
              <a:rPr lang="en-US" dirty="0" smtClean="0"/>
              <a:t>Tourism Development Efforts</a:t>
            </a:r>
            <a:endParaRPr lang="en-US" dirty="0"/>
          </a:p>
        </p:txBody>
      </p:sp>
      <p:sp>
        <p:nvSpPr>
          <p:cNvPr id="3" name="Content Placeholder 2"/>
          <p:cNvSpPr>
            <a:spLocks noGrp="1"/>
          </p:cNvSpPr>
          <p:nvPr>
            <p:ph idx="1"/>
          </p:nvPr>
        </p:nvSpPr>
        <p:spPr>
          <a:xfrm>
            <a:off x="457200" y="1295400"/>
            <a:ext cx="8229600" cy="4984750"/>
          </a:xfrm>
        </p:spPr>
        <p:txBody>
          <a:bodyPr>
            <a:normAutofit fontScale="77500" lnSpcReduction="20000"/>
          </a:bodyPr>
          <a:lstStyle/>
          <a:p>
            <a:r>
              <a:rPr lang="en-US" dirty="0" smtClean="0"/>
              <a:t>Integrated public private </a:t>
            </a:r>
            <a:r>
              <a:rPr lang="en-US" dirty="0" smtClean="0"/>
              <a:t>recreation </a:t>
            </a:r>
            <a:r>
              <a:rPr lang="en-US" dirty="0" smtClean="0"/>
              <a:t>plan published</a:t>
            </a:r>
          </a:p>
          <a:p>
            <a:r>
              <a:rPr lang="en-US" dirty="0" smtClean="0"/>
              <a:t>ROOST has evolved from LP only to a regional </a:t>
            </a:r>
            <a:r>
              <a:rPr lang="en-US" dirty="0" smtClean="0"/>
              <a:t>marketing group </a:t>
            </a:r>
            <a:r>
              <a:rPr lang="en-US" dirty="0" smtClean="0"/>
              <a:t>including Hamilton </a:t>
            </a:r>
            <a:r>
              <a:rPr lang="en-US" dirty="0" err="1" smtClean="0"/>
              <a:t>Cty</a:t>
            </a:r>
            <a:r>
              <a:rPr lang="en-US" dirty="0" smtClean="0"/>
              <a:t> and parts of Franklin</a:t>
            </a:r>
          </a:p>
          <a:p>
            <a:r>
              <a:rPr lang="en-US" dirty="0" smtClean="0"/>
              <a:t>Sochi Olympics gave LP lots of free PR</a:t>
            </a:r>
          </a:p>
          <a:p>
            <a:r>
              <a:rPr lang="en-US" dirty="0" smtClean="0"/>
              <a:t>Whiteface won a top 10 international ranking</a:t>
            </a:r>
          </a:p>
          <a:p>
            <a:r>
              <a:rPr lang="en-US" dirty="0" smtClean="0"/>
              <a:t>Fishing tournaments, white water challenge, winter sport challenge, </a:t>
            </a:r>
            <a:r>
              <a:rPr lang="en-US" dirty="0" smtClean="0"/>
              <a:t>all </a:t>
            </a:r>
            <a:r>
              <a:rPr lang="en-US" dirty="0" smtClean="0"/>
              <a:t>aim for regional promotion</a:t>
            </a:r>
          </a:p>
          <a:p>
            <a:r>
              <a:rPr lang="en-US" dirty="0" smtClean="0"/>
              <a:t>New paddling and biking events coming this summer 2014</a:t>
            </a:r>
          </a:p>
          <a:p>
            <a:r>
              <a:rPr lang="en-US" dirty="0" smtClean="0"/>
              <a:t>Highway ‘driving trails’ </a:t>
            </a:r>
            <a:r>
              <a:rPr lang="en-US" dirty="0" smtClean="0"/>
              <a:t>are being moved from </a:t>
            </a:r>
            <a:r>
              <a:rPr lang="en-US" dirty="0" smtClean="0"/>
              <a:t>paper to digital platforms and smartphones</a:t>
            </a:r>
          </a:p>
          <a:p>
            <a:r>
              <a:rPr lang="en-US" dirty="0" smtClean="0"/>
              <a:t>Saratoga North Creek RR and airport improvements, </a:t>
            </a:r>
            <a:r>
              <a:rPr lang="en-US" dirty="0" err="1" smtClean="0"/>
              <a:t>esp</a:t>
            </a:r>
            <a:r>
              <a:rPr lang="en-US" dirty="0" smtClean="0"/>
              <a:t> PBG, making access easier</a:t>
            </a:r>
          </a:p>
          <a:p>
            <a:r>
              <a:rPr lang="en-US" dirty="0" smtClean="0"/>
              <a:t>Many efforts to combat aquatic invasive species seen as critical for sustainable recreational tourism </a:t>
            </a:r>
          </a:p>
          <a:p>
            <a:endParaRPr lang="en-US" dirty="0" smtClean="0"/>
          </a:p>
          <a:p>
            <a:pPr marL="0" indent="0">
              <a:buNone/>
            </a:pPr>
            <a:endParaRPr lang="en-US" dirty="0"/>
          </a:p>
        </p:txBody>
      </p:sp>
      <p:sp>
        <p:nvSpPr>
          <p:cNvPr id="4" name="Date Placeholder 3"/>
          <p:cNvSpPr>
            <a:spLocks noGrp="1"/>
          </p:cNvSpPr>
          <p:nvPr>
            <p:ph type="dt" sz="half" idx="10"/>
          </p:nvPr>
        </p:nvSpPr>
        <p:spPr/>
        <p:txBody>
          <a:bodyPr/>
          <a:lstStyle/>
          <a:p>
            <a:r>
              <a:rPr lang="en-US" smtClean="0"/>
              <a:t>Apri 21, 2014</a:t>
            </a:r>
            <a:endParaRPr lang="en-US"/>
          </a:p>
        </p:txBody>
      </p:sp>
      <p:sp>
        <p:nvSpPr>
          <p:cNvPr id="5" name="Footer Placeholder 4"/>
          <p:cNvSpPr>
            <a:spLocks noGrp="1"/>
          </p:cNvSpPr>
          <p:nvPr>
            <p:ph type="ftr" sz="quarter" idx="11"/>
          </p:nvPr>
        </p:nvSpPr>
        <p:spPr/>
        <p:txBody>
          <a:bodyPr/>
          <a:lstStyle/>
          <a:p>
            <a:r>
              <a:rPr lang="en-US" smtClean="0"/>
              <a:t>www.ADKfutures.org</a:t>
            </a:r>
            <a:endParaRPr lang="en-US"/>
          </a:p>
        </p:txBody>
      </p:sp>
      <p:sp>
        <p:nvSpPr>
          <p:cNvPr id="6" name="Slide Number Placeholder 5"/>
          <p:cNvSpPr>
            <a:spLocks noGrp="1"/>
          </p:cNvSpPr>
          <p:nvPr>
            <p:ph type="sldNum" sz="quarter" idx="12"/>
          </p:nvPr>
        </p:nvSpPr>
        <p:spPr/>
        <p:txBody>
          <a:bodyPr/>
          <a:lstStyle/>
          <a:p>
            <a:pPr>
              <a:defRPr/>
            </a:pPr>
            <a:fld id="{7D81DBDE-79C6-4791-A6C7-E30402F154AB}" type="slidenum">
              <a:rPr lang="en-US" smtClean="0"/>
              <a:pPr>
                <a:defRPr/>
              </a:pPr>
              <a:t>21</a:t>
            </a:fld>
            <a:endParaRPr lang="en-US" dirty="0"/>
          </a:p>
        </p:txBody>
      </p:sp>
    </p:spTree>
    <p:extLst>
      <p:ext uri="{BB962C8B-B14F-4D97-AF65-F5344CB8AC3E}">
        <p14:creationId xmlns:p14="http://schemas.microsoft.com/office/powerpoint/2010/main" val="60654776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Adding Tourism ‘Product’</a:t>
            </a:r>
            <a:endParaRPr lang="en-US" dirty="0"/>
          </a:p>
        </p:txBody>
      </p:sp>
      <p:sp>
        <p:nvSpPr>
          <p:cNvPr id="3" name="Content Placeholder 2"/>
          <p:cNvSpPr>
            <a:spLocks noGrp="1"/>
          </p:cNvSpPr>
          <p:nvPr>
            <p:ph idx="1"/>
          </p:nvPr>
        </p:nvSpPr>
        <p:spPr>
          <a:xfrm>
            <a:off x="457200" y="1295400"/>
            <a:ext cx="8229600" cy="4953000"/>
          </a:xfrm>
        </p:spPr>
        <p:txBody>
          <a:bodyPr>
            <a:normAutofit fontScale="77500" lnSpcReduction="20000"/>
          </a:bodyPr>
          <a:lstStyle/>
          <a:p>
            <a:r>
              <a:rPr lang="en-US" dirty="0" smtClean="0"/>
              <a:t>2 hotel projects finished(LP and Speculator), 2 under construction(SLK, Schroon) and 2 in permitting(SLK and LG)</a:t>
            </a:r>
          </a:p>
          <a:p>
            <a:r>
              <a:rPr lang="en-US" dirty="0" smtClean="0"/>
              <a:t>1 Marina project permitted(Port Henry), another in process(SLK)</a:t>
            </a:r>
          </a:p>
          <a:p>
            <a:r>
              <a:rPr lang="en-US" dirty="0" smtClean="0"/>
              <a:t>$2.3m loan fund for renovations of older properties</a:t>
            </a:r>
          </a:p>
          <a:p>
            <a:r>
              <a:rPr lang="en-US" dirty="0" smtClean="0"/>
              <a:t>ORDA looking at Whiteface zip lines.  Bolton Landing has one that is doing well.  Another is in permitting</a:t>
            </a:r>
          </a:p>
          <a:p>
            <a:r>
              <a:rPr lang="en-US" dirty="0" smtClean="0"/>
              <a:t>High end camping (</a:t>
            </a:r>
            <a:r>
              <a:rPr lang="en-US" dirty="0" err="1" smtClean="0"/>
              <a:t>glamping</a:t>
            </a:r>
            <a:r>
              <a:rPr lang="en-US" dirty="0" smtClean="0"/>
              <a:t>) is emerging. See Camp </a:t>
            </a:r>
            <a:r>
              <a:rPr lang="en-US" dirty="0" err="1" smtClean="0"/>
              <a:t>Orenda</a:t>
            </a:r>
            <a:r>
              <a:rPr lang="en-US" dirty="0" smtClean="0"/>
              <a:t> in </a:t>
            </a:r>
            <a:r>
              <a:rPr lang="en-US" dirty="0" err="1" smtClean="0"/>
              <a:t>Johnsburg</a:t>
            </a:r>
            <a:endParaRPr lang="en-US" dirty="0" smtClean="0"/>
          </a:p>
          <a:p>
            <a:r>
              <a:rPr lang="en-US" dirty="0" smtClean="0"/>
              <a:t>Boating, hunting, fishing licensing now online </a:t>
            </a:r>
          </a:p>
          <a:p>
            <a:r>
              <a:rPr lang="en-US" dirty="0" smtClean="0"/>
              <a:t>Movie theaters </a:t>
            </a:r>
            <a:r>
              <a:rPr lang="en-US" dirty="0" smtClean="0"/>
              <a:t>have made the </a:t>
            </a:r>
            <a:r>
              <a:rPr lang="en-US" dirty="0" smtClean="0"/>
              <a:t>shift to digital projection</a:t>
            </a:r>
          </a:p>
          <a:p>
            <a:r>
              <a:rPr lang="en-US" dirty="0" smtClean="0"/>
              <a:t>Whiteface Highway </a:t>
            </a:r>
            <a:r>
              <a:rPr lang="en-US" dirty="0" smtClean="0"/>
              <a:t>rebuild this spring</a:t>
            </a:r>
            <a:endParaRPr lang="en-US" dirty="0" smtClean="0"/>
          </a:p>
          <a:p>
            <a:r>
              <a:rPr lang="en-US" dirty="0" smtClean="0"/>
              <a:t>There is lots of room here for new business activity</a:t>
            </a:r>
          </a:p>
          <a:p>
            <a:endParaRPr lang="en-US" dirty="0" smtClean="0"/>
          </a:p>
          <a:p>
            <a:endParaRPr lang="en-US" dirty="0"/>
          </a:p>
        </p:txBody>
      </p:sp>
      <p:sp>
        <p:nvSpPr>
          <p:cNvPr id="4" name="Date Placeholder 3"/>
          <p:cNvSpPr>
            <a:spLocks noGrp="1"/>
          </p:cNvSpPr>
          <p:nvPr>
            <p:ph type="dt" sz="half" idx="10"/>
          </p:nvPr>
        </p:nvSpPr>
        <p:spPr/>
        <p:txBody>
          <a:bodyPr/>
          <a:lstStyle/>
          <a:p>
            <a:r>
              <a:rPr lang="en-US" smtClean="0"/>
              <a:t>Apri 21, 2014</a:t>
            </a:r>
            <a:endParaRPr lang="en-US"/>
          </a:p>
        </p:txBody>
      </p:sp>
      <p:sp>
        <p:nvSpPr>
          <p:cNvPr id="5" name="Footer Placeholder 4"/>
          <p:cNvSpPr>
            <a:spLocks noGrp="1"/>
          </p:cNvSpPr>
          <p:nvPr>
            <p:ph type="ftr" sz="quarter" idx="11"/>
          </p:nvPr>
        </p:nvSpPr>
        <p:spPr/>
        <p:txBody>
          <a:bodyPr/>
          <a:lstStyle/>
          <a:p>
            <a:r>
              <a:rPr lang="en-US" smtClean="0"/>
              <a:t>www.ADKfutures.org</a:t>
            </a:r>
            <a:endParaRPr lang="en-US"/>
          </a:p>
        </p:txBody>
      </p:sp>
      <p:sp>
        <p:nvSpPr>
          <p:cNvPr id="6" name="Slide Number Placeholder 5"/>
          <p:cNvSpPr>
            <a:spLocks noGrp="1"/>
          </p:cNvSpPr>
          <p:nvPr>
            <p:ph type="sldNum" sz="quarter" idx="12"/>
          </p:nvPr>
        </p:nvSpPr>
        <p:spPr/>
        <p:txBody>
          <a:bodyPr/>
          <a:lstStyle/>
          <a:p>
            <a:pPr>
              <a:defRPr/>
            </a:pPr>
            <a:fld id="{7D81DBDE-79C6-4791-A6C7-E30402F154AB}" type="slidenum">
              <a:rPr lang="en-US" smtClean="0"/>
              <a:pPr>
                <a:defRPr/>
              </a:pPr>
              <a:t>22</a:t>
            </a:fld>
            <a:endParaRPr lang="en-US" dirty="0"/>
          </a:p>
        </p:txBody>
      </p:sp>
    </p:spTree>
    <p:extLst>
      <p:ext uri="{BB962C8B-B14F-4D97-AF65-F5344CB8AC3E}">
        <p14:creationId xmlns:p14="http://schemas.microsoft.com/office/powerpoint/2010/main" val="334354079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Projects on Public Land</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20-25 waterfront park projects in process, e.g. Second Pond</a:t>
            </a:r>
            <a:r>
              <a:rPr lang="en-US" dirty="0"/>
              <a:t> </a:t>
            </a:r>
            <a:r>
              <a:rPr lang="en-US" dirty="0" smtClean="0"/>
              <a:t>docks, LG docks, </a:t>
            </a:r>
            <a:r>
              <a:rPr lang="en-US" dirty="0" err="1" smtClean="0"/>
              <a:t>Bulwagga</a:t>
            </a:r>
            <a:r>
              <a:rPr lang="en-US" dirty="0" smtClean="0"/>
              <a:t> Bay</a:t>
            </a:r>
          </a:p>
          <a:p>
            <a:r>
              <a:rPr lang="en-US" dirty="0" smtClean="0"/>
              <a:t>New inter-hamlet multiple use trails </a:t>
            </a:r>
          </a:p>
          <a:p>
            <a:r>
              <a:rPr lang="en-US" dirty="0" smtClean="0"/>
              <a:t>3 new snowmobile trail groomers, 100 snow guns at Gore</a:t>
            </a:r>
          </a:p>
          <a:p>
            <a:r>
              <a:rPr lang="en-US" dirty="0" smtClean="0"/>
              <a:t>Smaller trail systems seeing promotion and more use:  CATS, the SLK 6ers, LG hike-a-thon</a:t>
            </a:r>
          </a:p>
          <a:p>
            <a:r>
              <a:rPr lang="en-US" dirty="0" smtClean="0"/>
              <a:t>2 pond reclamation projects for trout fishing,  hatchery rebuilds</a:t>
            </a:r>
          </a:p>
          <a:p>
            <a:r>
              <a:rPr lang="en-US" dirty="0" smtClean="0"/>
              <a:t>Added Finch lands to public recreation areas</a:t>
            </a:r>
          </a:p>
          <a:p>
            <a:endParaRPr lang="en-US" dirty="0" smtClean="0"/>
          </a:p>
          <a:p>
            <a:endParaRPr lang="en-US" dirty="0"/>
          </a:p>
        </p:txBody>
      </p:sp>
      <p:sp>
        <p:nvSpPr>
          <p:cNvPr id="4" name="Date Placeholder 3"/>
          <p:cNvSpPr>
            <a:spLocks noGrp="1"/>
          </p:cNvSpPr>
          <p:nvPr>
            <p:ph type="dt" sz="half" idx="10"/>
          </p:nvPr>
        </p:nvSpPr>
        <p:spPr/>
        <p:txBody>
          <a:bodyPr/>
          <a:lstStyle/>
          <a:p>
            <a:r>
              <a:rPr lang="en-US" smtClean="0"/>
              <a:t>Apri 21, 2014</a:t>
            </a:r>
            <a:endParaRPr lang="en-US"/>
          </a:p>
        </p:txBody>
      </p:sp>
      <p:sp>
        <p:nvSpPr>
          <p:cNvPr id="5" name="Footer Placeholder 4"/>
          <p:cNvSpPr>
            <a:spLocks noGrp="1"/>
          </p:cNvSpPr>
          <p:nvPr>
            <p:ph type="ftr" sz="quarter" idx="11"/>
          </p:nvPr>
        </p:nvSpPr>
        <p:spPr/>
        <p:txBody>
          <a:bodyPr/>
          <a:lstStyle/>
          <a:p>
            <a:r>
              <a:rPr lang="en-US" smtClean="0"/>
              <a:t>www.ADKfutures.org</a:t>
            </a:r>
            <a:endParaRPr lang="en-US"/>
          </a:p>
        </p:txBody>
      </p:sp>
      <p:sp>
        <p:nvSpPr>
          <p:cNvPr id="6" name="Slide Number Placeholder 5"/>
          <p:cNvSpPr>
            <a:spLocks noGrp="1"/>
          </p:cNvSpPr>
          <p:nvPr>
            <p:ph type="sldNum" sz="quarter" idx="12"/>
          </p:nvPr>
        </p:nvSpPr>
        <p:spPr/>
        <p:txBody>
          <a:bodyPr/>
          <a:lstStyle/>
          <a:p>
            <a:pPr>
              <a:defRPr/>
            </a:pPr>
            <a:fld id="{7D81DBDE-79C6-4791-A6C7-E30402F154AB}" type="slidenum">
              <a:rPr lang="en-US" smtClean="0"/>
              <a:pPr>
                <a:defRPr/>
              </a:pPr>
              <a:t>23</a:t>
            </a:fld>
            <a:endParaRPr lang="en-US" dirty="0"/>
          </a:p>
        </p:txBody>
      </p:sp>
    </p:spTree>
    <p:extLst>
      <p:ext uri="{BB962C8B-B14F-4D97-AF65-F5344CB8AC3E}">
        <p14:creationId xmlns:p14="http://schemas.microsoft.com/office/powerpoint/2010/main" val="296567788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Big Learnings  from ADK Futures</a:t>
            </a:r>
            <a:endParaRPr lang="en-US" dirty="0"/>
          </a:p>
        </p:txBody>
      </p:sp>
      <p:sp>
        <p:nvSpPr>
          <p:cNvPr id="3" name="Content Placeholder 2"/>
          <p:cNvSpPr>
            <a:spLocks noGrp="1"/>
          </p:cNvSpPr>
          <p:nvPr>
            <p:ph idx="1"/>
          </p:nvPr>
        </p:nvSpPr>
        <p:spPr>
          <a:xfrm>
            <a:off x="1066800" y="1371600"/>
            <a:ext cx="7391400" cy="4525963"/>
          </a:xfrm>
        </p:spPr>
        <p:txBody>
          <a:bodyPr>
            <a:normAutofit fontScale="85000" lnSpcReduction="20000"/>
          </a:bodyPr>
          <a:lstStyle/>
          <a:p>
            <a:r>
              <a:rPr lang="en-US" dirty="0" smtClean="0"/>
              <a:t>Alignment: what we want is what we </a:t>
            </a:r>
            <a:r>
              <a:rPr lang="en-US" dirty="0" smtClean="0"/>
              <a:t>expect we </a:t>
            </a:r>
            <a:r>
              <a:rPr lang="en-US" dirty="0" smtClean="0"/>
              <a:t>can do</a:t>
            </a:r>
          </a:p>
          <a:p>
            <a:pPr lvl="1"/>
            <a:r>
              <a:rPr lang="en-US" dirty="0"/>
              <a:t>W</a:t>
            </a:r>
            <a:r>
              <a:rPr lang="en-US" dirty="0" smtClean="0"/>
              <a:t>ow, what a nice position to start from</a:t>
            </a:r>
            <a:r>
              <a:rPr lang="en-US" dirty="0" smtClean="0"/>
              <a:t>! This is rare and very powerful.</a:t>
            </a:r>
            <a:endParaRPr lang="en-US" dirty="0" smtClean="0"/>
          </a:p>
          <a:p>
            <a:pPr lvl="1"/>
            <a:r>
              <a:rPr lang="en-US" dirty="0" smtClean="0"/>
              <a:t>Shared intentions bring new energy to the region</a:t>
            </a:r>
          </a:p>
          <a:p>
            <a:pPr lvl="1"/>
            <a:r>
              <a:rPr lang="en-US" dirty="0" smtClean="0"/>
              <a:t>The classic conflicts do not go away, but they fade from the center of attention</a:t>
            </a:r>
          </a:p>
          <a:p>
            <a:r>
              <a:rPr lang="en-US" dirty="0" smtClean="0"/>
              <a:t>Aligned public desires attract government help</a:t>
            </a:r>
          </a:p>
          <a:p>
            <a:pPr lvl="1"/>
            <a:r>
              <a:rPr lang="en-US" dirty="0" smtClean="0"/>
              <a:t>Government operations are well suited to helping an already aligned public</a:t>
            </a:r>
          </a:p>
          <a:p>
            <a:r>
              <a:rPr lang="en-US" dirty="0" smtClean="0"/>
              <a:t>Individual and small group initiative is key</a:t>
            </a:r>
          </a:p>
          <a:p>
            <a:pPr lvl="1"/>
            <a:r>
              <a:rPr lang="en-US" dirty="0" smtClean="0"/>
              <a:t>If you don’t do it, who will?</a:t>
            </a:r>
          </a:p>
          <a:p>
            <a:endParaRPr lang="en-US" dirty="0"/>
          </a:p>
        </p:txBody>
      </p:sp>
      <p:sp>
        <p:nvSpPr>
          <p:cNvPr id="4" name="Date Placeholder 3"/>
          <p:cNvSpPr>
            <a:spLocks noGrp="1"/>
          </p:cNvSpPr>
          <p:nvPr>
            <p:ph type="dt" sz="half" idx="10"/>
          </p:nvPr>
        </p:nvSpPr>
        <p:spPr/>
        <p:txBody>
          <a:bodyPr/>
          <a:lstStyle/>
          <a:p>
            <a:r>
              <a:rPr lang="en-US" smtClean="0"/>
              <a:t>Apri 21, 2014</a:t>
            </a:r>
            <a:endParaRPr lang="en-US" dirty="0"/>
          </a:p>
        </p:txBody>
      </p:sp>
      <p:sp>
        <p:nvSpPr>
          <p:cNvPr id="5" name="Footer Placeholder 4"/>
          <p:cNvSpPr>
            <a:spLocks noGrp="1"/>
          </p:cNvSpPr>
          <p:nvPr>
            <p:ph type="ftr" sz="quarter" idx="11"/>
          </p:nvPr>
        </p:nvSpPr>
        <p:spPr/>
        <p:txBody>
          <a:bodyPr/>
          <a:lstStyle/>
          <a:p>
            <a:r>
              <a:rPr lang="en-US" dirty="0" smtClean="0"/>
              <a:t>www.ADKfutures.org</a:t>
            </a:r>
            <a:endParaRPr lang="en-US" dirty="0"/>
          </a:p>
        </p:txBody>
      </p:sp>
      <p:sp>
        <p:nvSpPr>
          <p:cNvPr id="6" name="Slide Number Placeholder 5"/>
          <p:cNvSpPr>
            <a:spLocks noGrp="1"/>
          </p:cNvSpPr>
          <p:nvPr>
            <p:ph type="sldNum" sz="quarter" idx="12"/>
          </p:nvPr>
        </p:nvSpPr>
        <p:spPr/>
        <p:txBody>
          <a:bodyPr/>
          <a:lstStyle/>
          <a:p>
            <a:fld id="{0D8D1BD9-107A-47BE-8DF1-EB2B0145A515}" type="slidenum">
              <a:rPr lang="en-US" smtClean="0"/>
              <a:t>24</a:t>
            </a:fld>
            <a:endParaRPr lang="en-US"/>
          </a:p>
        </p:txBody>
      </p:sp>
    </p:spTree>
    <p:extLst>
      <p:ext uri="{BB962C8B-B14F-4D97-AF65-F5344CB8AC3E}">
        <p14:creationId xmlns:p14="http://schemas.microsoft.com/office/powerpoint/2010/main" val="298250610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Thank You</a:t>
            </a:r>
            <a:endParaRPr lang="en-US" dirty="0"/>
          </a:p>
        </p:txBody>
      </p:sp>
      <p:sp>
        <p:nvSpPr>
          <p:cNvPr id="3" name="Content Placeholder 2"/>
          <p:cNvSpPr>
            <a:spLocks noGrp="1"/>
          </p:cNvSpPr>
          <p:nvPr>
            <p:ph idx="1"/>
          </p:nvPr>
        </p:nvSpPr>
        <p:spPr/>
        <p:txBody>
          <a:bodyPr>
            <a:normAutofit/>
          </a:bodyPr>
          <a:lstStyle/>
          <a:p>
            <a:r>
              <a:rPr lang="en-US" baseline="0" dirty="0" smtClean="0"/>
              <a:t>Use </a:t>
            </a:r>
            <a:r>
              <a:rPr lang="en-US" baseline="0" dirty="0" smtClean="0">
                <a:hlinkClick r:id="rId2"/>
              </a:rPr>
              <a:t>ADKfutures.net</a:t>
            </a:r>
            <a:r>
              <a:rPr lang="en-US" baseline="0" dirty="0" smtClean="0"/>
              <a:t> to judge</a:t>
            </a:r>
            <a:r>
              <a:rPr lang="en-US" dirty="0" smtClean="0"/>
              <a:t> the progress of the region toward the vision</a:t>
            </a:r>
          </a:p>
          <a:p>
            <a:r>
              <a:rPr lang="en-US" baseline="0" dirty="0" smtClean="0"/>
              <a:t>Use </a:t>
            </a:r>
            <a:r>
              <a:rPr lang="en-US" baseline="0" dirty="0" smtClean="0">
                <a:hlinkClick r:id="rId3"/>
              </a:rPr>
              <a:t>ADKfutures.org</a:t>
            </a:r>
            <a:r>
              <a:rPr lang="en-US" baseline="0" dirty="0" smtClean="0"/>
              <a:t> as the baseline project</a:t>
            </a:r>
            <a:r>
              <a:rPr lang="en-US" dirty="0" smtClean="0"/>
              <a:t> reference info and the blog. </a:t>
            </a:r>
            <a:endParaRPr lang="en-US" baseline="0" dirty="0" smtClean="0"/>
          </a:p>
          <a:p>
            <a:r>
              <a:rPr lang="en-US" dirty="0" smtClean="0"/>
              <a:t>Use our email to get in touch</a:t>
            </a:r>
            <a:endParaRPr lang="en-US" baseline="0" dirty="0" smtClean="0"/>
          </a:p>
          <a:p>
            <a:pPr lvl="1"/>
            <a:r>
              <a:rPr lang="en-US" dirty="0" smtClean="0">
                <a:hlinkClick r:id="rId4"/>
              </a:rPr>
              <a:t>dave12942@gmail.com</a:t>
            </a:r>
            <a:endParaRPr lang="en-US" dirty="0" smtClean="0"/>
          </a:p>
          <a:p>
            <a:pPr lvl="1"/>
            <a:r>
              <a:rPr lang="en-US" dirty="0" smtClean="0">
                <a:hlinkClick r:id="rId5"/>
              </a:rPr>
              <a:t>jim12942@gmail.com</a:t>
            </a:r>
            <a:endParaRPr lang="en-US" dirty="0" smtClean="0"/>
          </a:p>
          <a:p>
            <a:pPr marL="457200" lvl="1" indent="0">
              <a:buNone/>
            </a:pPr>
            <a:endParaRPr lang="en-US" dirty="0"/>
          </a:p>
        </p:txBody>
      </p:sp>
      <p:sp>
        <p:nvSpPr>
          <p:cNvPr id="4" name="Date Placeholder 3"/>
          <p:cNvSpPr>
            <a:spLocks noGrp="1"/>
          </p:cNvSpPr>
          <p:nvPr>
            <p:ph type="dt" sz="half" idx="10"/>
          </p:nvPr>
        </p:nvSpPr>
        <p:spPr/>
        <p:txBody>
          <a:bodyPr/>
          <a:lstStyle/>
          <a:p>
            <a:r>
              <a:rPr lang="en-US" smtClean="0"/>
              <a:t>Apri 21, 2014</a:t>
            </a:r>
            <a:endParaRPr lang="en-US" dirty="0"/>
          </a:p>
        </p:txBody>
      </p:sp>
      <p:sp>
        <p:nvSpPr>
          <p:cNvPr id="5" name="Footer Placeholder 4"/>
          <p:cNvSpPr>
            <a:spLocks noGrp="1"/>
          </p:cNvSpPr>
          <p:nvPr>
            <p:ph type="ftr" sz="quarter" idx="11"/>
          </p:nvPr>
        </p:nvSpPr>
        <p:spPr/>
        <p:txBody>
          <a:bodyPr/>
          <a:lstStyle/>
          <a:p>
            <a:r>
              <a:rPr lang="en-US" smtClean="0"/>
              <a:t>www.ADKfutures.org</a:t>
            </a:r>
            <a:endParaRPr lang="en-US"/>
          </a:p>
        </p:txBody>
      </p:sp>
      <p:sp>
        <p:nvSpPr>
          <p:cNvPr id="6" name="Slide Number Placeholder 5"/>
          <p:cNvSpPr>
            <a:spLocks noGrp="1"/>
          </p:cNvSpPr>
          <p:nvPr>
            <p:ph type="sldNum" sz="quarter" idx="12"/>
          </p:nvPr>
        </p:nvSpPr>
        <p:spPr/>
        <p:txBody>
          <a:bodyPr/>
          <a:lstStyle/>
          <a:p>
            <a:pPr>
              <a:defRPr/>
            </a:pPr>
            <a:fld id="{7D81DBDE-79C6-4791-A6C7-E30402F154AB}" type="slidenum">
              <a:rPr lang="en-US" smtClean="0"/>
              <a:pPr>
                <a:defRPr/>
              </a:pPr>
              <a:t>25</a:t>
            </a:fld>
            <a:endParaRPr lang="en-US" dirty="0"/>
          </a:p>
        </p:txBody>
      </p:sp>
    </p:spTree>
    <p:extLst>
      <p:ext uri="{BB962C8B-B14F-4D97-AF65-F5344CB8AC3E}">
        <p14:creationId xmlns:p14="http://schemas.microsoft.com/office/powerpoint/2010/main" val="86016477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16383</TotalTime>
  <Words>1757</Words>
  <Application>Microsoft Office PowerPoint</Application>
  <PresentationFormat>On-screen Show (4:3)</PresentationFormat>
  <Paragraphs>264</Paragraphs>
  <Slides>25</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25</vt:i4>
      </vt:variant>
    </vt:vector>
  </HeadingPairs>
  <TitlesOfParts>
    <vt:vector size="29" baseType="lpstr">
      <vt:lpstr>Arial</vt:lpstr>
      <vt:lpstr>Calibri</vt:lpstr>
      <vt:lpstr>Comic Sans MS</vt:lpstr>
      <vt:lpstr>Office Theme</vt:lpstr>
      <vt:lpstr>ADK Futures Update Where are we now?</vt:lpstr>
      <vt:lpstr>Good Move</vt:lpstr>
      <vt:lpstr>We Write Scenario Building Kits</vt:lpstr>
      <vt:lpstr>Mapping the Scenarios What does it take to get to the future you want?</vt:lpstr>
      <vt:lpstr>Who Participated?</vt:lpstr>
      <vt:lpstr>A: Wild Park B: A Usable Park C: The Sustainable Life D: Adirondack County E: Post “Big Gov’t” Solutions F: Adirondack State Forest</vt:lpstr>
      <vt:lpstr>The Combined Model</vt:lpstr>
      <vt:lpstr>Economic Growth Strategies</vt:lpstr>
      <vt:lpstr>Grow the Local Share of the Economy</vt:lpstr>
      <vt:lpstr>Tourism to Bring Money Here</vt:lpstr>
      <vt:lpstr>New Sectors to Grow Here</vt:lpstr>
      <vt:lpstr>Updated Status Report</vt:lpstr>
      <vt:lpstr>Local Food, Agro-Tourism are Growing Markets</vt:lpstr>
      <vt:lpstr>Land Trusts are Supporting New Farmers</vt:lpstr>
      <vt:lpstr>Regional Services Improve Local Food Economics</vt:lpstr>
      <vt:lpstr>Distribution is Improving</vt:lpstr>
      <vt:lpstr>Brewers and Distillers Popping Up</vt:lpstr>
      <vt:lpstr>Biomass Fuel, Working Forest</vt:lpstr>
      <vt:lpstr>Other Working Landscape Energy Assets</vt:lpstr>
      <vt:lpstr>Broadband Progress</vt:lpstr>
      <vt:lpstr>Tourism Development Efforts</vt:lpstr>
      <vt:lpstr>Adding Tourism ‘Product’</vt:lpstr>
      <vt:lpstr>Projects on Public Land</vt:lpstr>
      <vt:lpstr>Big Learnings  from ADK Futures</vt:lpstr>
      <vt:lpstr>Thank You</vt:lpstr>
    </vt:vector>
  </TitlesOfParts>
  <Company>Skylight Associates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Why Invest in Broadband?</dc:title>
  <dc:creator>Jim Herman</dc:creator>
  <cp:lastModifiedBy>David Mason</cp:lastModifiedBy>
  <cp:revision>522</cp:revision>
  <cp:lastPrinted>2013-05-24T16:41:16Z</cp:lastPrinted>
  <dcterms:created xsi:type="dcterms:W3CDTF">2006-12-22T16:12:16Z</dcterms:created>
  <dcterms:modified xsi:type="dcterms:W3CDTF">2014-04-20T14:18:29Z</dcterms:modified>
</cp:coreProperties>
</file>