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sldIdLst>
    <p:sldId id="256" r:id="rId2"/>
    <p:sldId id="262" r:id="rId3"/>
    <p:sldId id="263" r:id="rId4"/>
    <p:sldId id="264" r:id="rId5"/>
    <p:sldId id="265" r:id="rId6"/>
    <p:sldId id="260" r:id="rId7"/>
    <p:sldId id="266" r:id="rId8"/>
    <p:sldId id="267" r:id="rId9"/>
    <p:sldId id="268" r:id="rId10"/>
    <p:sldId id="269" r:id="rId11"/>
    <p:sldId id="277" r:id="rId12"/>
    <p:sldId id="276" r:id="rId13"/>
    <p:sldId id="272" r:id="rId14"/>
    <p:sldId id="275" r:id="rId15"/>
    <p:sldId id="274" r:id="rId16"/>
    <p:sldId id="278" r:id="rId17"/>
    <p:sldId id="279" r:id="rId18"/>
    <p:sldId id="280" r:id="rId19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86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ave's%20PC\Documents\Jim%20Documents\New%20Scenario%20Materials\ADK%20Futures\ARC%20Talk%20AJES%20article\aggregate%20participant%20analysis%20fina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ave's%20PC\Documents\Jim%20Documents\New%20Scenario%20Materials\ADK%20Futures\ARC%20Talk%20AJES%20article\aggregate%20participant%20analysis%20fina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7.253372398217664E-2"/>
          <c:w val="0.6834400272403689"/>
          <c:h val="0.84718091924555938"/>
        </c:manualLayout>
      </c:layout>
      <c:pieChart>
        <c:varyColors val="1"/>
        <c:ser>
          <c:idx val="0"/>
          <c:order val="0"/>
          <c:explosion val="25"/>
          <c:dLbls>
            <c:spPr>
              <a:noFill/>
              <a:ln>
                <a:noFill/>
              </a:ln>
              <a:effectLst/>
            </c:sp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Sheet1!$C$7:$C$10</c:f>
              <c:strCache>
                <c:ptCount val="4"/>
                <c:pt idx="0">
                  <c:v>residents</c:v>
                </c:pt>
                <c:pt idx="1">
                  <c:v>part time</c:v>
                </c:pt>
                <c:pt idx="2">
                  <c:v>seasonal</c:v>
                </c:pt>
                <c:pt idx="3">
                  <c:v>non-residents</c:v>
                </c:pt>
              </c:strCache>
            </c:strRef>
          </c:cat>
          <c:val>
            <c:numRef>
              <c:f>Sheet1!$T$7:$T$10</c:f>
              <c:numCache>
                <c:formatCode>General</c:formatCode>
                <c:ptCount val="4"/>
                <c:pt idx="0">
                  <c:v>254</c:v>
                </c:pt>
                <c:pt idx="1">
                  <c:v>68</c:v>
                </c:pt>
                <c:pt idx="2">
                  <c:v>25</c:v>
                </c:pt>
                <c:pt idx="3">
                  <c:v>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explosion val="28"/>
          <c:dLbls>
            <c:spPr>
              <a:noFill/>
              <a:ln>
                <a:noFill/>
              </a:ln>
              <a:effectLst/>
            </c:sp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Sheet1!$C$15:$C$24</c:f>
              <c:strCache>
                <c:ptCount val="10"/>
                <c:pt idx="0">
                  <c:v>business</c:v>
                </c:pt>
                <c:pt idx="1">
                  <c:v>tourism</c:v>
                </c:pt>
                <c:pt idx="2">
                  <c:v>healthcare</c:v>
                </c:pt>
                <c:pt idx="3">
                  <c:v>non-env NGO</c:v>
                </c:pt>
                <c:pt idx="4">
                  <c:v>env NGO</c:v>
                </c:pt>
                <c:pt idx="5">
                  <c:v>state gov</c:v>
                </c:pt>
                <c:pt idx="6">
                  <c:v>local gov</c:v>
                </c:pt>
                <c:pt idx="7">
                  <c:v>education</c:v>
                </c:pt>
                <c:pt idx="8">
                  <c:v>religion</c:v>
                </c:pt>
                <c:pt idx="9">
                  <c:v>retired/seasonal</c:v>
                </c:pt>
              </c:strCache>
            </c:strRef>
          </c:cat>
          <c:val>
            <c:numRef>
              <c:f>Sheet1!$T$15:$T$24</c:f>
              <c:numCache>
                <c:formatCode>General</c:formatCode>
                <c:ptCount val="10"/>
                <c:pt idx="0">
                  <c:v>52</c:v>
                </c:pt>
                <c:pt idx="1">
                  <c:v>28</c:v>
                </c:pt>
                <c:pt idx="2">
                  <c:v>20</c:v>
                </c:pt>
                <c:pt idx="3">
                  <c:v>33</c:v>
                </c:pt>
                <c:pt idx="4">
                  <c:v>38</c:v>
                </c:pt>
                <c:pt idx="5">
                  <c:v>52</c:v>
                </c:pt>
                <c:pt idx="6">
                  <c:v>33</c:v>
                </c:pt>
                <c:pt idx="7">
                  <c:v>100</c:v>
                </c:pt>
                <c:pt idx="8">
                  <c:v>4</c:v>
                </c:pt>
                <c:pt idx="9">
                  <c:v>29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2A0EB7F8-BC28-4853-9330-7D50F2B70E74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3E1C740D-EDEB-4ACF-BC95-7D537209B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746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C740D-EDEB-4ACF-BC95-7D537209B83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647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5/14/2014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Adirondack Research Consortium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86812-29A2-42F8-9B00-CB406B12ED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980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5/14/2014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Adirondack Research Consortium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86812-29A2-42F8-9B00-CB406B12ED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297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5/14/2014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Adirondack Research Consortium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86812-29A2-42F8-9B00-CB406B12ED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95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5/14/2014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Adirondack Research Consortium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86812-29A2-42F8-9B00-CB406B12ED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704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5/14/2014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Adirondack Research Consortium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86812-29A2-42F8-9B00-CB406B12ED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267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5/14/2014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Adirondack Research Consortium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86812-29A2-42F8-9B00-CB406B12ED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55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5/14/2014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Adirondack Research Consortium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86812-29A2-42F8-9B00-CB406B12ED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023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5/14/2014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Adirondack Research Consortium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86812-29A2-42F8-9B00-CB406B12ED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903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5/14/2014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Adirondack Research Consortium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86812-29A2-42F8-9B00-CB406B12ED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957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5/14/2014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Adirondack Research Consortium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86812-29A2-42F8-9B00-CB406B12ED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009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5/14/2014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Adirondack Research Consortium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86812-29A2-42F8-9B00-CB406B12ED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101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5/14/2014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Adirondack Research Consortium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86812-29A2-42F8-9B00-CB406B12ED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698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2236788" y="1496294"/>
            <a:ext cx="7937500" cy="43849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00B050"/>
                </a:solidFill>
              </a:rPr>
              <a:t>ADK Futures Update</a:t>
            </a:r>
            <a:endParaRPr lang="en-US" dirty="0">
              <a:solidFill>
                <a:srgbClr val="00B050"/>
              </a:solidFill>
            </a:endParaRPr>
          </a:p>
          <a:p>
            <a:endParaRPr lang="en-US" sz="2800" dirty="0" smtClean="0">
              <a:solidFill>
                <a:srgbClr val="00B050"/>
              </a:solidFill>
            </a:endParaRPr>
          </a:p>
          <a:p>
            <a:r>
              <a:rPr lang="en-US" sz="2800" dirty="0" smtClean="0">
                <a:solidFill>
                  <a:srgbClr val="00B050"/>
                </a:solidFill>
              </a:rPr>
              <a:t>“The first step to better times is to imagine them”</a:t>
            </a:r>
          </a:p>
          <a:p>
            <a:r>
              <a:rPr lang="en-US" sz="2800" dirty="0" smtClean="0">
                <a:solidFill>
                  <a:srgbClr val="00B050"/>
                </a:solidFill>
              </a:rPr>
              <a:t>a Chinese fortune cookie</a:t>
            </a:r>
          </a:p>
          <a:p>
            <a:endParaRPr lang="en-US" sz="2800" dirty="0">
              <a:solidFill>
                <a:srgbClr val="00B050"/>
              </a:solidFill>
            </a:endParaRPr>
          </a:p>
          <a:p>
            <a:r>
              <a:rPr lang="en-US" sz="2800" dirty="0">
                <a:solidFill>
                  <a:srgbClr val="00B050"/>
                </a:solidFill>
              </a:rPr>
              <a:t>T</a:t>
            </a:r>
            <a:r>
              <a:rPr lang="en-US" sz="2800" dirty="0" smtClean="0">
                <a:solidFill>
                  <a:srgbClr val="00B050"/>
                </a:solidFill>
              </a:rPr>
              <a:t>hen what happens?</a:t>
            </a:r>
          </a:p>
          <a:p>
            <a:endParaRPr lang="en-US" sz="2800" dirty="0">
              <a:solidFill>
                <a:srgbClr val="00B050"/>
              </a:solidFill>
            </a:endParaRPr>
          </a:p>
          <a:p>
            <a:r>
              <a:rPr lang="en-US" sz="2800" dirty="0" smtClean="0">
                <a:solidFill>
                  <a:srgbClr val="00B050"/>
                </a:solidFill>
              </a:rPr>
              <a:t>Adirondack Research Consortium</a:t>
            </a:r>
          </a:p>
          <a:p>
            <a:r>
              <a:rPr lang="en-US" sz="2800" dirty="0" smtClean="0">
                <a:solidFill>
                  <a:srgbClr val="00B050"/>
                </a:solidFill>
              </a:rPr>
              <a:t>Lake Placid, May 2014</a:t>
            </a:r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236788" y="5673436"/>
            <a:ext cx="7937500" cy="175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/>
          <a:lstStyle/>
          <a:p>
            <a:pPr algn="ctr" defTabSz="912813">
              <a:spcBef>
                <a:spcPct val="20000"/>
              </a:spcBef>
            </a:pPr>
            <a:r>
              <a:rPr lang="en-US" sz="2400" dirty="0" smtClean="0">
                <a:latin typeface="Comic Sans MS" pitchFamily="66" charset="0"/>
              </a:rPr>
              <a:t>Dave Mason and Jim Herman</a:t>
            </a:r>
            <a:endParaRPr lang="en-US" sz="2400" dirty="0">
              <a:solidFill>
                <a:srgbClr val="009900"/>
              </a:solidFill>
              <a:latin typeface="Comic Sans MS" pitchFamily="66" charset="0"/>
            </a:endParaRPr>
          </a:p>
          <a:p>
            <a:pPr algn="ctr" defTabSz="912813">
              <a:spcBef>
                <a:spcPct val="20000"/>
              </a:spcBef>
            </a:pPr>
            <a:endParaRPr lang="en-US" sz="2000" dirty="0">
              <a:latin typeface="Comic Sans MS" pitchFamily="66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236788" y="831273"/>
            <a:ext cx="7937500" cy="4562257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6716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300" b="0" i="0" u="none" strike="noStrike" cap="none" normalizeH="0" baseline="0" smtClean="0">
              <a:ln>
                <a:noFill/>
              </a:ln>
              <a:solidFill>
                <a:srgbClr val="00B050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007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135"/>
          <p:cNvGrpSpPr>
            <a:grpSpLocks/>
          </p:cNvGrpSpPr>
          <p:nvPr/>
        </p:nvGrpSpPr>
        <p:grpSpPr bwMode="auto">
          <a:xfrm>
            <a:off x="2502695" y="1435895"/>
            <a:ext cx="6746875" cy="4511675"/>
            <a:chOff x="968" y="1055"/>
            <a:chExt cx="4250" cy="2842"/>
          </a:xfrm>
        </p:grpSpPr>
        <p:sp>
          <p:nvSpPr>
            <p:cNvPr id="7176" name="Rectangle 3"/>
            <p:cNvSpPr>
              <a:spLocks noChangeArrowheads="1"/>
            </p:cNvSpPr>
            <p:nvPr/>
          </p:nvSpPr>
          <p:spPr bwMode="auto">
            <a:xfrm>
              <a:off x="4074" y="1274"/>
              <a:ext cx="542" cy="542"/>
            </a:xfrm>
            <a:prstGeom prst="rect">
              <a:avLst/>
            </a:prstGeom>
            <a:gradFill rotWithShape="0">
              <a:gsLst>
                <a:gs pos="0">
                  <a:srgbClr val="FDFEB2"/>
                </a:gs>
                <a:gs pos="100000">
                  <a:srgbClr val="FAFD00"/>
                </a:gs>
              </a:gsLst>
              <a:path path="shape">
                <a:fillToRect l="50000" t="50000" r="50000" b="50000"/>
              </a:path>
            </a:gradFill>
            <a:ln w="76200">
              <a:solidFill>
                <a:srgbClr val="FE9B0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7177" name="Freeform 4"/>
            <p:cNvSpPr>
              <a:spLocks/>
            </p:cNvSpPr>
            <p:nvPr/>
          </p:nvSpPr>
          <p:spPr bwMode="auto">
            <a:xfrm>
              <a:off x="2236" y="1332"/>
              <a:ext cx="1140" cy="676"/>
            </a:xfrm>
            <a:custGeom>
              <a:avLst/>
              <a:gdLst>
                <a:gd name="T0" fmla="*/ 334 w 1140"/>
                <a:gd name="T1" fmla="*/ 143 h 676"/>
                <a:gd name="T2" fmla="*/ 402 w 1140"/>
                <a:gd name="T3" fmla="*/ 95 h 676"/>
                <a:gd name="T4" fmla="*/ 484 w 1140"/>
                <a:gd name="T5" fmla="*/ 61 h 676"/>
                <a:gd name="T6" fmla="*/ 566 w 1140"/>
                <a:gd name="T7" fmla="*/ 34 h 676"/>
                <a:gd name="T8" fmla="*/ 641 w 1140"/>
                <a:gd name="T9" fmla="*/ 14 h 676"/>
                <a:gd name="T10" fmla="*/ 723 w 1140"/>
                <a:gd name="T11" fmla="*/ 0 h 676"/>
                <a:gd name="T12" fmla="*/ 778 w 1140"/>
                <a:gd name="T13" fmla="*/ 14 h 676"/>
                <a:gd name="T14" fmla="*/ 832 w 1140"/>
                <a:gd name="T15" fmla="*/ 34 h 676"/>
                <a:gd name="T16" fmla="*/ 900 w 1140"/>
                <a:gd name="T17" fmla="*/ 89 h 676"/>
                <a:gd name="T18" fmla="*/ 955 w 1140"/>
                <a:gd name="T19" fmla="*/ 164 h 676"/>
                <a:gd name="T20" fmla="*/ 1009 w 1140"/>
                <a:gd name="T21" fmla="*/ 245 h 676"/>
                <a:gd name="T22" fmla="*/ 1064 w 1140"/>
                <a:gd name="T23" fmla="*/ 334 h 676"/>
                <a:gd name="T24" fmla="*/ 1119 w 1140"/>
                <a:gd name="T25" fmla="*/ 409 h 676"/>
                <a:gd name="T26" fmla="*/ 1139 w 1140"/>
                <a:gd name="T27" fmla="*/ 484 h 676"/>
                <a:gd name="T28" fmla="*/ 1139 w 1140"/>
                <a:gd name="T29" fmla="*/ 566 h 676"/>
                <a:gd name="T30" fmla="*/ 1098 w 1140"/>
                <a:gd name="T31" fmla="*/ 641 h 676"/>
                <a:gd name="T32" fmla="*/ 1057 w 1140"/>
                <a:gd name="T33" fmla="*/ 661 h 676"/>
                <a:gd name="T34" fmla="*/ 1016 w 1140"/>
                <a:gd name="T35" fmla="*/ 668 h 676"/>
                <a:gd name="T36" fmla="*/ 975 w 1140"/>
                <a:gd name="T37" fmla="*/ 675 h 676"/>
                <a:gd name="T38" fmla="*/ 934 w 1140"/>
                <a:gd name="T39" fmla="*/ 668 h 676"/>
                <a:gd name="T40" fmla="*/ 887 w 1140"/>
                <a:gd name="T41" fmla="*/ 661 h 676"/>
                <a:gd name="T42" fmla="*/ 839 w 1140"/>
                <a:gd name="T43" fmla="*/ 641 h 676"/>
                <a:gd name="T44" fmla="*/ 798 w 1140"/>
                <a:gd name="T45" fmla="*/ 620 h 676"/>
                <a:gd name="T46" fmla="*/ 757 w 1140"/>
                <a:gd name="T47" fmla="*/ 607 h 676"/>
                <a:gd name="T48" fmla="*/ 709 w 1140"/>
                <a:gd name="T49" fmla="*/ 593 h 676"/>
                <a:gd name="T50" fmla="*/ 668 w 1140"/>
                <a:gd name="T51" fmla="*/ 573 h 676"/>
                <a:gd name="T52" fmla="*/ 621 w 1140"/>
                <a:gd name="T53" fmla="*/ 559 h 676"/>
                <a:gd name="T54" fmla="*/ 573 w 1140"/>
                <a:gd name="T55" fmla="*/ 552 h 676"/>
                <a:gd name="T56" fmla="*/ 525 w 1140"/>
                <a:gd name="T57" fmla="*/ 552 h 676"/>
                <a:gd name="T58" fmla="*/ 477 w 1140"/>
                <a:gd name="T59" fmla="*/ 552 h 676"/>
                <a:gd name="T60" fmla="*/ 430 w 1140"/>
                <a:gd name="T61" fmla="*/ 552 h 676"/>
                <a:gd name="T62" fmla="*/ 382 w 1140"/>
                <a:gd name="T63" fmla="*/ 559 h 676"/>
                <a:gd name="T64" fmla="*/ 327 w 1140"/>
                <a:gd name="T65" fmla="*/ 559 h 676"/>
                <a:gd name="T66" fmla="*/ 280 w 1140"/>
                <a:gd name="T67" fmla="*/ 559 h 676"/>
                <a:gd name="T68" fmla="*/ 232 w 1140"/>
                <a:gd name="T69" fmla="*/ 559 h 676"/>
                <a:gd name="T70" fmla="*/ 184 w 1140"/>
                <a:gd name="T71" fmla="*/ 552 h 676"/>
                <a:gd name="T72" fmla="*/ 136 w 1140"/>
                <a:gd name="T73" fmla="*/ 545 h 676"/>
                <a:gd name="T74" fmla="*/ 95 w 1140"/>
                <a:gd name="T75" fmla="*/ 525 h 676"/>
                <a:gd name="T76" fmla="*/ 34 w 1140"/>
                <a:gd name="T77" fmla="*/ 498 h 676"/>
                <a:gd name="T78" fmla="*/ 7 w 1140"/>
                <a:gd name="T79" fmla="*/ 450 h 676"/>
                <a:gd name="T80" fmla="*/ 0 w 1140"/>
                <a:gd name="T81" fmla="*/ 409 h 676"/>
                <a:gd name="T82" fmla="*/ 0 w 1140"/>
                <a:gd name="T83" fmla="*/ 361 h 676"/>
                <a:gd name="T84" fmla="*/ 14 w 1140"/>
                <a:gd name="T85" fmla="*/ 314 h 676"/>
                <a:gd name="T86" fmla="*/ 41 w 1140"/>
                <a:gd name="T87" fmla="*/ 266 h 676"/>
                <a:gd name="T88" fmla="*/ 102 w 1140"/>
                <a:gd name="T89" fmla="*/ 198 h 676"/>
                <a:gd name="T90" fmla="*/ 150 w 1140"/>
                <a:gd name="T91" fmla="*/ 184 h 676"/>
                <a:gd name="T92" fmla="*/ 198 w 1140"/>
                <a:gd name="T93" fmla="*/ 184 h 676"/>
                <a:gd name="T94" fmla="*/ 252 w 1140"/>
                <a:gd name="T95" fmla="*/ 191 h 676"/>
                <a:gd name="T96" fmla="*/ 307 w 1140"/>
                <a:gd name="T97" fmla="*/ 205 h 676"/>
                <a:gd name="T98" fmla="*/ 361 w 1140"/>
                <a:gd name="T99" fmla="*/ 218 h 676"/>
                <a:gd name="T100" fmla="*/ 416 w 1140"/>
                <a:gd name="T101" fmla="*/ 239 h 676"/>
                <a:gd name="T102" fmla="*/ 471 w 1140"/>
                <a:gd name="T103" fmla="*/ 259 h 676"/>
                <a:gd name="T104" fmla="*/ 525 w 1140"/>
                <a:gd name="T105" fmla="*/ 266 h 676"/>
                <a:gd name="T106" fmla="*/ 580 w 1140"/>
                <a:gd name="T107" fmla="*/ 280 h 676"/>
                <a:gd name="T108" fmla="*/ 627 w 1140"/>
                <a:gd name="T109" fmla="*/ 286 h 67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140"/>
                <a:gd name="T166" fmla="*/ 0 h 676"/>
                <a:gd name="T167" fmla="*/ 1140 w 1140"/>
                <a:gd name="T168" fmla="*/ 676 h 67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140" h="676">
                  <a:moveTo>
                    <a:pt x="286" y="177"/>
                  </a:moveTo>
                  <a:lnTo>
                    <a:pt x="300" y="170"/>
                  </a:lnTo>
                  <a:lnTo>
                    <a:pt x="314" y="150"/>
                  </a:lnTo>
                  <a:lnTo>
                    <a:pt x="334" y="143"/>
                  </a:lnTo>
                  <a:lnTo>
                    <a:pt x="355" y="130"/>
                  </a:lnTo>
                  <a:lnTo>
                    <a:pt x="368" y="116"/>
                  </a:lnTo>
                  <a:lnTo>
                    <a:pt x="389" y="102"/>
                  </a:lnTo>
                  <a:lnTo>
                    <a:pt x="402" y="95"/>
                  </a:lnTo>
                  <a:lnTo>
                    <a:pt x="430" y="82"/>
                  </a:lnTo>
                  <a:lnTo>
                    <a:pt x="443" y="82"/>
                  </a:lnTo>
                  <a:lnTo>
                    <a:pt x="464" y="68"/>
                  </a:lnTo>
                  <a:lnTo>
                    <a:pt x="484" y="61"/>
                  </a:lnTo>
                  <a:lnTo>
                    <a:pt x="498" y="55"/>
                  </a:lnTo>
                  <a:lnTo>
                    <a:pt x="518" y="41"/>
                  </a:lnTo>
                  <a:lnTo>
                    <a:pt x="539" y="34"/>
                  </a:lnTo>
                  <a:lnTo>
                    <a:pt x="566" y="34"/>
                  </a:lnTo>
                  <a:lnTo>
                    <a:pt x="580" y="27"/>
                  </a:lnTo>
                  <a:lnTo>
                    <a:pt x="600" y="20"/>
                  </a:lnTo>
                  <a:lnTo>
                    <a:pt x="621" y="14"/>
                  </a:lnTo>
                  <a:lnTo>
                    <a:pt x="641" y="14"/>
                  </a:lnTo>
                  <a:lnTo>
                    <a:pt x="662" y="7"/>
                  </a:lnTo>
                  <a:lnTo>
                    <a:pt x="682" y="7"/>
                  </a:lnTo>
                  <a:lnTo>
                    <a:pt x="702" y="0"/>
                  </a:lnTo>
                  <a:lnTo>
                    <a:pt x="723" y="0"/>
                  </a:lnTo>
                  <a:lnTo>
                    <a:pt x="743" y="0"/>
                  </a:lnTo>
                  <a:lnTo>
                    <a:pt x="750" y="7"/>
                  </a:lnTo>
                  <a:lnTo>
                    <a:pt x="771" y="7"/>
                  </a:lnTo>
                  <a:lnTo>
                    <a:pt x="778" y="14"/>
                  </a:lnTo>
                  <a:lnTo>
                    <a:pt x="791" y="14"/>
                  </a:lnTo>
                  <a:lnTo>
                    <a:pt x="798" y="20"/>
                  </a:lnTo>
                  <a:lnTo>
                    <a:pt x="812" y="20"/>
                  </a:lnTo>
                  <a:lnTo>
                    <a:pt x="832" y="34"/>
                  </a:lnTo>
                  <a:lnTo>
                    <a:pt x="846" y="48"/>
                  </a:lnTo>
                  <a:lnTo>
                    <a:pt x="866" y="61"/>
                  </a:lnTo>
                  <a:lnTo>
                    <a:pt x="887" y="75"/>
                  </a:lnTo>
                  <a:lnTo>
                    <a:pt x="900" y="89"/>
                  </a:lnTo>
                  <a:lnTo>
                    <a:pt x="914" y="109"/>
                  </a:lnTo>
                  <a:lnTo>
                    <a:pt x="934" y="130"/>
                  </a:lnTo>
                  <a:lnTo>
                    <a:pt x="948" y="150"/>
                  </a:lnTo>
                  <a:lnTo>
                    <a:pt x="955" y="164"/>
                  </a:lnTo>
                  <a:lnTo>
                    <a:pt x="975" y="184"/>
                  </a:lnTo>
                  <a:lnTo>
                    <a:pt x="982" y="205"/>
                  </a:lnTo>
                  <a:lnTo>
                    <a:pt x="1003" y="225"/>
                  </a:lnTo>
                  <a:lnTo>
                    <a:pt x="1009" y="245"/>
                  </a:lnTo>
                  <a:lnTo>
                    <a:pt x="1023" y="266"/>
                  </a:lnTo>
                  <a:lnTo>
                    <a:pt x="1037" y="293"/>
                  </a:lnTo>
                  <a:lnTo>
                    <a:pt x="1050" y="314"/>
                  </a:lnTo>
                  <a:lnTo>
                    <a:pt x="1064" y="334"/>
                  </a:lnTo>
                  <a:lnTo>
                    <a:pt x="1071" y="348"/>
                  </a:lnTo>
                  <a:lnTo>
                    <a:pt x="1091" y="368"/>
                  </a:lnTo>
                  <a:lnTo>
                    <a:pt x="1098" y="389"/>
                  </a:lnTo>
                  <a:lnTo>
                    <a:pt x="1119" y="409"/>
                  </a:lnTo>
                  <a:lnTo>
                    <a:pt x="1119" y="430"/>
                  </a:lnTo>
                  <a:lnTo>
                    <a:pt x="1125" y="443"/>
                  </a:lnTo>
                  <a:lnTo>
                    <a:pt x="1132" y="464"/>
                  </a:lnTo>
                  <a:lnTo>
                    <a:pt x="1139" y="484"/>
                  </a:lnTo>
                  <a:lnTo>
                    <a:pt x="1139" y="505"/>
                  </a:lnTo>
                  <a:lnTo>
                    <a:pt x="1139" y="525"/>
                  </a:lnTo>
                  <a:lnTo>
                    <a:pt x="1139" y="545"/>
                  </a:lnTo>
                  <a:lnTo>
                    <a:pt x="1139" y="566"/>
                  </a:lnTo>
                  <a:lnTo>
                    <a:pt x="1132" y="586"/>
                  </a:lnTo>
                  <a:lnTo>
                    <a:pt x="1125" y="607"/>
                  </a:lnTo>
                  <a:lnTo>
                    <a:pt x="1119" y="620"/>
                  </a:lnTo>
                  <a:lnTo>
                    <a:pt x="1098" y="641"/>
                  </a:lnTo>
                  <a:lnTo>
                    <a:pt x="1091" y="641"/>
                  </a:lnTo>
                  <a:lnTo>
                    <a:pt x="1078" y="648"/>
                  </a:lnTo>
                  <a:lnTo>
                    <a:pt x="1071" y="655"/>
                  </a:lnTo>
                  <a:lnTo>
                    <a:pt x="1057" y="661"/>
                  </a:lnTo>
                  <a:lnTo>
                    <a:pt x="1050" y="661"/>
                  </a:lnTo>
                  <a:lnTo>
                    <a:pt x="1037" y="661"/>
                  </a:lnTo>
                  <a:lnTo>
                    <a:pt x="1023" y="668"/>
                  </a:lnTo>
                  <a:lnTo>
                    <a:pt x="1016" y="668"/>
                  </a:lnTo>
                  <a:lnTo>
                    <a:pt x="1003" y="675"/>
                  </a:lnTo>
                  <a:lnTo>
                    <a:pt x="996" y="675"/>
                  </a:lnTo>
                  <a:lnTo>
                    <a:pt x="982" y="675"/>
                  </a:lnTo>
                  <a:lnTo>
                    <a:pt x="975" y="675"/>
                  </a:lnTo>
                  <a:lnTo>
                    <a:pt x="962" y="675"/>
                  </a:lnTo>
                  <a:lnTo>
                    <a:pt x="955" y="668"/>
                  </a:lnTo>
                  <a:lnTo>
                    <a:pt x="941" y="668"/>
                  </a:lnTo>
                  <a:lnTo>
                    <a:pt x="934" y="668"/>
                  </a:lnTo>
                  <a:lnTo>
                    <a:pt x="921" y="661"/>
                  </a:lnTo>
                  <a:lnTo>
                    <a:pt x="907" y="661"/>
                  </a:lnTo>
                  <a:lnTo>
                    <a:pt x="900" y="661"/>
                  </a:lnTo>
                  <a:lnTo>
                    <a:pt x="887" y="661"/>
                  </a:lnTo>
                  <a:lnTo>
                    <a:pt x="880" y="655"/>
                  </a:lnTo>
                  <a:lnTo>
                    <a:pt x="866" y="648"/>
                  </a:lnTo>
                  <a:lnTo>
                    <a:pt x="859" y="648"/>
                  </a:lnTo>
                  <a:lnTo>
                    <a:pt x="839" y="641"/>
                  </a:lnTo>
                  <a:lnTo>
                    <a:pt x="832" y="641"/>
                  </a:lnTo>
                  <a:lnTo>
                    <a:pt x="818" y="634"/>
                  </a:lnTo>
                  <a:lnTo>
                    <a:pt x="812" y="627"/>
                  </a:lnTo>
                  <a:lnTo>
                    <a:pt x="798" y="620"/>
                  </a:lnTo>
                  <a:lnTo>
                    <a:pt x="791" y="620"/>
                  </a:lnTo>
                  <a:lnTo>
                    <a:pt x="778" y="614"/>
                  </a:lnTo>
                  <a:lnTo>
                    <a:pt x="771" y="614"/>
                  </a:lnTo>
                  <a:lnTo>
                    <a:pt x="757" y="607"/>
                  </a:lnTo>
                  <a:lnTo>
                    <a:pt x="750" y="600"/>
                  </a:lnTo>
                  <a:lnTo>
                    <a:pt x="737" y="593"/>
                  </a:lnTo>
                  <a:lnTo>
                    <a:pt x="723" y="593"/>
                  </a:lnTo>
                  <a:lnTo>
                    <a:pt x="709" y="593"/>
                  </a:lnTo>
                  <a:lnTo>
                    <a:pt x="702" y="586"/>
                  </a:lnTo>
                  <a:lnTo>
                    <a:pt x="689" y="580"/>
                  </a:lnTo>
                  <a:lnTo>
                    <a:pt x="682" y="573"/>
                  </a:lnTo>
                  <a:lnTo>
                    <a:pt x="668" y="573"/>
                  </a:lnTo>
                  <a:lnTo>
                    <a:pt x="655" y="566"/>
                  </a:lnTo>
                  <a:lnTo>
                    <a:pt x="641" y="566"/>
                  </a:lnTo>
                  <a:lnTo>
                    <a:pt x="634" y="566"/>
                  </a:lnTo>
                  <a:lnTo>
                    <a:pt x="621" y="559"/>
                  </a:lnTo>
                  <a:lnTo>
                    <a:pt x="614" y="559"/>
                  </a:lnTo>
                  <a:lnTo>
                    <a:pt x="593" y="552"/>
                  </a:lnTo>
                  <a:lnTo>
                    <a:pt x="587" y="552"/>
                  </a:lnTo>
                  <a:lnTo>
                    <a:pt x="573" y="552"/>
                  </a:lnTo>
                  <a:lnTo>
                    <a:pt x="566" y="552"/>
                  </a:lnTo>
                  <a:lnTo>
                    <a:pt x="552" y="552"/>
                  </a:lnTo>
                  <a:lnTo>
                    <a:pt x="539" y="552"/>
                  </a:lnTo>
                  <a:lnTo>
                    <a:pt x="525" y="552"/>
                  </a:lnTo>
                  <a:lnTo>
                    <a:pt x="518" y="552"/>
                  </a:lnTo>
                  <a:lnTo>
                    <a:pt x="498" y="552"/>
                  </a:lnTo>
                  <a:lnTo>
                    <a:pt x="491" y="552"/>
                  </a:lnTo>
                  <a:lnTo>
                    <a:pt x="477" y="552"/>
                  </a:lnTo>
                  <a:lnTo>
                    <a:pt x="464" y="552"/>
                  </a:lnTo>
                  <a:lnTo>
                    <a:pt x="450" y="552"/>
                  </a:lnTo>
                  <a:lnTo>
                    <a:pt x="443" y="552"/>
                  </a:lnTo>
                  <a:lnTo>
                    <a:pt x="430" y="552"/>
                  </a:lnTo>
                  <a:lnTo>
                    <a:pt x="416" y="552"/>
                  </a:lnTo>
                  <a:lnTo>
                    <a:pt x="402" y="552"/>
                  </a:lnTo>
                  <a:lnTo>
                    <a:pt x="389" y="552"/>
                  </a:lnTo>
                  <a:lnTo>
                    <a:pt x="382" y="559"/>
                  </a:lnTo>
                  <a:lnTo>
                    <a:pt x="368" y="559"/>
                  </a:lnTo>
                  <a:lnTo>
                    <a:pt x="355" y="559"/>
                  </a:lnTo>
                  <a:lnTo>
                    <a:pt x="341" y="559"/>
                  </a:lnTo>
                  <a:lnTo>
                    <a:pt x="327" y="559"/>
                  </a:lnTo>
                  <a:lnTo>
                    <a:pt x="314" y="559"/>
                  </a:lnTo>
                  <a:lnTo>
                    <a:pt x="307" y="559"/>
                  </a:lnTo>
                  <a:lnTo>
                    <a:pt x="286" y="559"/>
                  </a:lnTo>
                  <a:lnTo>
                    <a:pt x="280" y="559"/>
                  </a:lnTo>
                  <a:lnTo>
                    <a:pt x="266" y="559"/>
                  </a:lnTo>
                  <a:lnTo>
                    <a:pt x="252" y="559"/>
                  </a:lnTo>
                  <a:lnTo>
                    <a:pt x="246" y="559"/>
                  </a:lnTo>
                  <a:lnTo>
                    <a:pt x="232" y="559"/>
                  </a:lnTo>
                  <a:lnTo>
                    <a:pt x="218" y="559"/>
                  </a:lnTo>
                  <a:lnTo>
                    <a:pt x="205" y="552"/>
                  </a:lnTo>
                  <a:lnTo>
                    <a:pt x="198" y="552"/>
                  </a:lnTo>
                  <a:lnTo>
                    <a:pt x="184" y="552"/>
                  </a:lnTo>
                  <a:lnTo>
                    <a:pt x="177" y="545"/>
                  </a:lnTo>
                  <a:lnTo>
                    <a:pt x="164" y="545"/>
                  </a:lnTo>
                  <a:lnTo>
                    <a:pt x="150" y="545"/>
                  </a:lnTo>
                  <a:lnTo>
                    <a:pt x="136" y="545"/>
                  </a:lnTo>
                  <a:lnTo>
                    <a:pt x="130" y="539"/>
                  </a:lnTo>
                  <a:lnTo>
                    <a:pt x="116" y="539"/>
                  </a:lnTo>
                  <a:lnTo>
                    <a:pt x="102" y="532"/>
                  </a:lnTo>
                  <a:lnTo>
                    <a:pt x="95" y="525"/>
                  </a:lnTo>
                  <a:lnTo>
                    <a:pt x="82" y="525"/>
                  </a:lnTo>
                  <a:lnTo>
                    <a:pt x="82" y="518"/>
                  </a:lnTo>
                  <a:lnTo>
                    <a:pt x="61" y="505"/>
                  </a:lnTo>
                  <a:lnTo>
                    <a:pt x="34" y="498"/>
                  </a:lnTo>
                  <a:lnTo>
                    <a:pt x="20" y="477"/>
                  </a:lnTo>
                  <a:lnTo>
                    <a:pt x="14" y="470"/>
                  </a:lnTo>
                  <a:lnTo>
                    <a:pt x="14" y="457"/>
                  </a:lnTo>
                  <a:lnTo>
                    <a:pt x="7" y="450"/>
                  </a:lnTo>
                  <a:lnTo>
                    <a:pt x="7" y="436"/>
                  </a:lnTo>
                  <a:lnTo>
                    <a:pt x="0" y="430"/>
                  </a:lnTo>
                  <a:lnTo>
                    <a:pt x="0" y="416"/>
                  </a:lnTo>
                  <a:lnTo>
                    <a:pt x="0" y="409"/>
                  </a:lnTo>
                  <a:lnTo>
                    <a:pt x="0" y="395"/>
                  </a:lnTo>
                  <a:lnTo>
                    <a:pt x="0" y="382"/>
                  </a:lnTo>
                  <a:lnTo>
                    <a:pt x="0" y="368"/>
                  </a:lnTo>
                  <a:lnTo>
                    <a:pt x="0" y="361"/>
                  </a:lnTo>
                  <a:lnTo>
                    <a:pt x="7" y="348"/>
                  </a:lnTo>
                  <a:lnTo>
                    <a:pt x="7" y="334"/>
                  </a:lnTo>
                  <a:lnTo>
                    <a:pt x="14" y="327"/>
                  </a:lnTo>
                  <a:lnTo>
                    <a:pt x="14" y="314"/>
                  </a:lnTo>
                  <a:lnTo>
                    <a:pt x="20" y="307"/>
                  </a:lnTo>
                  <a:lnTo>
                    <a:pt x="20" y="293"/>
                  </a:lnTo>
                  <a:lnTo>
                    <a:pt x="27" y="286"/>
                  </a:lnTo>
                  <a:lnTo>
                    <a:pt x="41" y="266"/>
                  </a:lnTo>
                  <a:lnTo>
                    <a:pt x="55" y="245"/>
                  </a:lnTo>
                  <a:lnTo>
                    <a:pt x="68" y="225"/>
                  </a:lnTo>
                  <a:lnTo>
                    <a:pt x="82" y="211"/>
                  </a:lnTo>
                  <a:lnTo>
                    <a:pt x="102" y="198"/>
                  </a:lnTo>
                  <a:lnTo>
                    <a:pt x="123" y="191"/>
                  </a:lnTo>
                  <a:lnTo>
                    <a:pt x="130" y="191"/>
                  </a:lnTo>
                  <a:lnTo>
                    <a:pt x="143" y="184"/>
                  </a:lnTo>
                  <a:lnTo>
                    <a:pt x="150" y="184"/>
                  </a:lnTo>
                  <a:lnTo>
                    <a:pt x="171" y="184"/>
                  </a:lnTo>
                  <a:lnTo>
                    <a:pt x="177" y="184"/>
                  </a:lnTo>
                  <a:lnTo>
                    <a:pt x="191" y="184"/>
                  </a:lnTo>
                  <a:lnTo>
                    <a:pt x="198" y="184"/>
                  </a:lnTo>
                  <a:lnTo>
                    <a:pt x="218" y="184"/>
                  </a:lnTo>
                  <a:lnTo>
                    <a:pt x="225" y="184"/>
                  </a:lnTo>
                  <a:lnTo>
                    <a:pt x="246" y="191"/>
                  </a:lnTo>
                  <a:lnTo>
                    <a:pt x="252" y="191"/>
                  </a:lnTo>
                  <a:lnTo>
                    <a:pt x="266" y="198"/>
                  </a:lnTo>
                  <a:lnTo>
                    <a:pt x="280" y="198"/>
                  </a:lnTo>
                  <a:lnTo>
                    <a:pt x="293" y="198"/>
                  </a:lnTo>
                  <a:lnTo>
                    <a:pt x="307" y="205"/>
                  </a:lnTo>
                  <a:lnTo>
                    <a:pt x="321" y="205"/>
                  </a:lnTo>
                  <a:lnTo>
                    <a:pt x="334" y="211"/>
                  </a:lnTo>
                  <a:lnTo>
                    <a:pt x="348" y="218"/>
                  </a:lnTo>
                  <a:lnTo>
                    <a:pt x="361" y="218"/>
                  </a:lnTo>
                  <a:lnTo>
                    <a:pt x="382" y="225"/>
                  </a:lnTo>
                  <a:lnTo>
                    <a:pt x="389" y="232"/>
                  </a:lnTo>
                  <a:lnTo>
                    <a:pt x="402" y="232"/>
                  </a:lnTo>
                  <a:lnTo>
                    <a:pt x="416" y="239"/>
                  </a:lnTo>
                  <a:lnTo>
                    <a:pt x="430" y="245"/>
                  </a:lnTo>
                  <a:lnTo>
                    <a:pt x="450" y="245"/>
                  </a:lnTo>
                  <a:lnTo>
                    <a:pt x="457" y="252"/>
                  </a:lnTo>
                  <a:lnTo>
                    <a:pt x="471" y="259"/>
                  </a:lnTo>
                  <a:lnTo>
                    <a:pt x="491" y="259"/>
                  </a:lnTo>
                  <a:lnTo>
                    <a:pt x="498" y="266"/>
                  </a:lnTo>
                  <a:lnTo>
                    <a:pt x="518" y="266"/>
                  </a:lnTo>
                  <a:lnTo>
                    <a:pt x="525" y="266"/>
                  </a:lnTo>
                  <a:lnTo>
                    <a:pt x="539" y="273"/>
                  </a:lnTo>
                  <a:lnTo>
                    <a:pt x="552" y="273"/>
                  </a:lnTo>
                  <a:lnTo>
                    <a:pt x="566" y="280"/>
                  </a:lnTo>
                  <a:lnTo>
                    <a:pt x="580" y="280"/>
                  </a:lnTo>
                  <a:lnTo>
                    <a:pt x="587" y="286"/>
                  </a:lnTo>
                  <a:lnTo>
                    <a:pt x="607" y="286"/>
                  </a:lnTo>
                  <a:lnTo>
                    <a:pt x="614" y="286"/>
                  </a:lnTo>
                  <a:lnTo>
                    <a:pt x="627" y="286"/>
                  </a:lnTo>
                  <a:lnTo>
                    <a:pt x="634" y="286"/>
                  </a:lnTo>
                  <a:lnTo>
                    <a:pt x="648" y="280"/>
                  </a:lnTo>
                  <a:lnTo>
                    <a:pt x="655" y="280"/>
                  </a:lnTo>
                </a:path>
              </a:pathLst>
            </a:custGeom>
            <a:gradFill rotWithShape="0">
              <a:gsLst>
                <a:gs pos="0">
                  <a:srgbClr val="CF0E30"/>
                </a:gs>
                <a:gs pos="100000">
                  <a:srgbClr val="DD566E"/>
                </a:gs>
              </a:gsLst>
              <a:path path="rect">
                <a:fillToRect l="50000" t="50000" r="50000" b="50000"/>
              </a:path>
            </a:gradFill>
            <a:ln w="76200" cap="rnd" cmpd="sng">
              <a:solidFill>
                <a:srgbClr val="CF0E3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78" name="Freeform 5"/>
            <p:cNvSpPr>
              <a:spLocks/>
            </p:cNvSpPr>
            <p:nvPr/>
          </p:nvSpPr>
          <p:spPr bwMode="auto">
            <a:xfrm>
              <a:off x="1077" y="1332"/>
              <a:ext cx="785" cy="649"/>
            </a:xfrm>
            <a:custGeom>
              <a:avLst/>
              <a:gdLst>
                <a:gd name="T0" fmla="*/ 191 w 785"/>
                <a:gd name="T1" fmla="*/ 498 h 649"/>
                <a:gd name="T2" fmla="*/ 177 w 785"/>
                <a:gd name="T3" fmla="*/ 457 h 649"/>
                <a:gd name="T4" fmla="*/ 170 w 785"/>
                <a:gd name="T5" fmla="*/ 430 h 649"/>
                <a:gd name="T6" fmla="*/ 164 w 785"/>
                <a:gd name="T7" fmla="*/ 396 h 649"/>
                <a:gd name="T8" fmla="*/ 150 w 785"/>
                <a:gd name="T9" fmla="*/ 368 h 649"/>
                <a:gd name="T10" fmla="*/ 150 w 785"/>
                <a:gd name="T11" fmla="*/ 327 h 649"/>
                <a:gd name="T12" fmla="*/ 150 w 785"/>
                <a:gd name="T13" fmla="*/ 293 h 649"/>
                <a:gd name="T14" fmla="*/ 143 w 785"/>
                <a:gd name="T15" fmla="*/ 266 h 649"/>
                <a:gd name="T16" fmla="*/ 143 w 785"/>
                <a:gd name="T17" fmla="*/ 218 h 649"/>
                <a:gd name="T18" fmla="*/ 150 w 785"/>
                <a:gd name="T19" fmla="*/ 157 h 649"/>
                <a:gd name="T20" fmla="*/ 170 w 785"/>
                <a:gd name="T21" fmla="*/ 109 h 649"/>
                <a:gd name="T22" fmla="*/ 198 w 785"/>
                <a:gd name="T23" fmla="*/ 61 h 649"/>
                <a:gd name="T24" fmla="*/ 232 w 785"/>
                <a:gd name="T25" fmla="*/ 34 h 649"/>
                <a:gd name="T26" fmla="*/ 259 w 785"/>
                <a:gd name="T27" fmla="*/ 20 h 649"/>
                <a:gd name="T28" fmla="*/ 286 w 785"/>
                <a:gd name="T29" fmla="*/ 7 h 649"/>
                <a:gd name="T30" fmla="*/ 327 w 785"/>
                <a:gd name="T31" fmla="*/ 0 h 649"/>
                <a:gd name="T32" fmla="*/ 368 w 785"/>
                <a:gd name="T33" fmla="*/ 0 h 649"/>
                <a:gd name="T34" fmla="*/ 409 w 785"/>
                <a:gd name="T35" fmla="*/ 0 h 649"/>
                <a:gd name="T36" fmla="*/ 450 w 785"/>
                <a:gd name="T37" fmla="*/ 7 h 649"/>
                <a:gd name="T38" fmla="*/ 491 w 785"/>
                <a:gd name="T39" fmla="*/ 14 h 649"/>
                <a:gd name="T40" fmla="*/ 539 w 785"/>
                <a:gd name="T41" fmla="*/ 20 h 649"/>
                <a:gd name="T42" fmla="*/ 579 w 785"/>
                <a:gd name="T43" fmla="*/ 41 h 649"/>
                <a:gd name="T44" fmla="*/ 620 w 785"/>
                <a:gd name="T45" fmla="*/ 48 h 649"/>
                <a:gd name="T46" fmla="*/ 654 w 785"/>
                <a:gd name="T47" fmla="*/ 61 h 649"/>
                <a:gd name="T48" fmla="*/ 695 w 785"/>
                <a:gd name="T49" fmla="*/ 82 h 649"/>
                <a:gd name="T50" fmla="*/ 723 w 785"/>
                <a:gd name="T51" fmla="*/ 95 h 649"/>
                <a:gd name="T52" fmla="*/ 764 w 785"/>
                <a:gd name="T53" fmla="*/ 123 h 649"/>
                <a:gd name="T54" fmla="*/ 784 w 785"/>
                <a:gd name="T55" fmla="*/ 157 h 649"/>
                <a:gd name="T56" fmla="*/ 784 w 785"/>
                <a:gd name="T57" fmla="*/ 184 h 649"/>
                <a:gd name="T58" fmla="*/ 777 w 785"/>
                <a:gd name="T59" fmla="*/ 218 h 649"/>
                <a:gd name="T60" fmla="*/ 770 w 785"/>
                <a:gd name="T61" fmla="*/ 252 h 649"/>
                <a:gd name="T62" fmla="*/ 757 w 785"/>
                <a:gd name="T63" fmla="*/ 293 h 649"/>
                <a:gd name="T64" fmla="*/ 743 w 785"/>
                <a:gd name="T65" fmla="*/ 327 h 649"/>
                <a:gd name="T66" fmla="*/ 723 w 785"/>
                <a:gd name="T67" fmla="*/ 368 h 649"/>
                <a:gd name="T68" fmla="*/ 702 w 785"/>
                <a:gd name="T69" fmla="*/ 409 h 649"/>
                <a:gd name="T70" fmla="*/ 675 w 785"/>
                <a:gd name="T71" fmla="*/ 450 h 649"/>
                <a:gd name="T72" fmla="*/ 654 w 785"/>
                <a:gd name="T73" fmla="*/ 484 h 649"/>
                <a:gd name="T74" fmla="*/ 634 w 785"/>
                <a:gd name="T75" fmla="*/ 525 h 649"/>
                <a:gd name="T76" fmla="*/ 607 w 785"/>
                <a:gd name="T77" fmla="*/ 553 h 649"/>
                <a:gd name="T78" fmla="*/ 586 w 785"/>
                <a:gd name="T79" fmla="*/ 580 h 649"/>
                <a:gd name="T80" fmla="*/ 545 w 785"/>
                <a:gd name="T81" fmla="*/ 614 h 649"/>
                <a:gd name="T82" fmla="*/ 511 w 785"/>
                <a:gd name="T83" fmla="*/ 621 h 649"/>
                <a:gd name="T84" fmla="*/ 477 w 785"/>
                <a:gd name="T85" fmla="*/ 634 h 649"/>
                <a:gd name="T86" fmla="*/ 450 w 785"/>
                <a:gd name="T87" fmla="*/ 641 h 649"/>
                <a:gd name="T88" fmla="*/ 416 w 785"/>
                <a:gd name="T89" fmla="*/ 641 h 649"/>
                <a:gd name="T90" fmla="*/ 382 w 785"/>
                <a:gd name="T91" fmla="*/ 648 h 649"/>
                <a:gd name="T92" fmla="*/ 348 w 785"/>
                <a:gd name="T93" fmla="*/ 648 h 649"/>
                <a:gd name="T94" fmla="*/ 314 w 785"/>
                <a:gd name="T95" fmla="*/ 648 h 649"/>
                <a:gd name="T96" fmla="*/ 286 w 785"/>
                <a:gd name="T97" fmla="*/ 641 h 649"/>
                <a:gd name="T98" fmla="*/ 252 w 785"/>
                <a:gd name="T99" fmla="*/ 641 h 649"/>
                <a:gd name="T100" fmla="*/ 218 w 785"/>
                <a:gd name="T101" fmla="*/ 628 h 649"/>
                <a:gd name="T102" fmla="*/ 191 w 785"/>
                <a:gd name="T103" fmla="*/ 621 h 649"/>
                <a:gd name="T104" fmla="*/ 150 w 785"/>
                <a:gd name="T105" fmla="*/ 607 h 649"/>
                <a:gd name="T106" fmla="*/ 123 w 785"/>
                <a:gd name="T107" fmla="*/ 593 h 649"/>
                <a:gd name="T108" fmla="*/ 95 w 785"/>
                <a:gd name="T109" fmla="*/ 573 h 649"/>
                <a:gd name="T110" fmla="*/ 41 w 785"/>
                <a:gd name="T111" fmla="*/ 546 h 649"/>
                <a:gd name="T112" fmla="*/ 0 w 785"/>
                <a:gd name="T113" fmla="*/ 498 h 649"/>
                <a:gd name="T114" fmla="*/ 14 w 785"/>
                <a:gd name="T115" fmla="*/ 457 h 649"/>
                <a:gd name="T116" fmla="*/ 34 w 785"/>
                <a:gd name="T117" fmla="*/ 423 h 649"/>
                <a:gd name="T118" fmla="*/ 61 w 785"/>
                <a:gd name="T119" fmla="*/ 389 h 649"/>
                <a:gd name="T120" fmla="*/ 95 w 785"/>
                <a:gd name="T121" fmla="*/ 362 h 649"/>
                <a:gd name="T122" fmla="*/ 150 w 785"/>
                <a:gd name="T123" fmla="*/ 321 h 6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85"/>
                <a:gd name="T187" fmla="*/ 0 h 649"/>
                <a:gd name="T188" fmla="*/ 785 w 785"/>
                <a:gd name="T189" fmla="*/ 649 h 649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85" h="649">
                  <a:moveTo>
                    <a:pt x="198" y="518"/>
                  </a:moveTo>
                  <a:lnTo>
                    <a:pt x="191" y="505"/>
                  </a:lnTo>
                  <a:lnTo>
                    <a:pt x="191" y="498"/>
                  </a:lnTo>
                  <a:lnTo>
                    <a:pt x="184" y="484"/>
                  </a:lnTo>
                  <a:lnTo>
                    <a:pt x="177" y="471"/>
                  </a:lnTo>
                  <a:lnTo>
                    <a:pt x="177" y="457"/>
                  </a:lnTo>
                  <a:lnTo>
                    <a:pt x="170" y="450"/>
                  </a:lnTo>
                  <a:lnTo>
                    <a:pt x="170" y="437"/>
                  </a:lnTo>
                  <a:lnTo>
                    <a:pt x="170" y="430"/>
                  </a:lnTo>
                  <a:lnTo>
                    <a:pt x="170" y="416"/>
                  </a:lnTo>
                  <a:lnTo>
                    <a:pt x="164" y="409"/>
                  </a:lnTo>
                  <a:lnTo>
                    <a:pt x="164" y="396"/>
                  </a:lnTo>
                  <a:lnTo>
                    <a:pt x="157" y="389"/>
                  </a:lnTo>
                  <a:lnTo>
                    <a:pt x="157" y="375"/>
                  </a:lnTo>
                  <a:lnTo>
                    <a:pt x="150" y="368"/>
                  </a:lnTo>
                  <a:lnTo>
                    <a:pt x="150" y="348"/>
                  </a:lnTo>
                  <a:lnTo>
                    <a:pt x="150" y="341"/>
                  </a:lnTo>
                  <a:lnTo>
                    <a:pt x="150" y="327"/>
                  </a:lnTo>
                  <a:lnTo>
                    <a:pt x="150" y="321"/>
                  </a:lnTo>
                  <a:lnTo>
                    <a:pt x="150" y="307"/>
                  </a:lnTo>
                  <a:lnTo>
                    <a:pt x="150" y="293"/>
                  </a:lnTo>
                  <a:lnTo>
                    <a:pt x="150" y="286"/>
                  </a:lnTo>
                  <a:lnTo>
                    <a:pt x="143" y="273"/>
                  </a:lnTo>
                  <a:lnTo>
                    <a:pt x="143" y="266"/>
                  </a:lnTo>
                  <a:lnTo>
                    <a:pt x="143" y="252"/>
                  </a:lnTo>
                  <a:lnTo>
                    <a:pt x="143" y="239"/>
                  </a:lnTo>
                  <a:lnTo>
                    <a:pt x="143" y="218"/>
                  </a:lnTo>
                  <a:lnTo>
                    <a:pt x="150" y="198"/>
                  </a:lnTo>
                  <a:lnTo>
                    <a:pt x="150" y="177"/>
                  </a:lnTo>
                  <a:lnTo>
                    <a:pt x="150" y="157"/>
                  </a:lnTo>
                  <a:lnTo>
                    <a:pt x="157" y="143"/>
                  </a:lnTo>
                  <a:lnTo>
                    <a:pt x="164" y="130"/>
                  </a:lnTo>
                  <a:lnTo>
                    <a:pt x="170" y="109"/>
                  </a:lnTo>
                  <a:lnTo>
                    <a:pt x="184" y="89"/>
                  </a:lnTo>
                  <a:lnTo>
                    <a:pt x="191" y="75"/>
                  </a:lnTo>
                  <a:lnTo>
                    <a:pt x="198" y="61"/>
                  </a:lnTo>
                  <a:lnTo>
                    <a:pt x="218" y="48"/>
                  </a:lnTo>
                  <a:lnTo>
                    <a:pt x="218" y="41"/>
                  </a:lnTo>
                  <a:lnTo>
                    <a:pt x="232" y="34"/>
                  </a:lnTo>
                  <a:lnTo>
                    <a:pt x="239" y="27"/>
                  </a:lnTo>
                  <a:lnTo>
                    <a:pt x="245" y="20"/>
                  </a:lnTo>
                  <a:lnTo>
                    <a:pt x="259" y="20"/>
                  </a:lnTo>
                  <a:lnTo>
                    <a:pt x="266" y="20"/>
                  </a:lnTo>
                  <a:lnTo>
                    <a:pt x="280" y="14"/>
                  </a:lnTo>
                  <a:lnTo>
                    <a:pt x="286" y="7"/>
                  </a:lnTo>
                  <a:lnTo>
                    <a:pt x="307" y="7"/>
                  </a:lnTo>
                  <a:lnTo>
                    <a:pt x="314" y="7"/>
                  </a:lnTo>
                  <a:lnTo>
                    <a:pt x="327" y="0"/>
                  </a:lnTo>
                  <a:lnTo>
                    <a:pt x="341" y="0"/>
                  </a:lnTo>
                  <a:lnTo>
                    <a:pt x="355" y="0"/>
                  </a:lnTo>
                  <a:lnTo>
                    <a:pt x="368" y="0"/>
                  </a:lnTo>
                  <a:lnTo>
                    <a:pt x="382" y="0"/>
                  </a:lnTo>
                  <a:lnTo>
                    <a:pt x="395" y="0"/>
                  </a:lnTo>
                  <a:lnTo>
                    <a:pt x="409" y="0"/>
                  </a:lnTo>
                  <a:lnTo>
                    <a:pt x="423" y="0"/>
                  </a:lnTo>
                  <a:lnTo>
                    <a:pt x="436" y="7"/>
                  </a:lnTo>
                  <a:lnTo>
                    <a:pt x="450" y="7"/>
                  </a:lnTo>
                  <a:lnTo>
                    <a:pt x="470" y="7"/>
                  </a:lnTo>
                  <a:lnTo>
                    <a:pt x="477" y="14"/>
                  </a:lnTo>
                  <a:lnTo>
                    <a:pt x="491" y="14"/>
                  </a:lnTo>
                  <a:lnTo>
                    <a:pt x="511" y="20"/>
                  </a:lnTo>
                  <a:lnTo>
                    <a:pt x="525" y="20"/>
                  </a:lnTo>
                  <a:lnTo>
                    <a:pt x="539" y="20"/>
                  </a:lnTo>
                  <a:lnTo>
                    <a:pt x="552" y="27"/>
                  </a:lnTo>
                  <a:lnTo>
                    <a:pt x="566" y="34"/>
                  </a:lnTo>
                  <a:lnTo>
                    <a:pt x="579" y="41"/>
                  </a:lnTo>
                  <a:lnTo>
                    <a:pt x="593" y="41"/>
                  </a:lnTo>
                  <a:lnTo>
                    <a:pt x="607" y="41"/>
                  </a:lnTo>
                  <a:lnTo>
                    <a:pt x="620" y="48"/>
                  </a:lnTo>
                  <a:lnTo>
                    <a:pt x="634" y="55"/>
                  </a:lnTo>
                  <a:lnTo>
                    <a:pt x="648" y="61"/>
                  </a:lnTo>
                  <a:lnTo>
                    <a:pt x="654" y="61"/>
                  </a:lnTo>
                  <a:lnTo>
                    <a:pt x="675" y="68"/>
                  </a:lnTo>
                  <a:lnTo>
                    <a:pt x="682" y="75"/>
                  </a:lnTo>
                  <a:lnTo>
                    <a:pt x="695" y="82"/>
                  </a:lnTo>
                  <a:lnTo>
                    <a:pt x="702" y="89"/>
                  </a:lnTo>
                  <a:lnTo>
                    <a:pt x="716" y="89"/>
                  </a:lnTo>
                  <a:lnTo>
                    <a:pt x="723" y="95"/>
                  </a:lnTo>
                  <a:lnTo>
                    <a:pt x="729" y="102"/>
                  </a:lnTo>
                  <a:lnTo>
                    <a:pt x="750" y="109"/>
                  </a:lnTo>
                  <a:lnTo>
                    <a:pt x="764" y="123"/>
                  </a:lnTo>
                  <a:lnTo>
                    <a:pt x="770" y="136"/>
                  </a:lnTo>
                  <a:lnTo>
                    <a:pt x="777" y="136"/>
                  </a:lnTo>
                  <a:lnTo>
                    <a:pt x="784" y="157"/>
                  </a:lnTo>
                  <a:lnTo>
                    <a:pt x="784" y="171"/>
                  </a:lnTo>
                  <a:lnTo>
                    <a:pt x="784" y="177"/>
                  </a:lnTo>
                  <a:lnTo>
                    <a:pt x="784" y="184"/>
                  </a:lnTo>
                  <a:lnTo>
                    <a:pt x="784" y="198"/>
                  </a:lnTo>
                  <a:lnTo>
                    <a:pt x="777" y="205"/>
                  </a:lnTo>
                  <a:lnTo>
                    <a:pt x="777" y="218"/>
                  </a:lnTo>
                  <a:lnTo>
                    <a:pt x="770" y="225"/>
                  </a:lnTo>
                  <a:lnTo>
                    <a:pt x="770" y="239"/>
                  </a:lnTo>
                  <a:lnTo>
                    <a:pt x="770" y="252"/>
                  </a:lnTo>
                  <a:lnTo>
                    <a:pt x="770" y="266"/>
                  </a:lnTo>
                  <a:lnTo>
                    <a:pt x="764" y="273"/>
                  </a:lnTo>
                  <a:lnTo>
                    <a:pt x="757" y="293"/>
                  </a:lnTo>
                  <a:lnTo>
                    <a:pt x="750" y="300"/>
                  </a:lnTo>
                  <a:lnTo>
                    <a:pt x="750" y="321"/>
                  </a:lnTo>
                  <a:lnTo>
                    <a:pt x="743" y="327"/>
                  </a:lnTo>
                  <a:lnTo>
                    <a:pt x="736" y="341"/>
                  </a:lnTo>
                  <a:lnTo>
                    <a:pt x="729" y="355"/>
                  </a:lnTo>
                  <a:lnTo>
                    <a:pt x="723" y="368"/>
                  </a:lnTo>
                  <a:lnTo>
                    <a:pt x="716" y="382"/>
                  </a:lnTo>
                  <a:lnTo>
                    <a:pt x="709" y="396"/>
                  </a:lnTo>
                  <a:lnTo>
                    <a:pt x="702" y="409"/>
                  </a:lnTo>
                  <a:lnTo>
                    <a:pt x="695" y="423"/>
                  </a:lnTo>
                  <a:lnTo>
                    <a:pt x="689" y="437"/>
                  </a:lnTo>
                  <a:lnTo>
                    <a:pt x="675" y="450"/>
                  </a:lnTo>
                  <a:lnTo>
                    <a:pt x="675" y="457"/>
                  </a:lnTo>
                  <a:lnTo>
                    <a:pt x="661" y="477"/>
                  </a:lnTo>
                  <a:lnTo>
                    <a:pt x="654" y="484"/>
                  </a:lnTo>
                  <a:lnTo>
                    <a:pt x="648" y="498"/>
                  </a:lnTo>
                  <a:lnTo>
                    <a:pt x="641" y="512"/>
                  </a:lnTo>
                  <a:lnTo>
                    <a:pt x="634" y="525"/>
                  </a:lnTo>
                  <a:lnTo>
                    <a:pt x="627" y="532"/>
                  </a:lnTo>
                  <a:lnTo>
                    <a:pt x="614" y="546"/>
                  </a:lnTo>
                  <a:lnTo>
                    <a:pt x="607" y="553"/>
                  </a:lnTo>
                  <a:lnTo>
                    <a:pt x="600" y="566"/>
                  </a:lnTo>
                  <a:lnTo>
                    <a:pt x="593" y="573"/>
                  </a:lnTo>
                  <a:lnTo>
                    <a:pt x="586" y="580"/>
                  </a:lnTo>
                  <a:lnTo>
                    <a:pt x="579" y="587"/>
                  </a:lnTo>
                  <a:lnTo>
                    <a:pt x="566" y="600"/>
                  </a:lnTo>
                  <a:lnTo>
                    <a:pt x="545" y="614"/>
                  </a:lnTo>
                  <a:lnTo>
                    <a:pt x="532" y="621"/>
                  </a:lnTo>
                  <a:lnTo>
                    <a:pt x="518" y="621"/>
                  </a:lnTo>
                  <a:lnTo>
                    <a:pt x="511" y="621"/>
                  </a:lnTo>
                  <a:lnTo>
                    <a:pt x="498" y="628"/>
                  </a:lnTo>
                  <a:lnTo>
                    <a:pt x="491" y="634"/>
                  </a:lnTo>
                  <a:lnTo>
                    <a:pt x="477" y="634"/>
                  </a:lnTo>
                  <a:lnTo>
                    <a:pt x="470" y="641"/>
                  </a:lnTo>
                  <a:lnTo>
                    <a:pt x="457" y="641"/>
                  </a:lnTo>
                  <a:lnTo>
                    <a:pt x="450" y="641"/>
                  </a:lnTo>
                  <a:lnTo>
                    <a:pt x="436" y="641"/>
                  </a:lnTo>
                  <a:lnTo>
                    <a:pt x="423" y="641"/>
                  </a:lnTo>
                  <a:lnTo>
                    <a:pt x="416" y="641"/>
                  </a:lnTo>
                  <a:lnTo>
                    <a:pt x="402" y="648"/>
                  </a:lnTo>
                  <a:lnTo>
                    <a:pt x="395" y="648"/>
                  </a:lnTo>
                  <a:lnTo>
                    <a:pt x="382" y="648"/>
                  </a:lnTo>
                  <a:lnTo>
                    <a:pt x="375" y="648"/>
                  </a:lnTo>
                  <a:lnTo>
                    <a:pt x="361" y="648"/>
                  </a:lnTo>
                  <a:lnTo>
                    <a:pt x="348" y="648"/>
                  </a:lnTo>
                  <a:lnTo>
                    <a:pt x="334" y="648"/>
                  </a:lnTo>
                  <a:lnTo>
                    <a:pt x="327" y="648"/>
                  </a:lnTo>
                  <a:lnTo>
                    <a:pt x="314" y="648"/>
                  </a:lnTo>
                  <a:lnTo>
                    <a:pt x="307" y="641"/>
                  </a:lnTo>
                  <a:lnTo>
                    <a:pt x="293" y="641"/>
                  </a:lnTo>
                  <a:lnTo>
                    <a:pt x="286" y="641"/>
                  </a:lnTo>
                  <a:lnTo>
                    <a:pt x="273" y="641"/>
                  </a:lnTo>
                  <a:lnTo>
                    <a:pt x="266" y="641"/>
                  </a:lnTo>
                  <a:lnTo>
                    <a:pt x="252" y="641"/>
                  </a:lnTo>
                  <a:lnTo>
                    <a:pt x="239" y="634"/>
                  </a:lnTo>
                  <a:lnTo>
                    <a:pt x="232" y="634"/>
                  </a:lnTo>
                  <a:lnTo>
                    <a:pt x="218" y="628"/>
                  </a:lnTo>
                  <a:lnTo>
                    <a:pt x="211" y="621"/>
                  </a:lnTo>
                  <a:lnTo>
                    <a:pt x="198" y="621"/>
                  </a:lnTo>
                  <a:lnTo>
                    <a:pt x="191" y="621"/>
                  </a:lnTo>
                  <a:lnTo>
                    <a:pt x="177" y="614"/>
                  </a:lnTo>
                  <a:lnTo>
                    <a:pt x="164" y="614"/>
                  </a:lnTo>
                  <a:lnTo>
                    <a:pt x="150" y="607"/>
                  </a:lnTo>
                  <a:lnTo>
                    <a:pt x="143" y="600"/>
                  </a:lnTo>
                  <a:lnTo>
                    <a:pt x="130" y="600"/>
                  </a:lnTo>
                  <a:lnTo>
                    <a:pt x="123" y="593"/>
                  </a:lnTo>
                  <a:lnTo>
                    <a:pt x="109" y="587"/>
                  </a:lnTo>
                  <a:lnTo>
                    <a:pt x="102" y="580"/>
                  </a:lnTo>
                  <a:lnTo>
                    <a:pt x="95" y="573"/>
                  </a:lnTo>
                  <a:lnTo>
                    <a:pt x="82" y="573"/>
                  </a:lnTo>
                  <a:lnTo>
                    <a:pt x="61" y="553"/>
                  </a:lnTo>
                  <a:lnTo>
                    <a:pt x="41" y="546"/>
                  </a:lnTo>
                  <a:lnTo>
                    <a:pt x="20" y="525"/>
                  </a:lnTo>
                  <a:lnTo>
                    <a:pt x="7" y="512"/>
                  </a:lnTo>
                  <a:lnTo>
                    <a:pt x="0" y="498"/>
                  </a:lnTo>
                  <a:lnTo>
                    <a:pt x="7" y="477"/>
                  </a:lnTo>
                  <a:lnTo>
                    <a:pt x="14" y="464"/>
                  </a:lnTo>
                  <a:lnTo>
                    <a:pt x="14" y="457"/>
                  </a:lnTo>
                  <a:lnTo>
                    <a:pt x="20" y="443"/>
                  </a:lnTo>
                  <a:lnTo>
                    <a:pt x="27" y="437"/>
                  </a:lnTo>
                  <a:lnTo>
                    <a:pt x="34" y="423"/>
                  </a:lnTo>
                  <a:lnTo>
                    <a:pt x="41" y="409"/>
                  </a:lnTo>
                  <a:lnTo>
                    <a:pt x="55" y="402"/>
                  </a:lnTo>
                  <a:lnTo>
                    <a:pt x="61" y="389"/>
                  </a:lnTo>
                  <a:lnTo>
                    <a:pt x="75" y="382"/>
                  </a:lnTo>
                  <a:lnTo>
                    <a:pt x="82" y="368"/>
                  </a:lnTo>
                  <a:lnTo>
                    <a:pt x="95" y="362"/>
                  </a:lnTo>
                  <a:lnTo>
                    <a:pt x="102" y="348"/>
                  </a:lnTo>
                  <a:lnTo>
                    <a:pt x="130" y="334"/>
                  </a:lnTo>
                  <a:lnTo>
                    <a:pt x="150" y="321"/>
                  </a:lnTo>
                  <a:lnTo>
                    <a:pt x="157" y="307"/>
                  </a:lnTo>
                </a:path>
              </a:pathLst>
            </a:custGeom>
            <a:gradFill rotWithShape="0">
              <a:gsLst>
                <a:gs pos="0">
                  <a:srgbClr val="618FFD"/>
                </a:gs>
                <a:gs pos="100000">
                  <a:srgbClr val="4E72CA"/>
                </a:gs>
              </a:gsLst>
              <a:lin ang="5400000" scaled="1"/>
            </a:gradFill>
            <a:ln w="76200" cap="rnd" cmpd="sng">
              <a:solidFill>
                <a:srgbClr val="063DE8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79" name="Freeform 6"/>
            <p:cNvSpPr>
              <a:spLocks/>
            </p:cNvSpPr>
            <p:nvPr/>
          </p:nvSpPr>
          <p:spPr bwMode="auto">
            <a:xfrm>
              <a:off x="4078" y="2260"/>
              <a:ext cx="950" cy="724"/>
            </a:xfrm>
            <a:custGeom>
              <a:avLst/>
              <a:gdLst>
                <a:gd name="T0" fmla="*/ 82 w 950"/>
                <a:gd name="T1" fmla="*/ 307 h 724"/>
                <a:gd name="T2" fmla="*/ 82 w 950"/>
                <a:gd name="T3" fmla="*/ 259 h 724"/>
                <a:gd name="T4" fmla="*/ 75 w 950"/>
                <a:gd name="T5" fmla="*/ 211 h 724"/>
                <a:gd name="T6" fmla="*/ 61 w 950"/>
                <a:gd name="T7" fmla="*/ 171 h 724"/>
                <a:gd name="T8" fmla="*/ 41 w 950"/>
                <a:gd name="T9" fmla="*/ 123 h 724"/>
                <a:gd name="T10" fmla="*/ 14 w 950"/>
                <a:gd name="T11" fmla="*/ 55 h 724"/>
                <a:gd name="T12" fmla="*/ 0 w 950"/>
                <a:gd name="T13" fmla="*/ 14 h 724"/>
                <a:gd name="T14" fmla="*/ 20 w 950"/>
                <a:gd name="T15" fmla="*/ 7 h 724"/>
                <a:gd name="T16" fmla="*/ 75 w 950"/>
                <a:gd name="T17" fmla="*/ 34 h 724"/>
                <a:gd name="T18" fmla="*/ 150 w 950"/>
                <a:gd name="T19" fmla="*/ 48 h 724"/>
                <a:gd name="T20" fmla="*/ 191 w 950"/>
                <a:gd name="T21" fmla="*/ 48 h 724"/>
                <a:gd name="T22" fmla="*/ 239 w 950"/>
                <a:gd name="T23" fmla="*/ 48 h 724"/>
                <a:gd name="T24" fmla="*/ 287 w 950"/>
                <a:gd name="T25" fmla="*/ 48 h 724"/>
                <a:gd name="T26" fmla="*/ 341 w 950"/>
                <a:gd name="T27" fmla="*/ 48 h 724"/>
                <a:gd name="T28" fmla="*/ 396 w 950"/>
                <a:gd name="T29" fmla="*/ 48 h 724"/>
                <a:gd name="T30" fmla="*/ 457 w 950"/>
                <a:gd name="T31" fmla="*/ 41 h 724"/>
                <a:gd name="T32" fmla="*/ 512 w 950"/>
                <a:gd name="T33" fmla="*/ 34 h 724"/>
                <a:gd name="T34" fmla="*/ 573 w 950"/>
                <a:gd name="T35" fmla="*/ 27 h 724"/>
                <a:gd name="T36" fmla="*/ 628 w 950"/>
                <a:gd name="T37" fmla="*/ 27 h 724"/>
                <a:gd name="T38" fmla="*/ 683 w 950"/>
                <a:gd name="T39" fmla="*/ 20 h 724"/>
                <a:gd name="T40" fmla="*/ 737 w 950"/>
                <a:gd name="T41" fmla="*/ 14 h 724"/>
                <a:gd name="T42" fmla="*/ 778 w 950"/>
                <a:gd name="T43" fmla="*/ 7 h 724"/>
                <a:gd name="T44" fmla="*/ 826 w 950"/>
                <a:gd name="T45" fmla="*/ 7 h 724"/>
                <a:gd name="T46" fmla="*/ 881 w 950"/>
                <a:gd name="T47" fmla="*/ 7 h 724"/>
                <a:gd name="T48" fmla="*/ 929 w 950"/>
                <a:gd name="T49" fmla="*/ 7 h 724"/>
                <a:gd name="T50" fmla="*/ 942 w 950"/>
                <a:gd name="T51" fmla="*/ 14 h 724"/>
                <a:gd name="T52" fmla="*/ 901 w 950"/>
                <a:gd name="T53" fmla="*/ 34 h 724"/>
                <a:gd name="T54" fmla="*/ 860 w 950"/>
                <a:gd name="T55" fmla="*/ 55 h 724"/>
                <a:gd name="T56" fmla="*/ 806 w 950"/>
                <a:gd name="T57" fmla="*/ 95 h 724"/>
                <a:gd name="T58" fmla="*/ 771 w 950"/>
                <a:gd name="T59" fmla="*/ 136 h 724"/>
                <a:gd name="T60" fmla="*/ 751 w 950"/>
                <a:gd name="T61" fmla="*/ 184 h 724"/>
                <a:gd name="T62" fmla="*/ 744 w 950"/>
                <a:gd name="T63" fmla="*/ 232 h 724"/>
                <a:gd name="T64" fmla="*/ 758 w 950"/>
                <a:gd name="T65" fmla="*/ 280 h 724"/>
                <a:gd name="T66" fmla="*/ 771 w 950"/>
                <a:gd name="T67" fmla="*/ 327 h 724"/>
                <a:gd name="T68" fmla="*/ 792 w 950"/>
                <a:gd name="T69" fmla="*/ 375 h 724"/>
                <a:gd name="T70" fmla="*/ 819 w 950"/>
                <a:gd name="T71" fmla="*/ 430 h 724"/>
                <a:gd name="T72" fmla="*/ 840 w 950"/>
                <a:gd name="T73" fmla="*/ 477 h 724"/>
                <a:gd name="T74" fmla="*/ 853 w 950"/>
                <a:gd name="T75" fmla="*/ 532 h 724"/>
                <a:gd name="T76" fmla="*/ 867 w 950"/>
                <a:gd name="T77" fmla="*/ 580 h 724"/>
                <a:gd name="T78" fmla="*/ 860 w 950"/>
                <a:gd name="T79" fmla="*/ 628 h 724"/>
                <a:gd name="T80" fmla="*/ 847 w 950"/>
                <a:gd name="T81" fmla="*/ 675 h 724"/>
                <a:gd name="T82" fmla="*/ 778 w 950"/>
                <a:gd name="T83" fmla="*/ 709 h 724"/>
                <a:gd name="T84" fmla="*/ 737 w 950"/>
                <a:gd name="T85" fmla="*/ 723 h 724"/>
                <a:gd name="T86" fmla="*/ 683 w 950"/>
                <a:gd name="T87" fmla="*/ 716 h 724"/>
                <a:gd name="T88" fmla="*/ 621 w 950"/>
                <a:gd name="T89" fmla="*/ 703 h 724"/>
                <a:gd name="T90" fmla="*/ 560 w 950"/>
                <a:gd name="T91" fmla="*/ 689 h 724"/>
                <a:gd name="T92" fmla="*/ 498 w 950"/>
                <a:gd name="T93" fmla="*/ 662 h 724"/>
                <a:gd name="T94" fmla="*/ 437 w 950"/>
                <a:gd name="T95" fmla="*/ 641 h 724"/>
                <a:gd name="T96" fmla="*/ 376 w 950"/>
                <a:gd name="T97" fmla="*/ 614 h 724"/>
                <a:gd name="T98" fmla="*/ 321 w 950"/>
                <a:gd name="T99" fmla="*/ 587 h 724"/>
                <a:gd name="T100" fmla="*/ 259 w 950"/>
                <a:gd name="T101" fmla="*/ 559 h 724"/>
                <a:gd name="T102" fmla="*/ 184 w 950"/>
                <a:gd name="T103" fmla="*/ 532 h 724"/>
                <a:gd name="T104" fmla="*/ 116 w 950"/>
                <a:gd name="T105" fmla="*/ 498 h 724"/>
                <a:gd name="T106" fmla="*/ 68 w 950"/>
                <a:gd name="T107" fmla="*/ 471 h 724"/>
                <a:gd name="T108" fmla="*/ 48 w 950"/>
                <a:gd name="T109" fmla="*/ 423 h 724"/>
                <a:gd name="T110" fmla="*/ 68 w 950"/>
                <a:gd name="T111" fmla="*/ 368 h 724"/>
                <a:gd name="T112" fmla="*/ 116 w 950"/>
                <a:gd name="T113" fmla="*/ 293 h 724"/>
                <a:gd name="T114" fmla="*/ 157 w 950"/>
                <a:gd name="T115" fmla="*/ 252 h 724"/>
                <a:gd name="T116" fmla="*/ 218 w 950"/>
                <a:gd name="T117" fmla="*/ 211 h 724"/>
                <a:gd name="T118" fmla="*/ 273 w 950"/>
                <a:gd name="T119" fmla="*/ 177 h 724"/>
                <a:gd name="T120" fmla="*/ 321 w 950"/>
                <a:gd name="T121" fmla="*/ 143 h 72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950"/>
                <a:gd name="T184" fmla="*/ 0 h 724"/>
                <a:gd name="T185" fmla="*/ 950 w 950"/>
                <a:gd name="T186" fmla="*/ 724 h 72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950" h="724">
                  <a:moveTo>
                    <a:pt x="75" y="334"/>
                  </a:moveTo>
                  <a:lnTo>
                    <a:pt x="82" y="327"/>
                  </a:lnTo>
                  <a:lnTo>
                    <a:pt x="82" y="314"/>
                  </a:lnTo>
                  <a:lnTo>
                    <a:pt x="82" y="307"/>
                  </a:lnTo>
                  <a:lnTo>
                    <a:pt x="82" y="293"/>
                  </a:lnTo>
                  <a:lnTo>
                    <a:pt x="82" y="280"/>
                  </a:lnTo>
                  <a:lnTo>
                    <a:pt x="82" y="273"/>
                  </a:lnTo>
                  <a:lnTo>
                    <a:pt x="82" y="259"/>
                  </a:lnTo>
                  <a:lnTo>
                    <a:pt x="82" y="246"/>
                  </a:lnTo>
                  <a:lnTo>
                    <a:pt x="82" y="239"/>
                  </a:lnTo>
                  <a:lnTo>
                    <a:pt x="75" y="225"/>
                  </a:lnTo>
                  <a:lnTo>
                    <a:pt x="75" y="211"/>
                  </a:lnTo>
                  <a:lnTo>
                    <a:pt x="68" y="205"/>
                  </a:lnTo>
                  <a:lnTo>
                    <a:pt x="68" y="191"/>
                  </a:lnTo>
                  <a:lnTo>
                    <a:pt x="68" y="184"/>
                  </a:lnTo>
                  <a:lnTo>
                    <a:pt x="61" y="171"/>
                  </a:lnTo>
                  <a:lnTo>
                    <a:pt x="61" y="164"/>
                  </a:lnTo>
                  <a:lnTo>
                    <a:pt x="55" y="150"/>
                  </a:lnTo>
                  <a:lnTo>
                    <a:pt x="48" y="143"/>
                  </a:lnTo>
                  <a:lnTo>
                    <a:pt x="41" y="123"/>
                  </a:lnTo>
                  <a:lnTo>
                    <a:pt x="34" y="102"/>
                  </a:lnTo>
                  <a:lnTo>
                    <a:pt x="27" y="89"/>
                  </a:lnTo>
                  <a:lnTo>
                    <a:pt x="20" y="68"/>
                  </a:lnTo>
                  <a:lnTo>
                    <a:pt x="14" y="55"/>
                  </a:lnTo>
                  <a:lnTo>
                    <a:pt x="7" y="41"/>
                  </a:lnTo>
                  <a:lnTo>
                    <a:pt x="0" y="27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0" y="7"/>
                  </a:lnTo>
                  <a:lnTo>
                    <a:pt x="7" y="7"/>
                  </a:lnTo>
                  <a:lnTo>
                    <a:pt x="14" y="7"/>
                  </a:lnTo>
                  <a:lnTo>
                    <a:pt x="20" y="7"/>
                  </a:lnTo>
                  <a:lnTo>
                    <a:pt x="34" y="14"/>
                  </a:lnTo>
                  <a:lnTo>
                    <a:pt x="55" y="27"/>
                  </a:lnTo>
                  <a:lnTo>
                    <a:pt x="68" y="27"/>
                  </a:lnTo>
                  <a:lnTo>
                    <a:pt x="75" y="34"/>
                  </a:lnTo>
                  <a:lnTo>
                    <a:pt x="89" y="41"/>
                  </a:lnTo>
                  <a:lnTo>
                    <a:pt x="109" y="41"/>
                  </a:lnTo>
                  <a:lnTo>
                    <a:pt x="130" y="48"/>
                  </a:lnTo>
                  <a:lnTo>
                    <a:pt x="150" y="48"/>
                  </a:lnTo>
                  <a:lnTo>
                    <a:pt x="157" y="48"/>
                  </a:lnTo>
                  <a:lnTo>
                    <a:pt x="171" y="48"/>
                  </a:lnTo>
                  <a:lnTo>
                    <a:pt x="184" y="48"/>
                  </a:lnTo>
                  <a:lnTo>
                    <a:pt x="191" y="48"/>
                  </a:lnTo>
                  <a:lnTo>
                    <a:pt x="205" y="48"/>
                  </a:lnTo>
                  <a:lnTo>
                    <a:pt x="212" y="48"/>
                  </a:lnTo>
                  <a:lnTo>
                    <a:pt x="225" y="48"/>
                  </a:lnTo>
                  <a:lnTo>
                    <a:pt x="239" y="48"/>
                  </a:lnTo>
                  <a:lnTo>
                    <a:pt x="253" y="48"/>
                  </a:lnTo>
                  <a:lnTo>
                    <a:pt x="266" y="48"/>
                  </a:lnTo>
                  <a:lnTo>
                    <a:pt x="273" y="48"/>
                  </a:lnTo>
                  <a:lnTo>
                    <a:pt x="287" y="48"/>
                  </a:lnTo>
                  <a:lnTo>
                    <a:pt x="300" y="48"/>
                  </a:lnTo>
                  <a:lnTo>
                    <a:pt x="321" y="48"/>
                  </a:lnTo>
                  <a:lnTo>
                    <a:pt x="328" y="48"/>
                  </a:lnTo>
                  <a:lnTo>
                    <a:pt x="341" y="48"/>
                  </a:lnTo>
                  <a:lnTo>
                    <a:pt x="355" y="48"/>
                  </a:lnTo>
                  <a:lnTo>
                    <a:pt x="369" y="48"/>
                  </a:lnTo>
                  <a:lnTo>
                    <a:pt x="389" y="48"/>
                  </a:lnTo>
                  <a:lnTo>
                    <a:pt x="396" y="48"/>
                  </a:lnTo>
                  <a:lnTo>
                    <a:pt x="410" y="48"/>
                  </a:lnTo>
                  <a:lnTo>
                    <a:pt x="430" y="48"/>
                  </a:lnTo>
                  <a:lnTo>
                    <a:pt x="437" y="41"/>
                  </a:lnTo>
                  <a:lnTo>
                    <a:pt x="457" y="41"/>
                  </a:lnTo>
                  <a:lnTo>
                    <a:pt x="471" y="41"/>
                  </a:lnTo>
                  <a:lnTo>
                    <a:pt x="485" y="41"/>
                  </a:lnTo>
                  <a:lnTo>
                    <a:pt x="498" y="34"/>
                  </a:lnTo>
                  <a:lnTo>
                    <a:pt x="512" y="34"/>
                  </a:lnTo>
                  <a:lnTo>
                    <a:pt x="526" y="34"/>
                  </a:lnTo>
                  <a:lnTo>
                    <a:pt x="546" y="34"/>
                  </a:lnTo>
                  <a:lnTo>
                    <a:pt x="553" y="27"/>
                  </a:lnTo>
                  <a:lnTo>
                    <a:pt x="573" y="27"/>
                  </a:lnTo>
                  <a:lnTo>
                    <a:pt x="587" y="27"/>
                  </a:lnTo>
                  <a:lnTo>
                    <a:pt x="594" y="27"/>
                  </a:lnTo>
                  <a:lnTo>
                    <a:pt x="614" y="27"/>
                  </a:lnTo>
                  <a:lnTo>
                    <a:pt x="628" y="27"/>
                  </a:lnTo>
                  <a:lnTo>
                    <a:pt x="642" y="27"/>
                  </a:lnTo>
                  <a:lnTo>
                    <a:pt x="655" y="27"/>
                  </a:lnTo>
                  <a:lnTo>
                    <a:pt x="662" y="20"/>
                  </a:lnTo>
                  <a:lnTo>
                    <a:pt x="683" y="20"/>
                  </a:lnTo>
                  <a:lnTo>
                    <a:pt x="690" y="20"/>
                  </a:lnTo>
                  <a:lnTo>
                    <a:pt x="710" y="20"/>
                  </a:lnTo>
                  <a:lnTo>
                    <a:pt x="717" y="14"/>
                  </a:lnTo>
                  <a:lnTo>
                    <a:pt x="737" y="14"/>
                  </a:lnTo>
                  <a:lnTo>
                    <a:pt x="744" y="14"/>
                  </a:lnTo>
                  <a:lnTo>
                    <a:pt x="758" y="14"/>
                  </a:lnTo>
                  <a:lnTo>
                    <a:pt x="771" y="7"/>
                  </a:lnTo>
                  <a:lnTo>
                    <a:pt x="778" y="7"/>
                  </a:lnTo>
                  <a:lnTo>
                    <a:pt x="792" y="7"/>
                  </a:lnTo>
                  <a:lnTo>
                    <a:pt x="806" y="7"/>
                  </a:lnTo>
                  <a:lnTo>
                    <a:pt x="812" y="7"/>
                  </a:lnTo>
                  <a:lnTo>
                    <a:pt x="826" y="7"/>
                  </a:lnTo>
                  <a:lnTo>
                    <a:pt x="833" y="7"/>
                  </a:lnTo>
                  <a:lnTo>
                    <a:pt x="847" y="7"/>
                  </a:lnTo>
                  <a:lnTo>
                    <a:pt x="860" y="7"/>
                  </a:lnTo>
                  <a:lnTo>
                    <a:pt x="881" y="7"/>
                  </a:lnTo>
                  <a:lnTo>
                    <a:pt x="894" y="0"/>
                  </a:lnTo>
                  <a:lnTo>
                    <a:pt x="908" y="0"/>
                  </a:lnTo>
                  <a:lnTo>
                    <a:pt x="922" y="0"/>
                  </a:lnTo>
                  <a:lnTo>
                    <a:pt x="929" y="7"/>
                  </a:lnTo>
                  <a:lnTo>
                    <a:pt x="942" y="7"/>
                  </a:lnTo>
                  <a:lnTo>
                    <a:pt x="949" y="7"/>
                  </a:lnTo>
                  <a:lnTo>
                    <a:pt x="942" y="7"/>
                  </a:lnTo>
                  <a:lnTo>
                    <a:pt x="942" y="14"/>
                  </a:lnTo>
                  <a:lnTo>
                    <a:pt x="935" y="20"/>
                  </a:lnTo>
                  <a:lnTo>
                    <a:pt x="929" y="27"/>
                  </a:lnTo>
                  <a:lnTo>
                    <a:pt x="915" y="27"/>
                  </a:lnTo>
                  <a:lnTo>
                    <a:pt x="901" y="34"/>
                  </a:lnTo>
                  <a:lnTo>
                    <a:pt x="894" y="41"/>
                  </a:lnTo>
                  <a:lnTo>
                    <a:pt x="881" y="48"/>
                  </a:lnTo>
                  <a:lnTo>
                    <a:pt x="874" y="48"/>
                  </a:lnTo>
                  <a:lnTo>
                    <a:pt x="860" y="55"/>
                  </a:lnTo>
                  <a:lnTo>
                    <a:pt x="853" y="61"/>
                  </a:lnTo>
                  <a:lnTo>
                    <a:pt x="840" y="75"/>
                  </a:lnTo>
                  <a:lnTo>
                    <a:pt x="826" y="82"/>
                  </a:lnTo>
                  <a:lnTo>
                    <a:pt x="806" y="95"/>
                  </a:lnTo>
                  <a:lnTo>
                    <a:pt x="799" y="102"/>
                  </a:lnTo>
                  <a:lnTo>
                    <a:pt x="785" y="116"/>
                  </a:lnTo>
                  <a:lnTo>
                    <a:pt x="778" y="123"/>
                  </a:lnTo>
                  <a:lnTo>
                    <a:pt x="771" y="136"/>
                  </a:lnTo>
                  <a:lnTo>
                    <a:pt x="758" y="143"/>
                  </a:lnTo>
                  <a:lnTo>
                    <a:pt x="758" y="164"/>
                  </a:lnTo>
                  <a:lnTo>
                    <a:pt x="758" y="171"/>
                  </a:lnTo>
                  <a:lnTo>
                    <a:pt x="751" y="184"/>
                  </a:lnTo>
                  <a:lnTo>
                    <a:pt x="751" y="191"/>
                  </a:lnTo>
                  <a:lnTo>
                    <a:pt x="744" y="205"/>
                  </a:lnTo>
                  <a:lnTo>
                    <a:pt x="744" y="218"/>
                  </a:lnTo>
                  <a:lnTo>
                    <a:pt x="744" y="232"/>
                  </a:lnTo>
                  <a:lnTo>
                    <a:pt x="744" y="239"/>
                  </a:lnTo>
                  <a:lnTo>
                    <a:pt x="751" y="259"/>
                  </a:lnTo>
                  <a:lnTo>
                    <a:pt x="751" y="266"/>
                  </a:lnTo>
                  <a:lnTo>
                    <a:pt x="758" y="280"/>
                  </a:lnTo>
                  <a:lnTo>
                    <a:pt x="758" y="293"/>
                  </a:lnTo>
                  <a:lnTo>
                    <a:pt x="758" y="307"/>
                  </a:lnTo>
                  <a:lnTo>
                    <a:pt x="765" y="314"/>
                  </a:lnTo>
                  <a:lnTo>
                    <a:pt x="771" y="327"/>
                  </a:lnTo>
                  <a:lnTo>
                    <a:pt x="778" y="341"/>
                  </a:lnTo>
                  <a:lnTo>
                    <a:pt x="778" y="355"/>
                  </a:lnTo>
                  <a:lnTo>
                    <a:pt x="785" y="368"/>
                  </a:lnTo>
                  <a:lnTo>
                    <a:pt x="792" y="375"/>
                  </a:lnTo>
                  <a:lnTo>
                    <a:pt x="799" y="389"/>
                  </a:lnTo>
                  <a:lnTo>
                    <a:pt x="806" y="402"/>
                  </a:lnTo>
                  <a:lnTo>
                    <a:pt x="812" y="416"/>
                  </a:lnTo>
                  <a:lnTo>
                    <a:pt x="819" y="430"/>
                  </a:lnTo>
                  <a:lnTo>
                    <a:pt x="826" y="443"/>
                  </a:lnTo>
                  <a:lnTo>
                    <a:pt x="826" y="450"/>
                  </a:lnTo>
                  <a:lnTo>
                    <a:pt x="833" y="471"/>
                  </a:lnTo>
                  <a:lnTo>
                    <a:pt x="840" y="477"/>
                  </a:lnTo>
                  <a:lnTo>
                    <a:pt x="847" y="491"/>
                  </a:lnTo>
                  <a:lnTo>
                    <a:pt x="847" y="505"/>
                  </a:lnTo>
                  <a:lnTo>
                    <a:pt x="853" y="512"/>
                  </a:lnTo>
                  <a:lnTo>
                    <a:pt x="853" y="532"/>
                  </a:lnTo>
                  <a:lnTo>
                    <a:pt x="860" y="539"/>
                  </a:lnTo>
                  <a:lnTo>
                    <a:pt x="867" y="559"/>
                  </a:lnTo>
                  <a:lnTo>
                    <a:pt x="867" y="566"/>
                  </a:lnTo>
                  <a:lnTo>
                    <a:pt x="867" y="580"/>
                  </a:lnTo>
                  <a:lnTo>
                    <a:pt x="867" y="593"/>
                  </a:lnTo>
                  <a:lnTo>
                    <a:pt x="867" y="607"/>
                  </a:lnTo>
                  <a:lnTo>
                    <a:pt x="867" y="621"/>
                  </a:lnTo>
                  <a:lnTo>
                    <a:pt x="860" y="628"/>
                  </a:lnTo>
                  <a:lnTo>
                    <a:pt x="860" y="641"/>
                  </a:lnTo>
                  <a:lnTo>
                    <a:pt x="853" y="655"/>
                  </a:lnTo>
                  <a:lnTo>
                    <a:pt x="847" y="662"/>
                  </a:lnTo>
                  <a:lnTo>
                    <a:pt x="847" y="675"/>
                  </a:lnTo>
                  <a:lnTo>
                    <a:pt x="826" y="689"/>
                  </a:lnTo>
                  <a:lnTo>
                    <a:pt x="812" y="703"/>
                  </a:lnTo>
                  <a:lnTo>
                    <a:pt x="792" y="709"/>
                  </a:lnTo>
                  <a:lnTo>
                    <a:pt x="778" y="709"/>
                  </a:lnTo>
                  <a:lnTo>
                    <a:pt x="771" y="716"/>
                  </a:lnTo>
                  <a:lnTo>
                    <a:pt x="758" y="716"/>
                  </a:lnTo>
                  <a:lnTo>
                    <a:pt x="751" y="716"/>
                  </a:lnTo>
                  <a:lnTo>
                    <a:pt x="737" y="723"/>
                  </a:lnTo>
                  <a:lnTo>
                    <a:pt x="724" y="716"/>
                  </a:lnTo>
                  <a:lnTo>
                    <a:pt x="710" y="716"/>
                  </a:lnTo>
                  <a:lnTo>
                    <a:pt x="696" y="716"/>
                  </a:lnTo>
                  <a:lnTo>
                    <a:pt x="683" y="716"/>
                  </a:lnTo>
                  <a:lnTo>
                    <a:pt x="662" y="716"/>
                  </a:lnTo>
                  <a:lnTo>
                    <a:pt x="655" y="709"/>
                  </a:lnTo>
                  <a:lnTo>
                    <a:pt x="642" y="703"/>
                  </a:lnTo>
                  <a:lnTo>
                    <a:pt x="621" y="703"/>
                  </a:lnTo>
                  <a:lnTo>
                    <a:pt x="608" y="703"/>
                  </a:lnTo>
                  <a:lnTo>
                    <a:pt x="594" y="696"/>
                  </a:lnTo>
                  <a:lnTo>
                    <a:pt x="573" y="689"/>
                  </a:lnTo>
                  <a:lnTo>
                    <a:pt x="560" y="689"/>
                  </a:lnTo>
                  <a:lnTo>
                    <a:pt x="546" y="682"/>
                  </a:lnTo>
                  <a:lnTo>
                    <a:pt x="526" y="675"/>
                  </a:lnTo>
                  <a:lnTo>
                    <a:pt x="512" y="675"/>
                  </a:lnTo>
                  <a:lnTo>
                    <a:pt x="498" y="662"/>
                  </a:lnTo>
                  <a:lnTo>
                    <a:pt x="485" y="655"/>
                  </a:lnTo>
                  <a:lnTo>
                    <a:pt x="464" y="655"/>
                  </a:lnTo>
                  <a:lnTo>
                    <a:pt x="451" y="648"/>
                  </a:lnTo>
                  <a:lnTo>
                    <a:pt x="437" y="641"/>
                  </a:lnTo>
                  <a:lnTo>
                    <a:pt x="416" y="634"/>
                  </a:lnTo>
                  <a:lnTo>
                    <a:pt x="403" y="628"/>
                  </a:lnTo>
                  <a:lnTo>
                    <a:pt x="389" y="621"/>
                  </a:lnTo>
                  <a:lnTo>
                    <a:pt x="376" y="614"/>
                  </a:lnTo>
                  <a:lnTo>
                    <a:pt x="362" y="607"/>
                  </a:lnTo>
                  <a:lnTo>
                    <a:pt x="341" y="607"/>
                  </a:lnTo>
                  <a:lnTo>
                    <a:pt x="335" y="593"/>
                  </a:lnTo>
                  <a:lnTo>
                    <a:pt x="321" y="587"/>
                  </a:lnTo>
                  <a:lnTo>
                    <a:pt x="307" y="587"/>
                  </a:lnTo>
                  <a:lnTo>
                    <a:pt x="294" y="580"/>
                  </a:lnTo>
                  <a:lnTo>
                    <a:pt x="280" y="573"/>
                  </a:lnTo>
                  <a:lnTo>
                    <a:pt x="259" y="559"/>
                  </a:lnTo>
                  <a:lnTo>
                    <a:pt x="239" y="559"/>
                  </a:lnTo>
                  <a:lnTo>
                    <a:pt x="225" y="546"/>
                  </a:lnTo>
                  <a:lnTo>
                    <a:pt x="205" y="539"/>
                  </a:lnTo>
                  <a:lnTo>
                    <a:pt x="184" y="532"/>
                  </a:lnTo>
                  <a:lnTo>
                    <a:pt x="164" y="525"/>
                  </a:lnTo>
                  <a:lnTo>
                    <a:pt x="150" y="512"/>
                  </a:lnTo>
                  <a:lnTo>
                    <a:pt x="137" y="512"/>
                  </a:lnTo>
                  <a:lnTo>
                    <a:pt x="116" y="498"/>
                  </a:lnTo>
                  <a:lnTo>
                    <a:pt x="102" y="491"/>
                  </a:lnTo>
                  <a:lnTo>
                    <a:pt x="89" y="484"/>
                  </a:lnTo>
                  <a:lnTo>
                    <a:pt x="82" y="477"/>
                  </a:lnTo>
                  <a:lnTo>
                    <a:pt x="68" y="471"/>
                  </a:lnTo>
                  <a:lnTo>
                    <a:pt x="61" y="457"/>
                  </a:lnTo>
                  <a:lnTo>
                    <a:pt x="55" y="443"/>
                  </a:lnTo>
                  <a:lnTo>
                    <a:pt x="48" y="437"/>
                  </a:lnTo>
                  <a:lnTo>
                    <a:pt x="48" y="423"/>
                  </a:lnTo>
                  <a:lnTo>
                    <a:pt x="48" y="409"/>
                  </a:lnTo>
                  <a:lnTo>
                    <a:pt x="48" y="396"/>
                  </a:lnTo>
                  <a:lnTo>
                    <a:pt x="55" y="382"/>
                  </a:lnTo>
                  <a:lnTo>
                    <a:pt x="68" y="368"/>
                  </a:lnTo>
                  <a:lnTo>
                    <a:pt x="68" y="348"/>
                  </a:lnTo>
                  <a:lnTo>
                    <a:pt x="89" y="327"/>
                  </a:lnTo>
                  <a:lnTo>
                    <a:pt x="102" y="307"/>
                  </a:lnTo>
                  <a:lnTo>
                    <a:pt x="116" y="293"/>
                  </a:lnTo>
                  <a:lnTo>
                    <a:pt x="130" y="280"/>
                  </a:lnTo>
                  <a:lnTo>
                    <a:pt x="137" y="273"/>
                  </a:lnTo>
                  <a:lnTo>
                    <a:pt x="150" y="259"/>
                  </a:lnTo>
                  <a:lnTo>
                    <a:pt x="157" y="252"/>
                  </a:lnTo>
                  <a:lnTo>
                    <a:pt x="171" y="246"/>
                  </a:lnTo>
                  <a:lnTo>
                    <a:pt x="184" y="232"/>
                  </a:lnTo>
                  <a:lnTo>
                    <a:pt x="205" y="218"/>
                  </a:lnTo>
                  <a:lnTo>
                    <a:pt x="218" y="211"/>
                  </a:lnTo>
                  <a:lnTo>
                    <a:pt x="232" y="205"/>
                  </a:lnTo>
                  <a:lnTo>
                    <a:pt x="253" y="191"/>
                  </a:lnTo>
                  <a:lnTo>
                    <a:pt x="273" y="184"/>
                  </a:lnTo>
                  <a:lnTo>
                    <a:pt x="273" y="177"/>
                  </a:lnTo>
                  <a:lnTo>
                    <a:pt x="287" y="164"/>
                  </a:lnTo>
                  <a:lnTo>
                    <a:pt x="300" y="164"/>
                  </a:lnTo>
                  <a:lnTo>
                    <a:pt x="307" y="150"/>
                  </a:lnTo>
                  <a:lnTo>
                    <a:pt x="321" y="143"/>
                  </a:lnTo>
                  <a:lnTo>
                    <a:pt x="335" y="123"/>
                  </a:lnTo>
                </a:path>
              </a:pathLst>
            </a:custGeom>
            <a:gradFill rotWithShape="0">
              <a:gsLst>
                <a:gs pos="0">
                  <a:srgbClr val="00FF00"/>
                </a:gs>
                <a:gs pos="100000">
                  <a:srgbClr val="00CC00"/>
                </a:gs>
              </a:gsLst>
              <a:path path="rect">
                <a:fillToRect t="100000" r="100000"/>
              </a:path>
            </a:gradFill>
            <a:ln w="76200" cap="rnd" cmpd="sng">
              <a:solidFill>
                <a:srgbClr val="60C9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0" name="Line 7"/>
            <p:cNvSpPr>
              <a:spLocks noChangeShapeType="1"/>
            </p:cNvSpPr>
            <p:nvPr/>
          </p:nvSpPr>
          <p:spPr bwMode="auto">
            <a:xfrm flipH="1" flipV="1">
              <a:off x="1552" y="2135"/>
              <a:ext cx="308" cy="1014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1" name="Line 8"/>
            <p:cNvSpPr>
              <a:spLocks noChangeShapeType="1"/>
            </p:cNvSpPr>
            <p:nvPr/>
          </p:nvSpPr>
          <p:spPr bwMode="auto">
            <a:xfrm flipV="1">
              <a:off x="2095" y="2053"/>
              <a:ext cx="633" cy="1096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2" name="Line 9"/>
            <p:cNvSpPr>
              <a:spLocks noChangeShapeType="1"/>
            </p:cNvSpPr>
            <p:nvPr/>
          </p:nvSpPr>
          <p:spPr bwMode="auto">
            <a:xfrm flipV="1">
              <a:off x="2269" y="1880"/>
              <a:ext cx="1748" cy="1321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3" name="Line 10"/>
            <p:cNvSpPr>
              <a:spLocks noChangeShapeType="1"/>
            </p:cNvSpPr>
            <p:nvPr/>
          </p:nvSpPr>
          <p:spPr bwMode="auto">
            <a:xfrm flipV="1">
              <a:off x="2924" y="2524"/>
              <a:ext cx="961" cy="206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4" name="Rectangle 11"/>
            <p:cNvSpPr>
              <a:spLocks noChangeArrowheads="1"/>
            </p:cNvSpPr>
            <p:nvPr/>
          </p:nvSpPr>
          <p:spPr bwMode="auto">
            <a:xfrm>
              <a:off x="1670" y="3247"/>
              <a:ext cx="490" cy="454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7185" name="Rectangle 12"/>
            <p:cNvSpPr>
              <a:spLocks noChangeArrowheads="1"/>
            </p:cNvSpPr>
            <p:nvPr/>
          </p:nvSpPr>
          <p:spPr bwMode="auto">
            <a:xfrm>
              <a:off x="1635" y="3227"/>
              <a:ext cx="496" cy="454"/>
            </a:xfrm>
            <a:prstGeom prst="rect">
              <a:avLst/>
            </a:prstGeom>
            <a:solidFill>
              <a:srgbClr val="8CF4EA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grpSp>
          <p:nvGrpSpPr>
            <p:cNvPr id="7186" name="Group 36"/>
            <p:cNvGrpSpPr>
              <a:grpSpLocks/>
            </p:cNvGrpSpPr>
            <p:nvPr/>
          </p:nvGrpSpPr>
          <p:grpSpPr bwMode="auto">
            <a:xfrm>
              <a:off x="968" y="1392"/>
              <a:ext cx="731" cy="563"/>
              <a:chOff x="968" y="1392"/>
              <a:chExt cx="731" cy="563"/>
            </a:xfrm>
          </p:grpSpPr>
          <p:sp>
            <p:nvSpPr>
              <p:cNvPr id="7286" name="Rectangle 13"/>
              <p:cNvSpPr>
                <a:spLocks noChangeArrowheads="1"/>
              </p:cNvSpPr>
              <p:nvPr/>
            </p:nvSpPr>
            <p:spPr bwMode="auto">
              <a:xfrm>
                <a:off x="968" y="1392"/>
                <a:ext cx="386" cy="563"/>
              </a:xfrm>
              <a:prstGeom prst="rect">
                <a:avLst/>
              </a:prstGeom>
              <a:solidFill>
                <a:schemeClr val="bg1"/>
              </a:solidFill>
              <a:ln w="57150" cmpd="thickThin">
                <a:solidFill>
                  <a:srgbClr val="00279F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7287" name="Rectangle 14"/>
              <p:cNvSpPr>
                <a:spLocks noChangeArrowheads="1"/>
              </p:cNvSpPr>
              <p:nvPr/>
            </p:nvSpPr>
            <p:spPr bwMode="auto">
              <a:xfrm>
                <a:off x="976" y="1409"/>
                <a:ext cx="723" cy="11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79375" tIns="39688" rIns="79375" bIns="39688">
                <a:spAutoFit/>
              </a:bodyPr>
              <a:lstStyle/>
              <a:p>
                <a:pPr defTabSz="665163" eaLnBrk="0" hangingPunct="0">
                  <a:spcBef>
                    <a:spcPct val="50000"/>
                  </a:spcBef>
                </a:pPr>
                <a:r>
                  <a:rPr lang="en-US" sz="700"/>
                  <a:t>Endstate A</a:t>
                </a:r>
              </a:p>
            </p:txBody>
          </p:sp>
          <p:grpSp>
            <p:nvGrpSpPr>
              <p:cNvPr id="7288" name="Group 21"/>
              <p:cNvGrpSpPr>
                <a:grpSpLocks/>
              </p:cNvGrpSpPr>
              <p:nvPr/>
            </p:nvGrpSpPr>
            <p:grpSpPr bwMode="auto">
              <a:xfrm>
                <a:off x="1017" y="1510"/>
                <a:ext cx="289" cy="115"/>
                <a:chOff x="1017" y="1510"/>
                <a:chExt cx="289" cy="115"/>
              </a:xfrm>
            </p:grpSpPr>
            <p:sp>
              <p:nvSpPr>
                <p:cNvPr id="7303" name="Line 15"/>
                <p:cNvSpPr>
                  <a:spLocks noChangeShapeType="1"/>
                </p:cNvSpPr>
                <p:nvPr/>
              </p:nvSpPr>
              <p:spPr bwMode="auto">
                <a:xfrm>
                  <a:off x="1053" y="1510"/>
                  <a:ext cx="253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04" name="Line 16"/>
                <p:cNvSpPr>
                  <a:spLocks noChangeShapeType="1"/>
                </p:cNvSpPr>
                <p:nvPr/>
              </p:nvSpPr>
              <p:spPr bwMode="auto">
                <a:xfrm>
                  <a:off x="1017" y="1529"/>
                  <a:ext cx="289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05" name="Line 17"/>
                <p:cNvSpPr>
                  <a:spLocks noChangeShapeType="1"/>
                </p:cNvSpPr>
                <p:nvPr/>
              </p:nvSpPr>
              <p:spPr bwMode="auto">
                <a:xfrm>
                  <a:off x="1017" y="1555"/>
                  <a:ext cx="289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06" name="Line 18"/>
                <p:cNvSpPr>
                  <a:spLocks noChangeShapeType="1"/>
                </p:cNvSpPr>
                <p:nvPr/>
              </p:nvSpPr>
              <p:spPr bwMode="auto">
                <a:xfrm>
                  <a:off x="1017" y="1577"/>
                  <a:ext cx="289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07" name="Line 19"/>
                <p:cNvSpPr>
                  <a:spLocks noChangeShapeType="1"/>
                </p:cNvSpPr>
                <p:nvPr/>
              </p:nvSpPr>
              <p:spPr bwMode="auto">
                <a:xfrm>
                  <a:off x="1017" y="1600"/>
                  <a:ext cx="289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08" name="Line 20"/>
                <p:cNvSpPr>
                  <a:spLocks noChangeShapeType="1"/>
                </p:cNvSpPr>
                <p:nvPr/>
              </p:nvSpPr>
              <p:spPr bwMode="auto">
                <a:xfrm>
                  <a:off x="1017" y="1625"/>
                  <a:ext cx="289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289" name="Group 28"/>
              <p:cNvGrpSpPr>
                <a:grpSpLocks/>
              </p:cNvGrpSpPr>
              <p:nvPr/>
            </p:nvGrpSpPr>
            <p:grpSpPr bwMode="auto">
              <a:xfrm>
                <a:off x="1017" y="1654"/>
                <a:ext cx="289" cy="116"/>
                <a:chOff x="1017" y="1654"/>
                <a:chExt cx="289" cy="116"/>
              </a:xfrm>
            </p:grpSpPr>
            <p:sp>
              <p:nvSpPr>
                <p:cNvPr id="7297" name="Line 22"/>
                <p:cNvSpPr>
                  <a:spLocks noChangeShapeType="1"/>
                </p:cNvSpPr>
                <p:nvPr/>
              </p:nvSpPr>
              <p:spPr bwMode="auto">
                <a:xfrm>
                  <a:off x="1053" y="1654"/>
                  <a:ext cx="253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98" name="Line 23"/>
                <p:cNvSpPr>
                  <a:spLocks noChangeShapeType="1"/>
                </p:cNvSpPr>
                <p:nvPr/>
              </p:nvSpPr>
              <p:spPr bwMode="auto">
                <a:xfrm>
                  <a:off x="1017" y="1675"/>
                  <a:ext cx="289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99" name="Line 24"/>
                <p:cNvSpPr>
                  <a:spLocks noChangeShapeType="1"/>
                </p:cNvSpPr>
                <p:nvPr/>
              </p:nvSpPr>
              <p:spPr bwMode="auto">
                <a:xfrm>
                  <a:off x="1017" y="1699"/>
                  <a:ext cx="289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00" name="Line 25"/>
                <p:cNvSpPr>
                  <a:spLocks noChangeShapeType="1"/>
                </p:cNvSpPr>
                <p:nvPr/>
              </p:nvSpPr>
              <p:spPr bwMode="auto">
                <a:xfrm>
                  <a:off x="1017" y="1721"/>
                  <a:ext cx="289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01" name="Line 26"/>
                <p:cNvSpPr>
                  <a:spLocks noChangeShapeType="1"/>
                </p:cNvSpPr>
                <p:nvPr/>
              </p:nvSpPr>
              <p:spPr bwMode="auto">
                <a:xfrm>
                  <a:off x="1017" y="1746"/>
                  <a:ext cx="289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02" name="Line 27"/>
                <p:cNvSpPr>
                  <a:spLocks noChangeShapeType="1"/>
                </p:cNvSpPr>
                <p:nvPr/>
              </p:nvSpPr>
              <p:spPr bwMode="auto">
                <a:xfrm>
                  <a:off x="1017" y="1770"/>
                  <a:ext cx="289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290" name="Group 35"/>
              <p:cNvGrpSpPr>
                <a:grpSpLocks/>
              </p:cNvGrpSpPr>
              <p:nvPr/>
            </p:nvGrpSpPr>
            <p:grpSpPr bwMode="auto">
              <a:xfrm>
                <a:off x="1019" y="1796"/>
                <a:ext cx="290" cy="115"/>
                <a:chOff x="1019" y="1796"/>
                <a:chExt cx="290" cy="115"/>
              </a:xfrm>
            </p:grpSpPr>
            <p:sp>
              <p:nvSpPr>
                <p:cNvPr id="7291" name="Line 29"/>
                <p:cNvSpPr>
                  <a:spLocks noChangeShapeType="1"/>
                </p:cNvSpPr>
                <p:nvPr/>
              </p:nvSpPr>
              <p:spPr bwMode="auto">
                <a:xfrm>
                  <a:off x="1056" y="1796"/>
                  <a:ext cx="253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92" name="Line 30"/>
                <p:cNvSpPr>
                  <a:spLocks noChangeShapeType="1"/>
                </p:cNvSpPr>
                <p:nvPr/>
              </p:nvSpPr>
              <p:spPr bwMode="auto">
                <a:xfrm>
                  <a:off x="1019" y="1817"/>
                  <a:ext cx="290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93" name="Line 31"/>
                <p:cNvSpPr>
                  <a:spLocks noChangeShapeType="1"/>
                </p:cNvSpPr>
                <p:nvPr/>
              </p:nvSpPr>
              <p:spPr bwMode="auto">
                <a:xfrm>
                  <a:off x="1019" y="1841"/>
                  <a:ext cx="290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94" name="Line 32"/>
                <p:cNvSpPr>
                  <a:spLocks noChangeShapeType="1"/>
                </p:cNvSpPr>
                <p:nvPr/>
              </p:nvSpPr>
              <p:spPr bwMode="auto">
                <a:xfrm>
                  <a:off x="1019" y="1864"/>
                  <a:ext cx="290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95" name="Line 33"/>
                <p:cNvSpPr>
                  <a:spLocks noChangeShapeType="1"/>
                </p:cNvSpPr>
                <p:nvPr/>
              </p:nvSpPr>
              <p:spPr bwMode="auto">
                <a:xfrm>
                  <a:off x="1019" y="1887"/>
                  <a:ext cx="290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96" name="Line 34"/>
                <p:cNvSpPr>
                  <a:spLocks noChangeShapeType="1"/>
                </p:cNvSpPr>
                <p:nvPr/>
              </p:nvSpPr>
              <p:spPr bwMode="auto">
                <a:xfrm>
                  <a:off x="1019" y="1911"/>
                  <a:ext cx="290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7187" name="Group 60"/>
            <p:cNvGrpSpPr>
              <a:grpSpLocks/>
            </p:cNvGrpSpPr>
            <p:nvPr/>
          </p:nvGrpSpPr>
          <p:grpSpPr bwMode="auto">
            <a:xfrm>
              <a:off x="2861" y="1275"/>
              <a:ext cx="733" cy="565"/>
              <a:chOff x="2861" y="1275"/>
              <a:chExt cx="733" cy="565"/>
            </a:xfrm>
          </p:grpSpPr>
          <p:sp>
            <p:nvSpPr>
              <p:cNvPr id="7263" name="Rectangle 37"/>
              <p:cNvSpPr>
                <a:spLocks noChangeArrowheads="1"/>
              </p:cNvSpPr>
              <p:nvPr/>
            </p:nvSpPr>
            <p:spPr bwMode="auto">
              <a:xfrm>
                <a:off x="2861" y="1275"/>
                <a:ext cx="387" cy="565"/>
              </a:xfrm>
              <a:prstGeom prst="rect">
                <a:avLst/>
              </a:prstGeom>
              <a:solidFill>
                <a:schemeClr val="bg1"/>
              </a:solidFill>
              <a:ln w="57150" cmpd="thickThin">
                <a:solidFill>
                  <a:srgbClr val="00279F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7264" name="Rectangle 38"/>
              <p:cNvSpPr>
                <a:spLocks noChangeArrowheads="1"/>
              </p:cNvSpPr>
              <p:nvPr/>
            </p:nvSpPr>
            <p:spPr bwMode="auto">
              <a:xfrm>
                <a:off x="2869" y="1294"/>
                <a:ext cx="725" cy="11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79375" tIns="39688" rIns="79375" bIns="39688">
                <a:spAutoFit/>
              </a:bodyPr>
              <a:lstStyle/>
              <a:p>
                <a:pPr defTabSz="665163" eaLnBrk="0" hangingPunct="0">
                  <a:spcBef>
                    <a:spcPct val="50000"/>
                  </a:spcBef>
                </a:pPr>
                <a:r>
                  <a:rPr lang="en-US" sz="700"/>
                  <a:t>Endstate B</a:t>
                </a:r>
              </a:p>
            </p:txBody>
          </p:sp>
          <p:grpSp>
            <p:nvGrpSpPr>
              <p:cNvPr id="7265" name="Group 45"/>
              <p:cNvGrpSpPr>
                <a:grpSpLocks/>
              </p:cNvGrpSpPr>
              <p:nvPr/>
            </p:nvGrpSpPr>
            <p:grpSpPr bwMode="auto">
              <a:xfrm>
                <a:off x="2911" y="1393"/>
                <a:ext cx="289" cy="116"/>
                <a:chOff x="2911" y="1393"/>
                <a:chExt cx="289" cy="116"/>
              </a:xfrm>
            </p:grpSpPr>
            <p:sp>
              <p:nvSpPr>
                <p:cNvPr id="7280" name="Line 39"/>
                <p:cNvSpPr>
                  <a:spLocks noChangeShapeType="1"/>
                </p:cNvSpPr>
                <p:nvPr/>
              </p:nvSpPr>
              <p:spPr bwMode="auto">
                <a:xfrm>
                  <a:off x="2947" y="1393"/>
                  <a:ext cx="253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81" name="Line 40"/>
                <p:cNvSpPr>
                  <a:spLocks noChangeShapeType="1"/>
                </p:cNvSpPr>
                <p:nvPr/>
              </p:nvSpPr>
              <p:spPr bwMode="auto">
                <a:xfrm>
                  <a:off x="2911" y="1414"/>
                  <a:ext cx="289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82" name="Line 41"/>
                <p:cNvSpPr>
                  <a:spLocks noChangeShapeType="1"/>
                </p:cNvSpPr>
                <p:nvPr/>
              </p:nvSpPr>
              <p:spPr bwMode="auto">
                <a:xfrm>
                  <a:off x="2911" y="1438"/>
                  <a:ext cx="289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83" name="Line 42"/>
                <p:cNvSpPr>
                  <a:spLocks noChangeShapeType="1"/>
                </p:cNvSpPr>
                <p:nvPr/>
              </p:nvSpPr>
              <p:spPr bwMode="auto">
                <a:xfrm>
                  <a:off x="2911" y="1461"/>
                  <a:ext cx="289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84" name="Line 43"/>
                <p:cNvSpPr>
                  <a:spLocks noChangeShapeType="1"/>
                </p:cNvSpPr>
                <p:nvPr/>
              </p:nvSpPr>
              <p:spPr bwMode="auto">
                <a:xfrm>
                  <a:off x="2911" y="1485"/>
                  <a:ext cx="289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85" name="Line 44"/>
                <p:cNvSpPr>
                  <a:spLocks noChangeShapeType="1"/>
                </p:cNvSpPr>
                <p:nvPr/>
              </p:nvSpPr>
              <p:spPr bwMode="auto">
                <a:xfrm>
                  <a:off x="2911" y="1509"/>
                  <a:ext cx="289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266" name="Group 52"/>
              <p:cNvGrpSpPr>
                <a:grpSpLocks/>
              </p:cNvGrpSpPr>
              <p:nvPr/>
            </p:nvGrpSpPr>
            <p:grpSpPr bwMode="auto">
              <a:xfrm>
                <a:off x="2911" y="1538"/>
                <a:ext cx="289" cy="116"/>
                <a:chOff x="2911" y="1538"/>
                <a:chExt cx="289" cy="116"/>
              </a:xfrm>
            </p:grpSpPr>
            <p:sp>
              <p:nvSpPr>
                <p:cNvPr id="7274" name="Line 46"/>
                <p:cNvSpPr>
                  <a:spLocks noChangeShapeType="1"/>
                </p:cNvSpPr>
                <p:nvPr/>
              </p:nvSpPr>
              <p:spPr bwMode="auto">
                <a:xfrm>
                  <a:off x="2947" y="1538"/>
                  <a:ext cx="253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75" name="Line 47"/>
                <p:cNvSpPr>
                  <a:spLocks noChangeShapeType="1"/>
                </p:cNvSpPr>
                <p:nvPr/>
              </p:nvSpPr>
              <p:spPr bwMode="auto">
                <a:xfrm>
                  <a:off x="2911" y="1559"/>
                  <a:ext cx="289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76" name="Line 48"/>
                <p:cNvSpPr>
                  <a:spLocks noChangeShapeType="1"/>
                </p:cNvSpPr>
                <p:nvPr/>
              </p:nvSpPr>
              <p:spPr bwMode="auto">
                <a:xfrm>
                  <a:off x="2911" y="1582"/>
                  <a:ext cx="289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77" name="Line 49"/>
                <p:cNvSpPr>
                  <a:spLocks noChangeShapeType="1"/>
                </p:cNvSpPr>
                <p:nvPr/>
              </p:nvSpPr>
              <p:spPr bwMode="auto">
                <a:xfrm>
                  <a:off x="2911" y="1606"/>
                  <a:ext cx="289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78" name="Line 50"/>
                <p:cNvSpPr>
                  <a:spLocks noChangeShapeType="1"/>
                </p:cNvSpPr>
                <p:nvPr/>
              </p:nvSpPr>
              <p:spPr bwMode="auto">
                <a:xfrm>
                  <a:off x="2911" y="1631"/>
                  <a:ext cx="289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79" name="Line 51"/>
                <p:cNvSpPr>
                  <a:spLocks noChangeShapeType="1"/>
                </p:cNvSpPr>
                <p:nvPr/>
              </p:nvSpPr>
              <p:spPr bwMode="auto">
                <a:xfrm>
                  <a:off x="2911" y="1654"/>
                  <a:ext cx="289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267" name="Group 59"/>
              <p:cNvGrpSpPr>
                <a:grpSpLocks/>
              </p:cNvGrpSpPr>
              <p:nvPr/>
            </p:nvGrpSpPr>
            <p:grpSpPr bwMode="auto">
              <a:xfrm>
                <a:off x="2913" y="1681"/>
                <a:ext cx="291" cy="114"/>
                <a:chOff x="2913" y="1681"/>
                <a:chExt cx="291" cy="114"/>
              </a:xfrm>
            </p:grpSpPr>
            <p:sp>
              <p:nvSpPr>
                <p:cNvPr id="7268" name="Line 53"/>
                <p:cNvSpPr>
                  <a:spLocks noChangeShapeType="1"/>
                </p:cNvSpPr>
                <p:nvPr/>
              </p:nvSpPr>
              <p:spPr bwMode="auto">
                <a:xfrm>
                  <a:off x="2950" y="1681"/>
                  <a:ext cx="254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69" name="Line 54"/>
                <p:cNvSpPr>
                  <a:spLocks noChangeShapeType="1"/>
                </p:cNvSpPr>
                <p:nvPr/>
              </p:nvSpPr>
              <p:spPr bwMode="auto">
                <a:xfrm>
                  <a:off x="2913" y="1700"/>
                  <a:ext cx="291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70" name="Line 55"/>
                <p:cNvSpPr>
                  <a:spLocks noChangeShapeType="1"/>
                </p:cNvSpPr>
                <p:nvPr/>
              </p:nvSpPr>
              <p:spPr bwMode="auto">
                <a:xfrm>
                  <a:off x="2913" y="1724"/>
                  <a:ext cx="291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71" name="Line 56"/>
                <p:cNvSpPr>
                  <a:spLocks noChangeShapeType="1"/>
                </p:cNvSpPr>
                <p:nvPr/>
              </p:nvSpPr>
              <p:spPr bwMode="auto">
                <a:xfrm>
                  <a:off x="2913" y="1749"/>
                  <a:ext cx="291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72" name="Line 57"/>
                <p:cNvSpPr>
                  <a:spLocks noChangeShapeType="1"/>
                </p:cNvSpPr>
                <p:nvPr/>
              </p:nvSpPr>
              <p:spPr bwMode="auto">
                <a:xfrm>
                  <a:off x="2913" y="1772"/>
                  <a:ext cx="291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73" name="Line 58"/>
                <p:cNvSpPr>
                  <a:spLocks noChangeShapeType="1"/>
                </p:cNvSpPr>
                <p:nvPr/>
              </p:nvSpPr>
              <p:spPr bwMode="auto">
                <a:xfrm>
                  <a:off x="2913" y="1795"/>
                  <a:ext cx="291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7188" name="Group 84"/>
            <p:cNvGrpSpPr>
              <a:grpSpLocks/>
            </p:cNvGrpSpPr>
            <p:nvPr/>
          </p:nvGrpSpPr>
          <p:grpSpPr bwMode="auto">
            <a:xfrm>
              <a:off x="4372" y="1055"/>
              <a:ext cx="732" cy="565"/>
              <a:chOff x="4372" y="1055"/>
              <a:chExt cx="732" cy="565"/>
            </a:xfrm>
          </p:grpSpPr>
          <p:sp>
            <p:nvSpPr>
              <p:cNvPr id="7240" name="Rectangle 61"/>
              <p:cNvSpPr>
                <a:spLocks noChangeArrowheads="1"/>
              </p:cNvSpPr>
              <p:nvPr/>
            </p:nvSpPr>
            <p:spPr bwMode="auto">
              <a:xfrm>
                <a:off x="4372" y="1055"/>
                <a:ext cx="387" cy="565"/>
              </a:xfrm>
              <a:prstGeom prst="rect">
                <a:avLst/>
              </a:prstGeom>
              <a:solidFill>
                <a:schemeClr val="bg1"/>
              </a:solidFill>
              <a:ln w="57150" cmpd="thickThin">
                <a:solidFill>
                  <a:srgbClr val="00279F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7241" name="Rectangle 62"/>
              <p:cNvSpPr>
                <a:spLocks noChangeArrowheads="1"/>
              </p:cNvSpPr>
              <p:nvPr/>
            </p:nvSpPr>
            <p:spPr bwMode="auto">
              <a:xfrm>
                <a:off x="4380" y="1073"/>
                <a:ext cx="724" cy="11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79375" tIns="39688" rIns="79375" bIns="39688">
                <a:spAutoFit/>
              </a:bodyPr>
              <a:lstStyle/>
              <a:p>
                <a:pPr defTabSz="665163" eaLnBrk="0" hangingPunct="0">
                  <a:spcBef>
                    <a:spcPct val="50000"/>
                  </a:spcBef>
                </a:pPr>
                <a:r>
                  <a:rPr lang="en-US" sz="700"/>
                  <a:t>Endstate C</a:t>
                </a:r>
              </a:p>
            </p:txBody>
          </p:sp>
          <p:grpSp>
            <p:nvGrpSpPr>
              <p:cNvPr id="7242" name="Group 69"/>
              <p:cNvGrpSpPr>
                <a:grpSpLocks/>
              </p:cNvGrpSpPr>
              <p:nvPr/>
            </p:nvGrpSpPr>
            <p:grpSpPr bwMode="auto">
              <a:xfrm>
                <a:off x="4422" y="1173"/>
                <a:ext cx="289" cy="115"/>
                <a:chOff x="4422" y="1173"/>
                <a:chExt cx="289" cy="115"/>
              </a:xfrm>
            </p:grpSpPr>
            <p:sp>
              <p:nvSpPr>
                <p:cNvPr id="7257" name="Line 63"/>
                <p:cNvSpPr>
                  <a:spLocks noChangeShapeType="1"/>
                </p:cNvSpPr>
                <p:nvPr/>
              </p:nvSpPr>
              <p:spPr bwMode="auto">
                <a:xfrm>
                  <a:off x="4458" y="1173"/>
                  <a:ext cx="253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58" name="Line 64"/>
                <p:cNvSpPr>
                  <a:spLocks noChangeShapeType="1"/>
                </p:cNvSpPr>
                <p:nvPr/>
              </p:nvSpPr>
              <p:spPr bwMode="auto">
                <a:xfrm>
                  <a:off x="4422" y="1194"/>
                  <a:ext cx="289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59" name="Line 65"/>
                <p:cNvSpPr>
                  <a:spLocks noChangeShapeType="1"/>
                </p:cNvSpPr>
                <p:nvPr/>
              </p:nvSpPr>
              <p:spPr bwMode="auto">
                <a:xfrm>
                  <a:off x="4422" y="1218"/>
                  <a:ext cx="289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60" name="Line 66"/>
                <p:cNvSpPr>
                  <a:spLocks noChangeShapeType="1"/>
                </p:cNvSpPr>
                <p:nvPr/>
              </p:nvSpPr>
              <p:spPr bwMode="auto">
                <a:xfrm>
                  <a:off x="4422" y="1241"/>
                  <a:ext cx="289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61" name="Line 67"/>
                <p:cNvSpPr>
                  <a:spLocks noChangeShapeType="1"/>
                </p:cNvSpPr>
                <p:nvPr/>
              </p:nvSpPr>
              <p:spPr bwMode="auto">
                <a:xfrm>
                  <a:off x="4422" y="1265"/>
                  <a:ext cx="289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62" name="Line 68"/>
                <p:cNvSpPr>
                  <a:spLocks noChangeShapeType="1"/>
                </p:cNvSpPr>
                <p:nvPr/>
              </p:nvSpPr>
              <p:spPr bwMode="auto">
                <a:xfrm>
                  <a:off x="4422" y="1288"/>
                  <a:ext cx="289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243" name="Group 76"/>
              <p:cNvGrpSpPr>
                <a:grpSpLocks/>
              </p:cNvGrpSpPr>
              <p:nvPr/>
            </p:nvGrpSpPr>
            <p:grpSpPr bwMode="auto">
              <a:xfrm>
                <a:off x="4422" y="1318"/>
                <a:ext cx="289" cy="116"/>
                <a:chOff x="4422" y="1318"/>
                <a:chExt cx="289" cy="116"/>
              </a:xfrm>
            </p:grpSpPr>
            <p:sp>
              <p:nvSpPr>
                <p:cNvPr id="7251" name="Line 70"/>
                <p:cNvSpPr>
                  <a:spLocks noChangeShapeType="1"/>
                </p:cNvSpPr>
                <p:nvPr/>
              </p:nvSpPr>
              <p:spPr bwMode="auto">
                <a:xfrm>
                  <a:off x="4458" y="1318"/>
                  <a:ext cx="253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52" name="Line 71"/>
                <p:cNvSpPr>
                  <a:spLocks noChangeShapeType="1"/>
                </p:cNvSpPr>
                <p:nvPr/>
              </p:nvSpPr>
              <p:spPr bwMode="auto">
                <a:xfrm>
                  <a:off x="4422" y="1339"/>
                  <a:ext cx="289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53" name="Line 72"/>
                <p:cNvSpPr>
                  <a:spLocks noChangeShapeType="1"/>
                </p:cNvSpPr>
                <p:nvPr/>
              </p:nvSpPr>
              <p:spPr bwMode="auto">
                <a:xfrm>
                  <a:off x="4422" y="1362"/>
                  <a:ext cx="289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54" name="Line 73"/>
                <p:cNvSpPr>
                  <a:spLocks noChangeShapeType="1"/>
                </p:cNvSpPr>
                <p:nvPr/>
              </p:nvSpPr>
              <p:spPr bwMode="auto">
                <a:xfrm>
                  <a:off x="4422" y="1386"/>
                  <a:ext cx="289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55" name="Line 74"/>
                <p:cNvSpPr>
                  <a:spLocks noChangeShapeType="1"/>
                </p:cNvSpPr>
                <p:nvPr/>
              </p:nvSpPr>
              <p:spPr bwMode="auto">
                <a:xfrm>
                  <a:off x="4422" y="1410"/>
                  <a:ext cx="289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56" name="Line 75"/>
                <p:cNvSpPr>
                  <a:spLocks noChangeShapeType="1"/>
                </p:cNvSpPr>
                <p:nvPr/>
              </p:nvSpPr>
              <p:spPr bwMode="auto">
                <a:xfrm>
                  <a:off x="4422" y="1434"/>
                  <a:ext cx="289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244" name="Group 83"/>
              <p:cNvGrpSpPr>
                <a:grpSpLocks/>
              </p:cNvGrpSpPr>
              <p:nvPr/>
            </p:nvGrpSpPr>
            <p:grpSpPr bwMode="auto">
              <a:xfrm>
                <a:off x="4424" y="1459"/>
                <a:ext cx="291" cy="115"/>
                <a:chOff x="4424" y="1459"/>
                <a:chExt cx="291" cy="115"/>
              </a:xfrm>
            </p:grpSpPr>
            <p:sp>
              <p:nvSpPr>
                <p:cNvPr id="7245" name="Line 77"/>
                <p:cNvSpPr>
                  <a:spLocks noChangeShapeType="1"/>
                </p:cNvSpPr>
                <p:nvPr/>
              </p:nvSpPr>
              <p:spPr bwMode="auto">
                <a:xfrm>
                  <a:off x="4461" y="1459"/>
                  <a:ext cx="254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46" name="Line 78"/>
                <p:cNvSpPr>
                  <a:spLocks noChangeShapeType="1"/>
                </p:cNvSpPr>
                <p:nvPr/>
              </p:nvSpPr>
              <p:spPr bwMode="auto">
                <a:xfrm>
                  <a:off x="4424" y="1480"/>
                  <a:ext cx="291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47" name="Line 79"/>
                <p:cNvSpPr>
                  <a:spLocks noChangeShapeType="1"/>
                </p:cNvSpPr>
                <p:nvPr/>
              </p:nvSpPr>
              <p:spPr bwMode="auto">
                <a:xfrm>
                  <a:off x="4424" y="1505"/>
                  <a:ext cx="291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48" name="Line 80"/>
                <p:cNvSpPr>
                  <a:spLocks noChangeShapeType="1"/>
                </p:cNvSpPr>
                <p:nvPr/>
              </p:nvSpPr>
              <p:spPr bwMode="auto">
                <a:xfrm>
                  <a:off x="4424" y="1528"/>
                  <a:ext cx="291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49" name="Line 81"/>
                <p:cNvSpPr>
                  <a:spLocks noChangeShapeType="1"/>
                </p:cNvSpPr>
                <p:nvPr/>
              </p:nvSpPr>
              <p:spPr bwMode="auto">
                <a:xfrm>
                  <a:off x="4424" y="1551"/>
                  <a:ext cx="291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50" name="Line 82"/>
                <p:cNvSpPr>
                  <a:spLocks noChangeShapeType="1"/>
                </p:cNvSpPr>
                <p:nvPr/>
              </p:nvSpPr>
              <p:spPr bwMode="auto">
                <a:xfrm>
                  <a:off x="4424" y="1574"/>
                  <a:ext cx="291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7189" name="Group 108"/>
            <p:cNvGrpSpPr>
              <a:grpSpLocks/>
            </p:cNvGrpSpPr>
            <p:nvPr/>
          </p:nvGrpSpPr>
          <p:grpSpPr bwMode="auto">
            <a:xfrm>
              <a:off x="4487" y="2012"/>
              <a:ext cx="731" cy="564"/>
              <a:chOff x="4487" y="2012"/>
              <a:chExt cx="731" cy="564"/>
            </a:xfrm>
          </p:grpSpPr>
          <p:sp>
            <p:nvSpPr>
              <p:cNvPr id="7217" name="Rectangle 85"/>
              <p:cNvSpPr>
                <a:spLocks noChangeArrowheads="1"/>
              </p:cNvSpPr>
              <p:nvPr/>
            </p:nvSpPr>
            <p:spPr bwMode="auto">
              <a:xfrm>
                <a:off x="4487" y="2012"/>
                <a:ext cx="386" cy="564"/>
              </a:xfrm>
              <a:prstGeom prst="rect">
                <a:avLst/>
              </a:prstGeom>
              <a:solidFill>
                <a:schemeClr val="bg1"/>
              </a:solidFill>
              <a:ln w="57150" cmpd="thickThin">
                <a:solidFill>
                  <a:srgbClr val="00279F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7218" name="Rectangle 86"/>
              <p:cNvSpPr>
                <a:spLocks noChangeArrowheads="1"/>
              </p:cNvSpPr>
              <p:nvPr/>
            </p:nvSpPr>
            <p:spPr bwMode="auto">
              <a:xfrm>
                <a:off x="4494" y="2031"/>
                <a:ext cx="724" cy="11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79375" tIns="39688" rIns="79375" bIns="39688">
                <a:spAutoFit/>
              </a:bodyPr>
              <a:lstStyle/>
              <a:p>
                <a:pPr defTabSz="665163" eaLnBrk="0" hangingPunct="0">
                  <a:spcBef>
                    <a:spcPct val="50000"/>
                  </a:spcBef>
                </a:pPr>
                <a:r>
                  <a:rPr lang="en-US" sz="700"/>
                  <a:t>Endstate D</a:t>
                </a:r>
              </a:p>
            </p:txBody>
          </p:sp>
          <p:grpSp>
            <p:nvGrpSpPr>
              <p:cNvPr id="7219" name="Group 93"/>
              <p:cNvGrpSpPr>
                <a:grpSpLocks/>
              </p:cNvGrpSpPr>
              <p:nvPr/>
            </p:nvGrpSpPr>
            <p:grpSpPr bwMode="auto">
              <a:xfrm>
                <a:off x="4536" y="2131"/>
                <a:ext cx="289" cy="114"/>
                <a:chOff x="4536" y="2131"/>
                <a:chExt cx="289" cy="114"/>
              </a:xfrm>
            </p:grpSpPr>
            <p:sp>
              <p:nvSpPr>
                <p:cNvPr id="7234" name="Line 87"/>
                <p:cNvSpPr>
                  <a:spLocks noChangeShapeType="1"/>
                </p:cNvSpPr>
                <p:nvPr/>
              </p:nvSpPr>
              <p:spPr bwMode="auto">
                <a:xfrm>
                  <a:off x="4572" y="2131"/>
                  <a:ext cx="253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35" name="Line 88"/>
                <p:cNvSpPr>
                  <a:spLocks noChangeShapeType="1"/>
                </p:cNvSpPr>
                <p:nvPr/>
              </p:nvSpPr>
              <p:spPr bwMode="auto">
                <a:xfrm>
                  <a:off x="4536" y="2151"/>
                  <a:ext cx="289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36" name="Line 89"/>
                <p:cNvSpPr>
                  <a:spLocks noChangeShapeType="1"/>
                </p:cNvSpPr>
                <p:nvPr/>
              </p:nvSpPr>
              <p:spPr bwMode="auto">
                <a:xfrm>
                  <a:off x="4536" y="2175"/>
                  <a:ext cx="289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37" name="Line 90"/>
                <p:cNvSpPr>
                  <a:spLocks noChangeShapeType="1"/>
                </p:cNvSpPr>
                <p:nvPr/>
              </p:nvSpPr>
              <p:spPr bwMode="auto">
                <a:xfrm>
                  <a:off x="4536" y="2197"/>
                  <a:ext cx="289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38" name="Line 91"/>
                <p:cNvSpPr>
                  <a:spLocks noChangeShapeType="1"/>
                </p:cNvSpPr>
                <p:nvPr/>
              </p:nvSpPr>
              <p:spPr bwMode="auto">
                <a:xfrm>
                  <a:off x="4536" y="2222"/>
                  <a:ext cx="289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39" name="Line 92"/>
                <p:cNvSpPr>
                  <a:spLocks noChangeShapeType="1"/>
                </p:cNvSpPr>
                <p:nvPr/>
              </p:nvSpPr>
              <p:spPr bwMode="auto">
                <a:xfrm>
                  <a:off x="4536" y="2245"/>
                  <a:ext cx="289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220" name="Group 100"/>
              <p:cNvGrpSpPr>
                <a:grpSpLocks/>
              </p:cNvGrpSpPr>
              <p:nvPr/>
            </p:nvGrpSpPr>
            <p:grpSpPr bwMode="auto">
              <a:xfrm>
                <a:off x="4536" y="2276"/>
                <a:ext cx="289" cy="115"/>
                <a:chOff x="4536" y="2276"/>
                <a:chExt cx="289" cy="115"/>
              </a:xfrm>
            </p:grpSpPr>
            <p:sp>
              <p:nvSpPr>
                <p:cNvPr id="7228" name="Line 94"/>
                <p:cNvSpPr>
                  <a:spLocks noChangeShapeType="1"/>
                </p:cNvSpPr>
                <p:nvPr/>
              </p:nvSpPr>
              <p:spPr bwMode="auto">
                <a:xfrm>
                  <a:off x="4572" y="2276"/>
                  <a:ext cx="253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29" name="Line 95"/>
                <p:cNvSpPr>
                  <a:spLocks noChangeShapeType="1"/>
                </p:cNvSpPr>
                <p:nvPr/>
              </p:nvSpPr>
              <p:spPr bwMode="auto">
                <a:xfrm>
                  <a:off x="4536" y="2296"/>
                  <a:ext cx="289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30" name="Line 96"/>
                <p:cNvSpPr>
                  <a:spLocks noChangeShapeType="1"/>
                </p:cNvSpPr>
                <p:nvPr/>
              </p:nvSpPr>
              <p:spPr bwMode="auto">
                <a:xfrm>
                  <a:off x="4536" y="2319"/>
                  <a:ext cx="289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31" name="Line 97"/>
                <p:cNvSpPr>
                  <a:spLocks noChangeShapeType="1"/>
                </p:cNvSpPr>
                <p:nvPr/>
              </p:nvSpPr>
              <p:spPr bwMode="auto">
                <a:xfrm>
                  <a:off x="4536" y="2343"/>
                  <a:ext cx="289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32" name="Line 98"/>
                <p:cNvSpPr>
                  <a:spLocks noChangeShapeType="1"/>
                </p:cNvSpPr>
                <p:nvPr/>
              </p:nvSpPr>
              <p:spPr bwMode="auto">
                <a:xfrm>
                  <a:off x="4536" y="2366"/>
                  <a:ext cx="289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33" name="Line 99"/>
                <p:cNvSpPr>
                  <a:spLocks noChangeShapeType="1"/>
                </p:cNvSpPr>
                <p:nvPr/>
              </p:nvSpPr>
              <p:spPr bwMode="auto">
                <a:xfrm>
                  <a:off x="4536" y="2391"/>
                  <a:ext cx="289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221" name="Group 107"/>
              <p:cNvGrpSpPr>
                <a:grpSpLocks/>
              </p:cNvGrpSpPr>
              <p:nvPr/>
            </p:nvGrpSpPr>
            <p:grpSpPr bwMode="auto">
              <a:xfrm>
                <a:off x="4538" y="2417"/>
                <a:ext cx="290" cy="115"/>
                <a:chOff x="4538" y="2417"/>
                <a:chExt cx="290" cy="115"/>
              </a:xfrm>
            </p:grpSpPr>
            <p:sp>
              <p:nvSpPr>
                <p:cNvPr id="7222" name="Line 101"/>
                <p:cNvSpPr>
                  <a:spLocks noChangeShapeType="1"/>
                </p:cNvSpPr>
                <p:nvPr/>
              </p:nvSpPr>
              <p:spPr bwMode="auto">
                <a:xfrm>
                  <a:off x="4575" y="2417"/>
                  <a:ext cx="253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23" name="Line 102"/>
                <p:cNvSpPr>
                  <a:spLocks noChangeShapeType="1"/>
                </p:cNvSpPr>
                <p:nvPr/>
              </p:nvSpPr>
              <p:spPr bwMode="auto">
                <a:xfrm>
                  <a:off x="4538" y="2438"/>
                  <a:ext cx="290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24" name="Line 103"/>
                <p:cNvSpPr>
                  <a:spLocks noChangeShapeType="1"/>
                </p:cNvSpPr>
                <p:nvPr/>
              </p:nvSpPr>
              <p:spPr bwMode="auto">
                <a:xfrm>
                  <a:off x="4538" y="2461"/>
                  <a:ext cx="290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25" name="Line 104"/>
                <p:cNvSpPr>
                  <a:spLocks noChangeShapeType="1"/>
                </p:cNvSpPr>
                <p:nvPr/>
              </p:nvSpPr>
              <p:spPr bwMode="auto">
                <a:xfrm>
                  <a:off x="4538" y="2485"/>
                  <a:ext cx="290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26" name="Line 105"/>
                <p:cNvSpPr>
                  <a:spLocks noChangeShapeType="1"/>
                </p:cNvSpPr>
                <p:nvPr/>
              </p:nvSpPr>
              <p:spPr bwMode="auto">
                <a:xfrm>
                  <a:off x="4538" y="2509"/>
                  <a:ext cx="290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27" name="Line 106"/>
                <p:cNvSpPr>
                  <a:spLocks noChangeShapeType="1"/>
                </p:cNvSpPr>
                <p:nvPr/>
              </p:nvSpPr>
              <p:spPr bwMode="auto">
                <a:xfrm>
                  <a:off x="4538" y="2532"/>
                  <a:ext cx="290" cy="0"/>
                </a:xfrm>
                <a:prstGeom prst="line">
                  <a:avLst/>
                </a:prstGeom>
                <a:noFill/>
                <a:ln w="25400">
                  <a:solidFill>
                    <a:srgbClr val="00279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7190" name="Rectangle 109"/>
            <p:cNvSpPr>
              <a:spLocks noChangeArrowheads="1"/>
            </p:cNvSpPr>
            <p:nvPr/>
          </p:nvSpPr>
          <p:spPr bwMode="auto">
            <a:xfrm>
              <a:off x="1653" y="2787"/>
              <a:ext cx="123" cy="72"/>
            </a:xfrm>
            <a:prstGeom prst="rect">
              <a:avLst/>
            </a:prstGeom>
            <a:solidFill>
              <a:srgbClr val="FAFD00"/>
            </a:solidFill>
            <a:ln w="38100" cmpd="dbl">
              <a:solidFill>
                <a:schemeClr val="tx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7191" name="Rectangle 110"/>
            <p:cNvSpPr>
              <a:spLocks noChangeArrowheads="1"/>
            </p:cNvSpPr>
            <p:nvPr/>
          </p:nvSpPr>
          <p:spPr bwMode="auto">
            <a:xfrm>
              <a:off x="1705" y="2971"/>
              <a:ext cx="122" cy="70"/>
            </a:xfrm>
            <a:prstGeom prst="rect">
              <a:avLst/>
            </a:prstGeom>
            <a:solidFill>
              <a:srgbClr val="FAFD00"/>
            </a:solidFill>
            <a:ln w="38100" cmpd="dbl">
              <a:solidFill>
                <a:schemeClr val="tx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7192" name="Rectangle 111"/>
            <p:cNvSpPr>
              <a:spLocks noChangeArrowheads="1"/>
            </p:cNvSpPr>
            <p:nvPr/>
          </p:nvSpPr>
          <p:spPr bwMode="auto">
            <a:xfrm>
              <a:off x="1635" y="2654"/>
              <a:ext cx="121" cy="72"/>
            </a:xfrm>
            <a:prstGeom prst="rect">
              <a:avLst/>
            </a:prstGeom>
            <a:solidFill>
              <a:srgbClr val="FAFD00"/>
            </a:solidFill>
            <a:ln w="38100" cmpd="dbl">
              <a:solidFill>
                <a:schemeClr val="tx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7193" name="Rectangle 112"/>
            <p:cNvSpPr>
              <a:spLocks noChangeArrowheads="1"/>
            </p:cNvSpPr>
            <p:nvPr/>
          </p:nvSpPr>
          <p:spPr bwMode="auto">
            <a:xfrm>
              <a:off x="1623" y="2490"/>
              <a:ext cx="124" cy="72"/>
            </a:xfrm>
            <a:prstGeom prst="rect">
              <a:avLst/>
            </a:prstGeom>
            <a:solidFill>
              <a:srgbClr val="FAFD00"/>
            </a:solidFill>
            <a:ln w="38100" cmpd="dbl">
              <a:solidFill>
                <a:schemeClr val="tx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7194" name="Rectangle 113"/>
            <p:cNvSpPr>
              <a:spLocks noChangeArrowheads="1"/>
            </p:cNvSpPr>
            <p:nvPr/>
          </p:nvSpPr>
          <p:spPr bwMode="auto">
            <a:xfrm>
              <a:off x="1538" y="2324"/>
              <a:ext cx="124" cy="70"/>
            </a:xfrm>
            <a:prstGeom prst="rect">
              <a:avLst/>
            </a:prstGeom>
            <a:solidFill>
              <a:srgbClr val="FAFD00"/>
            </a:solidFill>
            <a:ln w="38100" cmpd="dbl">
              <a:solidFill>
                <a:schemeClr val="tx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7195" name="Rectangle 114"/>
            <p:cNvSpPr>
              <a:spLocks noChangeArrowheads="1"/>
            </p:cNvSpPr>
            <p:nvPr/>
          </p:nvSpPr>
          <p:spPr bwMode="auto">
            <a:xfrm>
              <a:off x="1498" y="2133"/>
              <a:ext cx="123" cy="71"/>
            </a:xfrm>
            <a:prstGeom prst="rect">
              <a:avLst/>
            </a:prstGeom>
            <a:solidFill>
              <a:srgbClr val="FAFD00"/>
            </a:solidFill>
            <a:ln w="38100" cmpd="dbl">
              <a:solidFill>
                <a:schemeClr val="tx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7196" name="Rectangle 115"/>
            <p:cNvSpPr>
              <a:spLocks noChangeArrowheads="1"/>
            </p:cNvSpPr>
            <p:nvPr/>
          </p:nvSpPr>
          <p:spPr bwMode="auto">
            <a:xfrm>
              <a:off x="2104" y="2918"/>
              <a:ext cx="123" cy="70"/>
            </a:xfrm>
            <a:prstGeom prst="rect">
              <a:avLst/>
            </a:prstGeom>
            <a:solidFill>
              <a:srgbClr val="FAFD00"/>
            </a:solidFill>
            <a:ln w="38100" cmpd="dbl">
              <a:solidFill>
                <a:schemeClr val="tx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7197" name="Rectangle 116"/>
            <p:cNvSpPr>
              <a:spLocks noChangeArrowheads="1"/>
            </p:cNvSpPr>
            <p:nvPr/>
          </p:nvSpPr>
          <p:spPr bwMode="auto">
            <a:xfrm>
              <a:off x="3084" y="2649"/>
              <a:ext cx="123" cy="72"/>
            </a:xfrm>
            <a:prstGeom prst="rect">
              <a:avLst/>
            </a:prstGeom>
            <a:solidFill>
              <a:srgbClr val="FAFD00"/>
            </a:solidFill>
            <a:ln w="38100" cmpd="dbl">
              <a:solidFill>
                <a:schemeClr val="tx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7198" name="Rectangle 117"/>
            <p:cNvSpPr>
              <a:spLocks noChangeArrowheads="1"/>
            </p:cNvSpPr>
            <p:nvPr/>
          </p:nvSpPr>
          <p:spPr bwMode="auto">
            <a:xfrm>
              <a:off x="2227" y="2721"/>
              <a:ext cx="122" cy="73"/>
            </a:xfrm>
            <a:prstGeom prst="rect">
              <a:avLst/>
            </a:prstGeom>
            <a:solidFill>
              <a:srgbClr val="FAFD00"/>
            </a:solidFill>
            <a:ln w="38100" cmpd="dbl">
              <a:solidFill>
                <a:schemeClr val="tx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7199" name="Rectangle 118"/>
            <p:cNvSpPr>
              <a:spLocks noChangeArrowheads="1"/>
            </p:cNvSpPr>
            <p:nvPr/>
          </p:nvSpPr>
          <p:spPr bwMode="auto">
            <a:xfrm>
              <a:off x="2320" y="2572"/>
              <a:ext cx="124" cy="71"/>
            </a:xfrm>
            <a:prstGeom prst="rect">
              <a:avLst/>
            </a:prstGeom>
            <a:solidFill>
              <a:srgbClr val="FAFD00"/>
            </a:solidFill>
            <a:ln w="38100" cmpd="dbl">
              <a:solidFill>
                <a:schemeClr val="tx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7200" name="Rectangle 119"/>
            <p:cNvSpPr>
              <a:spLocks noChangeArrowheads="1"/>
            </p:cNvSpPr>
            <p:nvPr/>
          </p:nvSpPr>
          <p:spPr bwMode="auto">
            <a:xfrm>
              <a:off x="2467" y="2351"/>
              <a:ext cx="121" cy="71"/>
            </a:xfrm>
            <a:prstGeom prst="rect">
              <a:avLst/>
            </a:prstGeom>
            <a:solidFill>
              <a:srgbClr val="FAFD00"/>
            </a:solidFill>
            <a:ln w="38100" cmpd="dbl">
              <a:solidFill>
                <a:schemeClr val="tx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7201" name="Rectangle 120"/>
            <p:cNvSpPr>
              <a:spLocks noChangeArrowheads="1"/>
            </p:cNvSpPr>
            <p:nvPr/>
          </p:nvSpPr>
          <p:spPr bwMode="auto">
            <a:xfrm>
              <a:off x="2676" y="2050"/>
              <a:ext cx="122" cy="71"/>
            </a:xfrm>
            <a:prstGeom prst="rect">
              <a:avLst/>
            </a:prstGeom>
            <a:solidFill>
              <a:srgbClr val="FAFD00"/>
            </a:solidFill>
            <a:ln w="38100" cmpd="dbl">
              <a:solidFill>
                <a:schemeClr val="tx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7202" name="Rectangle 121"/>
            <p:cNvSpPr>
              <a:spLocks noChangeArrowheads="1"/>
            </p:cNvSpPr>
            <p:nvPr/>
          </p:nvSpPr>
          <p:spPr bwMode="auto">
            <a:xfrm>
              <a:off x="2363" y="3007"/>
              <a:ext cx="123" cy="69"/>
            </a:xfrm>
            <a:prstGeom prst="rect">
              <a:avLst/>
            </a:prstGeom>
            <a:solidFill>
              <a:srgbClr val="FAFD00"/>
            </a:solidFill>
            <a:ln w="38100" cmpd="dbl">
              <a:solidFill>
                <a:schemeClr val="tx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7203" name="Rectangle 122"/>
            <p:cNvSpPr>
              <a:spLocks noChangeArrowheads="1"/>
            </p:cNvSpPr>
            <p:nvPr/>
          </p:nvSpPr>
          <p:spPr bwMode="auto">
            <a:xfrm>
              <a:off x="2558" y="2922"/>
              <a:ext cx="123" cy="72"/>
            </a:xfrm>
            <a:prstGeom prst="rect">
              <a:avLst/>
            </a:prstGeom>
            <a:solidFill>
              <a:srgbClr val="FAFD00"/>
            </a:solidFill>
            <a:ln w="38100" cmpd="dbl">
              <a:solidFill>
                <a:schemeClr val="tx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7204" name="Rectangle 123"/>
            <p:cNvSpPr>
              <a:spLocks noChangeArrowheads="1"/>
            </p:cNvSpPr>
            <p:nvPr/>
          </p:nvSpPr>
          <p:spPr bwMode="auto">
            <a:xfrm>
              <a:off x="2681" y="2793"/>
              <a:ext cx="123" cy="72"/>
            </a:xfrm>
            <a:prstGeom prst="rect">
              <a:avLst/>
            </a:prstGeom>
            <a:solidFill>
              <a:srgbClr val="FAFD00"/>
            </a:solidFill>
            <a:ln w="38100" cmpd="dbl">
              <a:solidFill>
                <a:schemeClr val="tx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7205" name="Rectangle 124"/>
            <p:cNvSpPr>
              <a:spLocks noChangeArrowheads="1"/>
            </p:cNvSpPr>
            <p:nvPr/>
          </p:nvSpPr>
          <p:spPr bwMode="auto">
            <a:xfrm>
              <a:off x="2886" y="2654"/>
              <a:ext cx="124" cy="72"/>
            </a:xfrm>
            <a:prstGeom prst="rect">
              <a:avLst/>
            </a:prstGeom>
            <a:solidFill>
              <a:srgbClr val="FAFD00"/>
            </a:solidFill>
            <a:ln w="38100" cmpd="dbl">
              <a:solidFill>
                <a:schemeClr val="tx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7206" name="Rectangle 125"/>
            <p:cNvSpPr>
              <a:spLocks noChangeArrowheads="1"/>
            </p:cNvSpPr>
            <p:nvPr/>
          </p:nvSpPr>
          <p:spPr bwMode="auto">
            <a:xfrm>
              <a:off x="3152" y="2435"/>
              <a:ext cx="123" cy="72"/>
            </a:xfrm>
            <a:prstGeom prst="rect">
              <a:avLst/>
            </a:prstGeom>
            <a:solidFill>
              <a:srgbClr val="FAFD00"/>
            </a:solidFill>
            <a:ln w="38100" cmpd="dbl">
              <a:solidFill>
                <a:schemeClr val="tx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7207" name="Rectangle 126"/>
            <p:cNvSpPr>
              <a:spLocks noChangeArrowheads="1"/>
            </p:cNvSpPr>
            <p:nvPr/>
          </p:nvSpPr>
          <p:spPr bwMode="auto">
            <a:xfrm>
              <a:off x="3435" y="2241"/>
              <a:ext cx="124" cy="72"/>
            </a:xfrm>
            <a:prstGeom prst="rect">
              <a:avLst/>
            </a:prstGeom>
            <a:solidFill>
              <a:srgbClr val="FAFD00"/>
            </a:solidFill>
            <a:ln w="38100" cmpd="dbl">
              <a:solidFill>
                <a:schemeClr val="tx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7208" name="Rectangle 127"/>
            <p:cNvSpPr>
              <a:spLocks noChangeArrowheads="1"/>
            </p:cNvSpPr>
            <p:nvPr/>
          </p:nvSpPr>
          <p:spPr bwMode="auto">
            <a:xfrm>
              <a:off x="3589" y="2153"/>
              <a:ext cx="123" cy="72"/>
            </a:xfrm>
            <a:prstGeom prst="rect">
              <a:avLst/>
            </a:prstGeom>
            <a:solidFill>
              <a:srgbClr val="FAFD00"/>
            </a:solidFill>
            <a:ln w="38100" cmpd="dbl">
              <a:solidFill>
                <a:schemeClr val="tx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7209" name="Rectangle 128"/>
            <p:cNvSpPr>
              <a:spLocks noChangeArrowheads="1"/>
            </p:cNvSpPr>
            <p:nvPr/>
          </p:nvSpPr>
          <p:spPr bwMode="auto">
            <a:xfrm>
              <a:off x="3719" y="2061"/>
              <a:ext cx="121" cy="71"/>
            </a:xfrm>
            <a:prstGeom prst="rect">
              <a:avLst/>
            </a:prstGeom>
            <a:solidFill>
              <a:srgbClr val="FAFD00"/>
            </a:solidFill>
            <a:ln w="38100" cmpd="dbl">
              <a:solidFill>
                <a:schemeClr val="tx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7210" name="Rectangle 129"/>
            <p:cNvSpPr>
              <a:spLocks noChangeArrowheads="1"/>
            </p:cNvSpPr>
            <p:nvPr/>
          </p:nvSpPr>
          <p:spPr bwMode="auto">
            <a:xfrm>
              <a:off x="3277" y="2600"/>
              <a:ext cx="123" cy="72"/>
            </a:xfrm>
            <a:prstGeom prst="rect">
              <a:avLst/>
            </a:prstGeom>
            <a:solidFill>
              <a:srgbClr val="FAFD00"/>
            </a:solidFill>
            <a:ln w="38100" cmpd="dbl">
              <a:solidFill>
                <a:schemeClr val="tx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7211" name="Rectangle 130"/>
            <p:cNvSpPr>
              <a:spLocks noChangeArrowheads="1"/>
            </p:cNvSpPr>
            <p:nvPr/>
          </p:nvSpPr>
          <p:spPr bwMode="auto">
            <a:xfrm>
              <a:off x="3512" y="2553"/>
              <a:ext cx="123" cy="72"/>
            </a:xfrm>
            <a:prstGeom prst="rect">
              <a:avLst/>
            </a:prstGeom>
            <a:solidFill>
              <a:srgbClr val="FAFD00"/>
            </a:solidFill>
            <a:ln w="38100" cmpd="dbl">
              <a:solidFill>
                <a:schemeClr val="tx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7212" name="Rectangle 131"/>
            <p:cNvSpPr>
              <a:spLocks noChangeArrowheads="1"/>
            </p:cNvSpPr>
            <p:nvPr/>
          </p:nvSpPr>
          <p:spPr bwMode="auto">
            <a:xfrm>
              <a:off x="3817" y="2484"/>
              <a:ext cx="123" cy="71"/>
            </a:xfrm>
            <a:prstGeom prst="rect">
              <a:avLst/>
            </a:prstGeom>
            <a:solidFill>
              <a:srgbClr val="FAFD00"/>
            </a:solidFill>
            <a:ln w="38100" cmpd="dbl">
              <a:solidFill>
                <a:schemeClr val="tx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7213" name="Rectangle 132"/>
            <p:cNvSpPr>
              <a:spLocks noChangeArrowheads="1"/>
            </p:cNvSpPr>
            <p:nvPr/>
          </p:nvSpPr>
          <p:spPr bwMode="auto">
            <a:xfrm>
              <a:off x="3951" y="1883"/>
              <a:ext cx="121" cy="73"/>
            </a:xfrm>
            <a:prstGeom prst="rect">
              <a:avLst/>
            </a:prstGeom>
            <a:solidFill>
              <a:srgbClr val="FAFD00"/>
            </a:solidFill>
            <a:ln w="38100" cmpd="dbl">
              <a:solidFill>
                <a:schemeClr val="tx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7214" name="Rectangle 133"/>
            <p:cNvSpPr>
              <a:spLocks noChangeArrowheads="1"/>
            </p:cNvSpPr>
            <p:nvPr/>
          </p:nvSpPr>
          <p:spPr bwMode="auto">
            <a:xfrm>
              <a:off x="1771" y="2149"/>
              <a:ext cx="422" cy="19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79375" tIns="39688" rIns="79375" bIns="39688">
              <a:spAutoFit/>
            </a:bodyPr>
            <a:lstStyle/>
            <a:p>
              <a:pPr defTabSz="665163" eaLnBrk="0" hangingPunct="0"/>
              <a:r>
                <a:rPr lang="en-US" sz="1500" dirty="0"/>
                <a:t>Events</a:t>
              </a:r>
            </a:p>
          </p:txBody>
        </p:sp>
        <p:sp>
          <p:nvSpPr>
            <p:cNvPr id="7215" name="Freeform 134"/>
            <p:cNvSpPr>
              <a:spLocks/>
            </p:cNvSpPr>
            <p:nvPr/>
          </p:nvSpPr>
          <p:spPr bwMode="auto">
            <a:xfrm rot="3027240" flipV="1">
              <a:off x="1555" y="2254"/>
              <a:ext cx="437" cy="215"/>
            </a:xfrm>
            <a:custGeom>
              <a:avLst/>
              <a:gdLst>
                <a:gd name="T0" fmla="*/ 148 w 174"/>
                <a:gd name="T1" fmla="*/ 0 h 190"/>
                <a:gd name="T2" fmla="*/ 173 w 174"/>
                <a:gd name="T3" fmla="*/ 189 h 190"/>
                <a:gd name="T4" fmla="*/ 0 w 174"/>
                <a:gd name="T5" fmla="*/ 131 h 190"/>
                <a:gd name="T6" fmla="*/ 0 60000 65536"/>
                <a:gd name="T7" fmla="*/ 0 60000 65536"/>
                <a:gd name="T8" fmla="*/ 0 60000 65536"/>
                <a:gd name="T9" fmla="*/ 0 w 174"/>
                <a:gd name="T10" fmla="*/ 0 h 190"/>
                <a:gd name="T11" fmla="*/ 174 w 174"/>
                <a:gd name="T12" fmla="*/ 190 h 19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4" h="190">
                  <a:moveTo>
                    <a:pt x="148" y="0"/>
                  </a:moveTo>
                  <a:lnTo>
                    <a:pt x="173" y="189"/>
                  </a:lnTo>
                  <a:lnTo>
                    <a:pt x="0" y="131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6" name="Rectangle 133"/>
            <p:cNvSpPr>
              <a:spLocks noChangeArrowheads="1"/>
            </p:cNvSpPr>
            <p:nvPr/>
          </p:nvSpPr>
          <p:spPr bwMode="auto">
            <a:xfrm>
              <a:off x="1652" y="3701"/>
              <a:ext cx="508" cy="19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79375" tIns="39688" rIns="79375" bIns="39688">
              <a:spAutoFit/>
            </a:bodyPr>
            <a:lstStyle/>
            <a:p>
              <a:pPr algn="ctr" defTabSz="665163" eaLnBrk="0" hangingPunct="0"/>
              <a:r>
                <a:rPr lang="en-US" sz="1500" dirty="0"/>
                <a:t>2011-12</a:t>
              </a:r>
            </a:p>
          </p:txBody>
        </p:sp>
      </p:grpSp>
      <p:sp>
        <p:nvSpPr>
          <p:cNvPr id="7171" name="Rectangle 13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Mapping the Scenarios</a:t>
            </a:r>
            <a:br>
              <a:rPr lang="en-US" dirty="0" smtClean="0"/>
            </a:br>
            <a:r>
              <a:rPr lang="en-US" sz="2400" dirty="0"/>
              <a:t>What does it take to get to the future you want?</a:t>
            </a:r>
            <a:endParaRPr lang="en-US" dirty="0" smtClean="0"/>
          </a:p>
        </p:txBody>
      </p:sp>
      <p:sp>
        <p:nvSpPr>
          <p:cNvPr id="7174" name="Slide Number Placeholder 13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DB93ECD-4898-48EA-AFB3-20512998B411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7172" name="Rectangle 16"/>
          <p:cNvSpPr>
            <a:spLocks noChangeArrowheads="1"/>
          </p:cNvSpPr>
          <p:nvPr/>
        </p:nvSpPr>
        <p:spPr bwMode="auto">
          <a:xfrm>
            <a:off x="5181601" y="4495800"/>
            <a:ext cx="5057989" cy="19364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marL="111125" indent="-111125" eaLnBrk="0" hangingPunct="0">
              <a:buFont typeface="Arial" charset="0"/>
              <a:buChar char="•"/>
            </a:pPr>
            <a:r>
              <a:rPr lang="en-US" sz="2400" dirty="0"/>
              <a:t>Build paths of events to each </a:t>
            </a:r>
            <a:r>
              <a:rPr lang="en-US" sz="2400" dirty="0" err="1"/>
              <a:t>endstate</a:t>
            </a:r>
            <a:endParaRPr lang="en-US" sz="2400" dirty="0"/>
          </a:p>
          <a:p>
            <a:pPr marL="111125" indent="-111125" eaLnBrk="0" hangingPunct="0">
              <a:buFont typeface="Arial" charset="0"/>
              <a:buChar char="•"/>
            </a:pPr>
            <a:r>
              <a:rPr lang="en-US" sz="2400" dirty="0"/>
              <a:t>The most interesting events are:</a:t>
            </a:r>
          </a:p>
          <a:p>
            <a:pPr marL="534988" lvl="1" indent="-285750" eaLnBrk="0" hangingPunct="0">
              <a:buFont typeface="Arial" charset="0"/>
              <a:buChar char="•"/>
            </a:pPr>
            <a:r>
              <a:rPr lang="en-US" sz="2400" dirty="0"/>
              <a:t>forks in the road or</a:t>
            </a:r>
          </a:p>
          <a:p>
            <a:pPr marL="534988" lvl="1" indent="-285750" eaLnBrk="0" hangingPunct="0">
              <a:buFont typeface="Arial" charset="0"/>
              <a:buChar char="•"/>
            </a:pPr>
            <a:r>
              <a:rPr lang="en-US" sz="2400" dirty="0"/>
              <a:t>common to many or </a:t>
            </a:r>
          </a:p>
          <a:p>
            <a:pPr marL="534988" lvl="1" indent="-285750" eaLnBrk="0" hangingPunct="0">
              <a:buFont typeface="Arial" charset="0"/>
              <a:buChar char="•"/>
            </a:pPr>
            <a:r>
              <a:rPr lang="en-US" sz="2400" dirty="0"/>
              <a:t>unique to one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5/14/2014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Adirondack Research Consortium</a:t>
            </a: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752601" y="3606006"/>
            <a:ext cx="16763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Now tracking news about these events</a:t>
            </a:r>
          </a:p>
        </p:txBody>
      </p:sp>
    </p:spTree>
    <p:extLst>
      <p:ext uri="{BB962C8B-B14F-4D97-AF65-F5344CB8AC3E}">
        <p14:creationId xmlns:p14="http://schemas.microsoft.com/office/powerpoint/2010/main" val="217642097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Participated?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4694238"/>
            <a:ext cx="8229600" cy="1554163"/>
          </a:xfrm>
        </p:spPr>
        <p:txBody>
          <a:bodyPr>
            <a:normAutofit/>
          </a:bodyPr>
          <a:lstStyle/>
          <a:p>
            <a:r>
              <a:rPr lang="en-US" dirty="0" smtClean="0"/>
              <a:t>Education had the highest participation including students, teachers and university level people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5/14/2014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Adirondack Research Consortium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81DBDE-79C6-4791-A6C7-E30402F154A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/>
          </p:nvPr>
        </p:nvGraphicFramePr>
        <p:xfrm>
          <a:off x="1840838" y="1219200"/>
          <a:ext cx="41148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/>
          </p:nvPr>
        </p:nvGraphicFramePr>
        <p:xfrm>
          <a:off x="5879439" y="1371600"/>
          <a:ext cx="4559961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55274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7" grpId="0">
        <p:bldAsOne/>
      </p:bldGraphic>
      <p:bldGraphic spid="8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ileMaker Pro - [Master Ranking DB 1-0]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6" t="32159" r="63948" b="21447"/>
          <a:stretch/>
        </p:blipFill>
        <p:spPr>
          <a:xfrm>
            <a:off x="4312722" y="384178"/>
            <a:ext cx="6050478" cy="45688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1295400"/>
            <a:ext cx="3352800" cy="2514600"/>
          </a:xfrm>
          <a:ln w="19050">
            <a:noFill/>
          </a:ln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000" dirty="0"/>
              <a:t>A: Wild Park</a:t>
            </a:r>
            <a:br>
              <a:rPr lang="en-US" sz="2000" dirty="0"/>
            </a:br>
            <a:r>
              <a:rPr lang="en-US" sz="2000" dirty="0"/>
              <a:t>B: A Usable Park</a:t>
            </a:r>
            <a:br>
              <a:rPr lang="en-US" sz="2000" dirty="0"/>
            </a:br>
            <a:r>
              <a:rPr lang="en-US" sz="2000" dirty="0"/>
              <a:t>C: The Sustainable Life</a:t>
            </a:r>
            <a:br>
              <a:rPr lang="en-US" sz="2000" dirty="0"/>
            </a:br>
            <a:r>
              <a:rPr lang="en-US" sz="2000" dirty="0"/>
              <a:t>D: Adirondack County</a:t>
            </a:r>
            <a:br>
              <a:rPr lang="en-US" sz="2000" dirty="0"/>
            </a:br>
            <a:r>
              <a:rPr lang="en-US" sz="2000" dirty="0"/>
              <a:t>E: Post “Big Gov’t” Solutions</a:t>
            </a:r>
            <a:br>
              <a:rPr lang="en-US" sz="2000" dirty="0"/>
            </a:br>
            <a:r>
              <a:rPr lang="en-US" sz="2000" dirty="0"/>
              <a:t>F: Adirondack State Forest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0" y="4936959"/>
            <a:ext cx="8229600" cy="141780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Wide Support for C: The Sustainable Life Scenario</a:t>
            </a:r>
          </a:p>
          <a:p>
            <a:r>
              <a:rPr lang="en-US" dirty="0" smtClean="0"/>
              <a:t>C and B tied for Attainability</a:t>
            </a:r>
          </a:p>
          <a:p>
            <a:r>
              <a:rPr lang="en-US" dirty="0" smtClean="0"/>
              <a:t>Most Desirable = Most Attainable</a:t>
            </a:r>
            <a:r>
              <a:rPr lang="en-US" dirty="0"/>
              <a:t> </a:t>
            </a:r>
            <a:r>
              <a:rPr lang="en-US" dirty="0" smtClean="0"/>
              <a:t>(a 1</a:t>
            </a:r>
            <a:r>
              <a:rPr lang="en-US" baseline="30000" dirty="0" smtClean="0"/>
              <a:t>st</a:t>
            </a:r>
            <a:r>
              <a:rPr lang="en-US" dirty="0" smtClean="0"/>
              <a:t> for us)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5/14/2014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Adirondack Research Consortium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81DBDE-79C6-4791-A6C7-E30402F154AB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435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304800"/>
            <a:ext cx="8229600" cy="1143000"/>
          </a:xfrm>
        </p:spPr>
        <p:txBody>
          <a:bodyPr/>
          <a:lstStyle/>
          <a:p>
            <a:r>
              <a:rPr lang="en-US" dirty="0" smtClean="0"/>
              <a:t>The Combined Model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5/14/2014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Adirondack Research Consortium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F15A-1742-40B3-AFE3-7A942E041012}" type="slidenum">
              <a:rPr lang="en-US" smtClean="0"/>
              <a:t>5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895600" y="2310614"/>
            <a:ext cx="236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C: Sustainable                                Life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44260" y="1981200"/>
            <a:ext cx="349974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B: Sustainable Recreational  Tourism and Early Retirees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3188756" y="3418465"/>
            <a:ext cx="537191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132471" y="3606012"/>
            <a:ext cx="36296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A:  Wild Forest Preserve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81600" y="2253960"/>
            <a:ext cx="508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248251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500" y="393699"/>
            <a:ext cx="2997200" cy="6217093"/>
          </a:xfrm>
        </p:spPr>
        <p:txBody>
          <a:bodyPr/>
          <a:lstStyle/>
          <a:p>
            <a:r>
              <a:rPr lang="en-US" dirty="0" smtClean="0"/>
              <a:t>So What has Happened?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Where is there progress?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Where is it stalled?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40857" y="200024"/>
            <a:ext cx="8105043" cy="6410769"/>
          </a:xfrm>
          <a:prstGeom prst="rect">
            <a:avLst/>
          </a:prstGeom>
        </p:spPr>
      </p:pic>
      <p:sp>
        <p:nvSpPr>
          <p:cNvPr id="3" name="Down Arrow 2"/>
          <p:cNvSpPr/>
          <p:nvPr/>
        </p:nvSpPr>
        <p:spPr>
          <a:xfrm flipV="1">
            <a:off x="4695565" y="873211"/>
            <a:ext cx="634313" cy="17134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5/14/2014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Adirondack Research Consortium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86812-29A2-42F8-9B00-CB406B12ED2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077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Arrow 2"/>
          <p:cNvSpPr/>
          <p:nvPr/>
        </p:nvSpPr>
        <p:spPr>
          <a:xfrm flipH="1">
            <a:off x="4209534" y="2232447"/>
            <a:ext cx="1285103" cy="675505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130" y="365124"/>
            <a:ext cx="10754084" cy="6061433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489397" y="2959468"/>
            <a:ext cx="871905" cy="607281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5/14/2014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Adirondack Research Consortium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86812-29A2-42F8-9B00-CB406B12ED2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336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5562" y="321970"/>
            <a:ext cx="8248607" cy="62693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2697362" cy="6226174"/>
          </a:xfrm>
        </p:spPr>
        <p:txBody>
          <a:bodyPr/>
          <a:lstStyle/>
          <a:p>
            <a:r>
              <a:rPr lang="en-US" dirty="0" smtClean="0"/>
              <a:t>Pick an Event of Interest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T</a:t>
            </a:r>
            <a:r>
              <a:rPr lang="en-US" dirty="0" smtClean="0"/>
              <a:t>here are 133 events divided into 16 categories</a:t>
            </a:r>
            <a:endParaRPr lang="en-US" dirty="0"/>
          </a:p>
        </p:txBody>
      </p:sp>
      <p:sp>
        <p:nvSpPr>
          <p:cNvPr id="3" name="Down Arrow 2"/>
          <p:cNvSpPr/>
          <p:nvPr/>
        </p:nvSpPr>
        <p:spPr>
          <a:xfrm rot="16200000">
            <a:off x="7514674" y="1263637"/>
            <a:ext cx="1030311" cy="1696995"/>
          </a:xfrm>
          <a:prstGeom prst="down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 flipV="1">
            <a:off x="6757233" y="4433503"/>
            <a:ext cx="1363355" cy="1605950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/>
          <p:cNvSpPr/>
          <p:nvPr/>
        </p:nvSpPr>
        <p:spPr>
          <a:xfrm flipV="1">
            <a:off x="10384220" y="4370984"/>
            <a:ext cx="1083622" cy="1573427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wn Arrow 5"/>
          <p:cNvSpPr/>
          <p:nvPr/>
        </p:nvSpPr>
        <p:spPr>
          <a:xfrm>
            <a:off x="10276642" y="731426"/>
            <a:ext cx="1507527" cy="500233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5/14/2014</a:t>
            </a:r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Adirondack Research Consortium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86812-29A2-42F8-9B00-CB406B12ED2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787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905500" cy="5984875"/>
          </a:xfrm>
        </p:spPr>
        <p:txBody>
          <a:bodyPr/>
          <a:lstStyle/>
          <a:p>
            <a:r>
              <a:rPr lang="en-US" dirty="0" smtClean="0"/>
              <a:t>Pick an Item of Evidence of Interest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There are about 500, associated with events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click on the link….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3334" y="875780"/>
            <a:ext cx="4016974" cy="4940129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 flipH="1">
            <a:off x="9580603" y="2108885"/>
            <a:ext cx="1804086" cy="10462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5/14/2014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Adirondack Research Consortium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86812-29A2-42F8-9B00-CB406B12ED2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733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533900" cy="6022975"/>
          </a:xfrm>
        </p:spPr>
        <p:txBody>
          <a:bodyPr>
            <a:normAutofit/>
          </a:bodyPr>
          <a:lstStyle/>
          <a:p>
            <a:r>
              <a:rPr lang="en-US" sz="3600" dirty="0" smtClean="0"/>
              <a:t>Read the story behind the evidence for details…</a:t>
            </a:r>
            <a:br>
              <a:rPr lang="en-US" sz="3600" dirty="0" smtClean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 smtClean="0"/>
              <a:t>Press stories, reports, government announcements, businesses, websites, etc.</a:t>
            </a:r>
            <a:br>
              <a:rPr lang="en-US" sz="3600" dirty="0" smtClean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 smtClean="0"/>
              <a:t>18-24 months of data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9600" y="161925"/>
            <a:ext cx="5689600" cy="6336145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5/14/2014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Adirondack Research Consortium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86812-29A2-42F8-9B00-CB406B12ED2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529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Conference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Energy:  Biomass, 5 energy demo projects</a:t>
            </a:r>
          </a:p>
          <a:p>
            <a:r>
              <a:rPr lang="en-US" dirty="0" smtClean="0"/>
              <a:t>Water quality, </a:t>
            </a:r>
            <a:r>
              <a:rPr lang="en-US" dirty="0"/>
              <a:t>c</a:t>
            </a:r>
            <a:r>
              <a:rPr lang="en-US" dirty="0" smtClean="0"/>
              <a:t>limate </a:t>
            </a:r>
            <a:r>
              <a:rPr lang="en-US" dirty="0"/>
              <a:t>c</a:t>
            </a:r>
            <a:r>
              <a:rPr lang="en-US" dirty="0" smtClean="0"/>
              <a:t>hange, acid </a:t>
            </a:r>
            <a:r>
              <a:rPr lang="en-US" dirty="0"/>
              <a:t>r</a:t>
            </a:r>
            <a:r>
              <a:rPr lang="en-US" dirty="0" smtClean="0"/>
              <a:t>ain </a:t>
            </a:r>
            <a:r>
              <a:rPr lang="en-US" dirty="0"/>
              <a:t>r</a:t>
            </a:r>
            <a:r>
              <a:rPr lang="en-US" dirty="0" smtClean="0"/>
              <a:t>ecovery, citizen </a:t>
            </a:r>
            <a:r>
              <a:rPr lang="en-US" dirty="0"/>
              <a:t>s</a:t>
            </a:r>
            <a:r>
              <a:rPr lang="en-US" dirty="0" smtClean="0"/>
              <a:t>cience, road salt</a:t>
            </a:r>
          </a:p>
          <a:p>
            <a:r>
              <a:rPr lang="en-US" dirty="0" smtClean="0"/>
              <a:t>Local </a:t>
            </a:r>
            <a:r>
              <a:rPr lang="en-US" dirty="0"/>
              <a:t>e</a:t>
            </a:r>
            <a:r>
              <a:rPr lang="en-US" dirty="0" smtClean="0"/>
              <a:t>conomic developments, </a:t>
            </a:r>
            <a:r>
              <a:rPr lang="en-US" dirty="0"/>
              <a:t>l</a:t>
            </a:r>
            <a:r>
              <a:rPr lang="en-US" dirty="0" smtClean="0"/>
              <a:t>ocal </a:t>
            </a:r>
            <a:r>
              <a:rPr lang="en-US" dirty="0"/>
              <a:t>f</a:t>
            </a:r>
            <a:r>
              <a:rPr lang="en-US" dirty="0" smtClean="0"/>
              <a:t>ood and farm services, biotech, </a:t>
            </a:r>
            <a:r>
              <a:rPr lang="en-US" dirty="0" err="1" smtClean="0"/>
              <a:t>StartupNY</a:t>
            </a:r>
            <a:r>
              <a:rPr lang="en-US" dirty="0" smtClean="0"/>
              <a:t>, Point Positive</a:t>
            </a:r>
          </a:p>
          <a:p>
            <a:r>
              <a:rPr lang="en-US" dirty="0" smtClean="0"/>
              <a:t>Recreational tourism:  trail use database, smart phones in research, an explosion in map data, </a:t>
            </a:r>
          </a:p>
          <a:p>
            <a:r>
              <a:rPr lang="en-US" dirty="0" smtClean="0"/>
              <a:t>Demographic issues</a:t>
            </a:r>
          </a:p>
          <a:p>
            <a:r>
              <a:rPr lang="en-US" dirty="0" smtClean="0"/>
              <a:t>Colleges as economic drivers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5/14/2014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Adirondack Research Consortium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86812-29A2-42F8-9B00-CB406B12ED2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4181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Energy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03797"/>
            <a:ext cx="10515600" cy="4773166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Renewables are an economic localization story</a:t>
            </a:r>
          </a:p>
          <a:p>
            <a:pPr lvl="1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Biomass </a:t>
            </a:r>
            <a:r>
              <a:rPr lang="en-US" dirty="0" smtClean="0"/>
              <a:t>is a close-by fuel for us, we won’t ever get much pipeline gas</a:t>
            </a:r>
          </a:p>
          <a:p>
            <a:pPr lvl="1"/>
            <a:r>
              <a:rPr lang="en-US" dirty="0" smtClean="0"/>
              <a:t>Thermal </a:t>
            </a:r>
            <a:r>
              <a:rPr lang="en-US" dirty="0" err="1" smtClean="0"/>
              <a:t>baseload</a:t>
            </a:r>
            <a:r>
              <a:rPr lang="en-US" dirty="0" smtClean="0"/>
              <a:t> heat for large buildings is the sweet spot, displacing oil</a:t>
            </a:r>
          </a:p>
          <a:p>
            <a:pPr lvl="1"/>
            <a:r>
              <a:rPr lang="en-US" dirty="0" smtClean="0"/>
              <a:t>We have 800,000 acres of industrial forest that will be harvested forever</a:t>
            </a:r>
          </a:p>
          <a:p>
            <a:r>
              <a:rPr lang="en-US" dirty="0" smtClean="0"/>
              <a:t>Our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biomass</a:t>
            </a:r>
            <a:r>
              <a:rPr lang="en-US" dirty="0" smtClean="0"/>
              <a:t> progress is slow.  A handful of schools. (VT has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biomass</a:t>
            </a:r>
            <a:r>
              <a:rPr lang="en-US" dirty="0" smtClean="0"/>
              <a:t> in 60% of it’s schools).  A handful of commercial projects.</a:t>
            </a:r>
          </a:p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Energy finance innovations are </a:t>
            </a:r>
            <a:r>
              <a:rPr lang="en-US" dirty="0" smtClean="0"/>
              <a:t>helping.</a:t>
            </a:r>
          </a:p>
          <a:p>
            <a:r>
              <a:rPr lang="en-US" dirty="0" smtClean="0"/>
              <a:t>New interest in using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existing dams for hydro</a:t>
            </a:r>
            <a:r>
              <a:rPr lang="en-US" dirty="0" smtClean="0"/>
              <a:t>.  There are many small hydro operations but there used to be more.  </a:t>
            </a:r>
          </a:p>
          <a:p>
            <a:r>
              <a:rPr lang="en-US" dirty="0" smtClean="0"/>
              <a:t>Innovative pumped storage project using old mine tunnels in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Mineville</a:t>
            </a:r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Biodigesters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for food waste </a:t>
            </a:r>
            <a:r>
              <a:rPr lang="en-US" dirty="0" smtClean="0"/>
              <a:t>and dairy farms</a:t>
            </a:r>
          </a:p>
          <a:p>
            <a:r>
              <a:rPr lang="en-US" dirty="0" smtClean="0"/>
              <a:t>Solar is seeing residential and municipal applications.  We need Community Net Metering (S4722) to make solar an option for most people.  </a:t>
            </a:r>
          </a:p>
          <a:p>
            <a:r>
              <a:rPr lang="en-US" dirty="0" smtClean="0"/>
              <a:t>NOTE: 95% of our electricity is not fossil fueled: mostly hydro, 4% is from wind in the St Lawrence Valley and biomass rounds out the total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5/14/2014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Adirondack Research Consortium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86812-29A2-42F8-9B00-CB406B12ED2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2321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Climate Change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Impacts</a:t>
            </a:r>
            <a:r>
              <a:rPr lang="en-US" dirty="0" smtClean="0"/>
              <a:t>, Environment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Newcomb ice records show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shorter</a:t>
            </a:r>
            <a:r>
              <a:rPr lang="en-US" dirty="0" smtClean="0"/>
              <a:t> winters</a:t>
            </a:r>
          </a:p>
          <a:p>
            <a:r>
              <a:rPr lang="en-US" dirty="0" smtClean="0"/>
              <a:t>Winter logging season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shorter</a:t>
            </a:r>
          </a:p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Impacts</a:t>
            </a:r>
            <a:r>
              <a:rPr lang="en-US" dirty="0" smtClean="0"/>
              <a:t> showing on farms</a:t>
            </a:r>
          </a:p>
          <a:p>
            <a:pPr lvl="1"/>
            <a:r>
              <a:rPr lang="en-US" dirty="0" smtClean="0"/>
              <a:t>Longer growing season, Apple trees blooming 8 days earlier</a:t>
            </a:r>
          </a:p>
          <a:p>
            <a:r>
              <a:rPr lang="en-US" dirty="0" smtClean="0"/>
              <a:t>Some boreal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birds</a:t>
            </a:r>
            <a:r>
              <a:rPr lang="en-US" dirty="0" smtClean="0"/>
              <a:t> declining, other showing up (snowy owls, ptarmigan)</a:t>
            </a:r>
          </a:p>
          <a:p>
            <a:r>
              <a:rPr lang="en-US" dirty="0" smtClean="0"/>
              <a:t>Millions more to be spent replacing Irene damaged bridges and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resilience plans in Keene and Jay, integrating natural and built infrastructure</a:t>
            </a:r>
          </a:p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Acid rain recovery</a:t>
            </a:r>
            <a:r>
              <a:rPr lang="en-US" dirty="0" smtClean="0"/>
              <a:t>, focus on mercury,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road salt </a:t>
            </a:r>
            <a:r>
              <a:rPr lang="en-US" dirty="0" smtClean="0"/>
              <a:t>and alternatives</a:t>
            </a:r>
          </a:p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Citizen science </a:t>
            </a:r>
            <a:r>
              <a:rPr lang="en-US" dirty="0" smtClean="0"/>
              <a:t>aimed at </a:t>
            </a:r>
            <a:r>
              <a:rPr lang="en-US" dirty="0" err="1" smtClean="0"/>
              <a:t>invasives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wildlife</a:t>
            </a:r>
            <a:r>
              <a:rPr lang="en-US" dirty="0" smtClean="0"/>
              <a:t> tracking, wetlands phenology</a:t>
            </a:r>
          </a:p>
          <a:p>
            <a:r>
              <a:rPr lang="en-US" dirty="0" smtClean="0"/>
              <a:t>125 new weather stations all across NYS, instrumentation of Lake George</a:t>
            </a:r>
          </a:p>
          <a:p>
            <a:r>
              <a:rPr lang="en-US" dirty="0" smtClean="0"/>
              <a:t>Climate change skeptics remain around 23% or lower</a:t>
            </a:r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5/14/2014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Adirondack Research Consortium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86812-29A2-42F8-9B00-CB406B12ED2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9485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Economic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7143" y="1477894"/>
            <a:ext cx="10160358" cy="4351338"/>
          </a:xfrm>
        </p:spPr>
        <p:txBody>
          <a:bodyPr>
            <a:normAutofit fontScale="77500" lnSpcReduction="20000"/>
          </a:bodyPr>
          <a:lstStyle/>
          <a:p>
            <a:r>
              <a:rPr lang="en-US" dirty="0" err="1" smtClean="0"/>
              <a:t>Invasives</a:t>
            </a:r>
            <a:r>
              <a:rPr lang="en-US" dirty="0" smtClean="0"/>
              <a:t> and the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economic value of clean water</a:t>
            </a:r>
          </a:p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Trudeau/Clarkson</a:t>
            </a:r>
            <a:r>
              <a:rPr lang="en-US" dirty="0" smtClean="0"/>
              <a:t> Biotech effort,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StartUp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NY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Point Positive </a:t>
            </a:r>
            <a:r>
              <a:rPr lang="en-US" dirty="0" smtClean="0"/>
              <a:t>working on new businesses</a:t>
            </a:r>
          </a:p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Local food </a:t>
            </a:r>
            <a:r>
              <a:rPr lang="en-US" dirty="0" smtClean="0"/>
              <a:t>and farm services, growth in milk for yogurt, solar energy to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extend the growing season</a:t>
            </a:r>
          </a:p>
          <a:p>
            <a:r>
              <a:rPr lang="en-US" dirty="0" smtClean="0"/>
              <a:t>Lake George, SLK, Port Henry, Northville,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Lyons Falls</a:t>
            </a:r>
            <a:r>
              <a:rPr lang="en-US" dirty="0" smtClean="0"/>
              <a:t>, others working on Main Street projects</a:t>
            </a:r>
          </a:p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Center for Working Landscapes </a:t>
            </a:r>
            <a:r>
              <a:rPr lang="en-US" dirty="0" smtClean="0"/>
              <a:t>at Paul Smith’s: encompasses farming and food, forestry for energy, building materials, water, and a tourism industry rooted in our landscape</a:t>
            </a:r>
          </a:p>
          <a:p>
            <a:r>
              <a:rPr lang="en-US" dirty="0" smtClean="0"/>
              <a:t>Large projects around the Park doing well:  Global Foundries expanding now, Bombardier, Nova Bus, </a:t>
            </a:r>
            <a:r>
              <a:rPr lang="en-US" dirty="0" err="1" smtClean="0"/>
              <a:t>Nano</a:t>
            </a:r>
            <a:r>
              <a:rPr lang="en-US" dirty="0" smtClean="0"/>
              <a:t> Utica, Rome drone testing site</a:t>
            </a:r>
          </a:p>
          <a:p>
            <a:r>
              <a:rPr lang="en-US" dirty="0" smtClean="0"/>
              <a:t>Broadband construction programs now in 9 towns, more to come; cellphone projects all over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5/14/2014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Adirondack Research Consortium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86812-29A2-42F8-9B00-CB406B12ED2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709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Demographics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31924"/>
            <a:ext cx="10515600" cy="500751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National trends are rural to city, cold to warm, the graying baby boom but…..</a:t>
            </a:r>
          </a:p>
          <a:p>
            <a:pPr lvl="1"/>
            <a:r>
              <a:rPr lang="en-US" dirty="0" smtClean="0"/>
              <a:t>2013-14 tri-lakes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school enrollments </a:t>
            </a:r>
            <a:r>
              <a:rPr lang="en-US" dirty="0" smtClean="0"/>
              <a:t>mostly flat</a:t>
            </a:r>
          </a:p>
          <a:p>
            <a:pPr lvl="1"/>
            <a:r>
              <a:rPr lang="en-US" dirty="0" smtClean="0"/>
              <a:t>Some early evidence that broadband does bring in young families (Keene had the largest kindergarten in a decade)</a:t>
            </a:r>
          </a:p>
          <a:p>
            <a:pPr lvl="1"/>
            <a:r>
              <a:rPr lang="en-US" dirty="0" smtClean="0"/>
              <a:t>New Essex County report shows a bump up in 20-24yo cohort</a:t>
            </a:r>
          </a:p>
          <a:p>
            <a:r>
              <a:rPr lang="en-US" dirty="0" smtClean="0"/>
              <a:t>Aging of the population:  </a:t>
            </a:r>
            <a:r>
              <a:rPr lang="en-US" dirty="0"/>
              <a:t>A</a:t>
            </a:r>
            <a:r>
              <a:rPr lang="en-US" dirty="0" smtClean="0"/>
              <a:t> threat or an opportunity?</a:t>
            </a:r>
          </a:p>
          <a:p>
            <a:pPr lvl="1"/>
            <a:r>
              <a:rPr lang="en-US" dirty="0" smtClean="0"/>
              <a:t>Are the boomers moving in?  What will it mean to our economy if they do?</a:t>
            </a:r>
          </a:p>
          <a:p>
            <a:r>
              <a:rPr lang="en-US" dirty="0" smtClean="0"/>
              <a:t>A few high schools, Paul Smiths, NCCC bringing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diversity</a:t>
            </a:r>
            <a:r>
              <a:rPr lang="en-US" dirty="0" smtClean="0"/>
              <a:t> to some areas</a:t>
            </a:r>
          </a:p>
          <a:p>
            <a:r>
              <a:rPr lang="en-US" dirty="0" smtClean="0"/>
              <a:t>NYS cities have much worse poverty problems than Essex (12.4%) and Hamilton (8.8%)</a:t>
            </a:r>
          </a:p>
          <a:p>
            <a:pPr lvl="1"/>
            <a:r>
              <a:rPr lang="en-US" dirty="0" smtClean="0"/>
              <a:t>20% in NYC live in poverty, 20% more in </a:t>
            </a:r>
            <a:r>
              <a:rPr lang="en-US" dirty="0"/>
              <a:t>near-poverty, </a:t>
            </a:r>
            <a:r>
              <a:rPr lang="en-US" dirty="0" smtClean="0"/>
              <a:t>the </a:t>
            </a:r>
            <a:r>
              <a:rPr lang="en-US" dirty="0"/>
              <a:t>City is 1/3 </a:t>
            </a:r>
            <a:r>
              <a:rPr lang="en-US" dirty="0" smtClean="0"/>
              <a:t>white today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5/14/2014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Adirondack Research Consortium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86812-29A2-42F8-9B00-CB406B12ED2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5627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Recreation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29555"/>
            <a:ext cx="10515600" cy="4747408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Regionalization of tourism marketing </a:t>
            </a:r>
            <a:r>
              <a:rPr lang="en-US" dirty="0" smtClean="0"/>
              <a:t>and promotion</a:t>
            </a:r>
          </a:p>
          <a:p>
            <a:r>
              <a:rPr lang="en-US" dirty="0" smtClean="0"/>
              <a:t>Guiding becoming professionalized:  4 area colleges offer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guide education</a:t>
            </a:r>
          </a:p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Trail use database </a:t>
            </a:r>
            <a:r>
              <a:rPr lang="en-US" dirty="0" smtClean="0"/>
              <a:t>and an explosion of new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GIS maps</a:t>
            </a:r>
          </a:p>
          <a:p>
            <a:r>
              <a:rPr lang="en-US" dirty="0" smtClean="0"/>
              <a:t>46er registrations, in 2012, jumped from 288 to 700</a:t>
            </a:r>
          </a:p>
          <a:p>
            <a:r>
              <a:rPr lang="en-US" dirty="0" smtClean="0"/>
              <a:t>Inter-hamlet paths growing:  Inlet to </a:t>
            </a:r>
            <a:r>
              <a:rPr lang="en-US" dirty="0" err="1" smtClean="0"/>
              <a:t>Raquette</a:t>
            </a:r>
            <a:r>
              <a:rPr lang="en-US" dirty="0" smtClean="0"/>
              <a:t> Lake, </a:t>
            </a:r>
            <a:r>
              <a:rPr lang="en-US" dirty="0" err="1" smtClean="0"/>
              <a:t>Wadhams</a:t>
            </a:r>
            <a:r>
              <a:rPr lang="en-US" dirty="0" smtClean="0"/>
              <a:t> to Essex, Essex to Westport</a:t>
            </a:r>
          </a:p>
          <a:p>
            <a:r>
              <a:rPr lang="en-US" dirty="0" smtClean="0"/>
              <a:t>Smaller trail systems getting more promotion:  SLK 6ers, CATS</a:t>
            </a:r>
          </a:p>
          <a:p>
            <a:r>
              <a:rPr lang="en-US" dirty="0" smtClean="0"/>
              <a:t>NYS investments</a:t>
            </a:r>
          </a:p>
          <a:p>
            <a:pPr lvl="1"/>
            <a:r>
              <a:rPr lang="en-US" dirty="0" smtClean="0"/>
              <a:t>&gt;20 waterfront park improvement projects in progress</a:t>
            </a:r>
          </a:p>
          <a:p>
            <a:pPr lvl="1"/>
            <a:r>
              <a:rPr lang="en-US" dirty="0" smtClean="0"/>
              <a:t>Whiteface is getting a highway rebuild, </a:t>
            </a:r>
            <a:r>
              <a:rPr lang="en-US" dirty="0"/>
              <a:t>Gore has 100 new </a:t>
            </a:r>
            <a:r>
              <a:rPr lang="en-US" dirty="0" err="1"/>
              <a:t>snowguns</a:t>
            </a:r>
            <a:r>
              <a:rPr lang="en-US" dirty="0"/>
              <a:t> and a new </a:t>
            </a:r>
            <a:r>
              <a:rPr lang="en-US" dirty="0" smtClean="0"/>
              <a:t>chairlift</a:t>
            </a:r>
            <a:endParaRPr lang="en-US" dirty="0"/>
          </a:p>
          <a:p>
            <a:pPr lvl="1"/>
            <a:r>
              <a:rPr lang="en-US" dirty="0" smtClean="0"/>
              <a:t>3 snowmobile trail groomers</a:t>
            </a:r>
          </a:p>
          <a:p>
            <a:pPr lvl="1"/>
            <a:r>
              <a:rPr lang="en-US" dirty="0" smtClean="0"/>
              <a:t>2 pond restoration projects, hatchery rebuilds</a:t>
            </a:r>
          </a:p>
          <a:p>
            <a:r>
              <a:rPr lang="en-US" dirty="0" smtClean="0"/>
              <a:t>Adding or renovating accommodations in Schroon, Lake Placid, SLK, Speculator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5/14/2014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Adirondack Research Consortium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86812-29A2-42F8-9B00-CB406B12ED2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8400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2093"/>
            <a:ext cx="10515600" cy="1325563"/>
          </a:xfrm>
        </p:spPr>
        <p:txBody>
          <a:bodyPr/>
          <a:lstStyle/>
          <a:p>
            <a:r>
              <a:rPr lang="en-US" dirty="0" smtClean="0"/>
              <a:t>The Big Open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8038"/>
            <a:ext cx="10515600" cy="508715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Transportation and thermal heat energy</a:t>
            </a:r>
          </a:p>
          <a:p>
            <a:r>
              <a:rPr lang="en-US" dirty="0" smtClean="0"/>
              <a:t>Adaptation to climate change </a:t>
            </a:r>
          </a:p>
          <a:p>
            <a:r>
              <a:rPr lang="en-US" dirty="0" smtClean="0"/>
              <a:t>Regional demographics diverging from NYS</a:t>
            </a:r>
          </a:p>
          <a:p>
            <a:r>
              <a:rPr lang="en-US" dirty="0" smtClean="0"/>
              <a:t>Targeting retiring boomers as a growth population for the region</a:t>
            </a:r>
          </a:p>
          <a:p>
            <a:r>
              <a:rPr lang="en-US" dirty="0" smtClean="0"/>
              <a:t>Successful small school system operations</a:t>
            </a:r>
          </a:p>
          <a:p>
            <a:r>
              <a:rPr lang="en-US" dirty="0" smtClean="0"/>
              <a:t>New approaches to government in the region</a:t>
            </a:r>
          </a:p>
          <a:p>
            <a:r>
              <a:rPr lang="en-US" dirty="0" smtClean="0"/>
              <a:t>Other important projects in play</a:t>
            </a:r>
          </a:p>
          <a:p>
            <a:pPr lvl="1"/>
            <a:r>
              <a:rPr lang="en-US" dirty="0" smtClean="0"/>
              <a:t>Attracting private investment in businesses</a:t>
            </a:r>
          </a:p>
          <a:p>
            <a:pPr lvl="1"/>
            <a:r>
              <a:rPr lang="en-US" dirty="0"/>
              <a:t>N</a:t>
            </a:r>
            <a:r>
              <a:rPr lang="en-US" dirty="0" smtClean="0"/>
              <a:t>ew approaches to health care, e.g. </a:t>
            </a:r>
            <a:r>
              <a:rPr lang="en-US" dirty="0" err="1" smtClean="0"/>
              <a:t>telemed</a:t>
            </a:r>
            <a:r>
              <a:rPr lang="en-US" dirty="0" smtClean="0"/>
              <a:t>, Medical Home, </a:t>
            </a:r>
            <a:r>
              <a:rPr lang="en-US" dirty="0" err="1" smtClean="0"/>
              <a:t>Acountable</a:t>
            </a:r>
            <a:r>
              <a:rPr lang="en-US" dirty="0" smtClean="0"/>
              <a:t> Care Organizations, Blue Line Group redesign of elder care services</a:t>
            </a:r>
          </a:p>
          <a:p>
            <a:pPr lvl="1"/>
            <a:r>
              <a:rPr lang="en-US" dirty="0" smtClean="0"/>
              <a:t>Shifting to better integrated, landscape scale, planning</a:t>
            </a:r>
          </a:p>
          <a:p>
            <a:pPr lvl="1"/>
            <a:r>
              <a:rPr lang="en-US" dirty="0" smtClean="0"/>
              <a:t>Shifting to a new power grid and decentralized power production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5/14/2014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Adirondack Research Consortium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86812-29A2-42F8-9B00-CB406B12ED2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4142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2236788" y="1496294"/>
            <a:ext cx="7937500" cy="43849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00B050"/>
                </a:solidFill>
              </a:rPr>
              <a:t>ADK Futures Update</a:t>
            </a:r>
            <a:endParaRPr lang="en-US" dirty="0">
              <a:solidFill>
                <a:srgbClr val="00B050"/>
              </a:solidFill>
            </a:endParaRPr>
          </a:p>
          <a:p>
            <a:endParaRPr lang="en-US" sz="2800" dirty="0" smtClean="0">
              <a:solidFill>
                <a:srgbClr val="00B050"/>
              </a:solidFill>
            </a:endParaRPr>
          </a:p>
          <a:p>
            <a:r>
              <a:rPr lang="en-US" sz="2800" dirty="0" smtClean="0">
                <a:solidFill>
                  <a:srgbClr val="00B050"/>
                </a:solidFill>
              </a:rPr>
              <a:t>“The first step to better times is to imagine them”</a:t>
            </a:r>
          </a:p>
          <a:p>
            <a:r>
              <a:rPr lang="en-US" sz="2800" dirty="0" smtClean="0">
                <a:solidFill>
                  <a:srgbClr val="00B050"/>
                </a:solidFill>
              </a:rPr>
              <a:t>a Chinese fortune cookie</a:t>
            </a:r>
          </a:p>
          <a:p>
            <a:endParaRPr lang="en-US" sz="2800" dirty="0">
              <a:solidFill>
                <a:srgbClr val="00B050"/>
              </a:solidFill>
            </a:endParaRPr>
          </a:p>
          <a:p>
            <a:r>
              <a:rPr lang="en-US" sz="2800" dirty="0">
                <a:solidFill>
                  <a:srgbClr val="00B050"/>
                </a:solidFill>
              </a:rPr>
              <a:t>T</a:t>
            </a:r>
            <a:r>
              <a:rPr lang="en-US" sz="2800" dirty="0" smtClean="0">
                <a:solidFill>
                  <a:srgbClr val="00B050"/>
                </a:solidFill>
              </a:rPr>
              <a:t>hen what happens</a:t>
            </a:r>
            <a:r>
              <a:rPr lang="en-US" sz="2800" dirty="0" smtClean="0">
                <a:solidFill>
                  <a:srgbClr val="00B050"/>
                </a:solidFill>
              </a:rPr>
              <a:t>? </a:t>
            </a:r>
            <a:r>
              <a:rPr lang="en-US" sz="2800" dirty="0" smtClean="0">
                <a:solidFill>
                  <a:srgbClr val="FF0000"/>
                </a:solidFill>
              </a:rPr>
              <a:t>Stay tuned</a:t>
            </a:r>
            <a:endParaRPr lang="en-US" sz="2800" dirty="0" smtClean="0">
              <a:solidFill>
                <a:srgbClr val="FF0000"/>
              </a:solidFill>
            </a:endParaRPr>
          </a:p>
          <a:p>
            <a:endParaRPr lang="en-US" sz="2800" dirty="0">
              <a:solidFill>
                <a:srgbClr val="00B050"/>
              </a:solidFill>
            </a:endParaRPr>
          </a:p>
          <a:p>
            <a:r>
              <a:rPr lang="en-US" sz="2800" dirty="0" smtClean="0">
                <a:solidFill>
                  <a:srgbClr val="00B050"/>
                </a:solidFill>
              </a:rPr>
              <a:t>Adirondack Research Consortium</a:t>
            </a:r>
          </a:p>
          <a:p>
            <a:r>
              <a:rPr lang="en-US" sz="2800" dirty="0" smtClean="0">
                <a:solidFill>
                  <a:srgbClr val="00B050"/>
                </a:solidFill>
              </a:rPr>
              <a:t>Lake Placid, May 2014</a:t>
            </a:r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236788" y="5673436"/>
            <a:ext cx="7937500" cy="175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/>
          <a:lstStyle/>
          <a:p>
            <a:pPr algn="ctr" defTabSz="912813">
              <a:spcBef>
                <a:spcPct val="20000"/>
              </a:spcBef>
            </a:pPr>
            <a:r>
              <a:rPr lang="en-US" sz="2400" dirty="0" smtClean="0">
                <a:latin typeface="Comic Sans MS" pitchFamily="66" charset="0"/>
              </a:rPr>
              <a:t>Dave Mason and Jim Herman</a:t>
            </a:r>
            <a:endParaRPr lang="en-US" sz="2400" dirty="0">
              <a:solidFill>
                <a:srgbClr val="009900"/>
              </a:solidFill>
              <a:latin typeface="Comic Sans MS" pitchFamily="66" charset="0"/>
            </a:endParaRPr>
          </a:p>
          <a:p>
            <a:pPr algn="ctr" defTabSz="912813">
              <a:spcBef>
                <a:spcPct val="20000"/>
              </a:spcBef>
            </a:pPr>
            <a:endParaRPr lang="en-US" sz="2000" dirty="0">
              <a:latin typeface="Comic Sans MS" pitchFamily="66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236788" y="831273"/>
            <a:ext cx="7937500" cy="4562257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6716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300" b="0" i="0" u="none" strike="noStrike" cap="none" normalizeH="0" baseline="0" smtClean="0">
              <a:ln>
                <a:noFill/>
              </a:ln>
              <a:solidFill>
                <a:srgbClr val="00B050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91615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3526</TotalTime>
  <Words>1117</Words>
  <Application>Microsoft Office PowerPoint</Application>
  <PresentationFormat>Widescreen</PresentationFormat>
  <Paragraphs>170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Comic Sans MS</vt:lpstr>
      <vt:lpstr>Office Theme</vt:lpstr>
      <vt:lpstr>PowerPoint Presentation</vt:lpstr>
      <vt:lpstr>Mapping the Scenarios What does it take to get to the future you want?</vt:lpstr>
      <vt:lpstr>Who Participated?</vt:lpstr>
      <vt:lpstr>A: Wild Park B: A Usable Park C: The Sustainable Life D: Adirondack County E: Post “Big Gov’t” Solutions F: Adirondack State Forest</vt:lpstr>
      <vt:lpstr>The Combined Model</vt:lpstr>
      <vt:lpstr>So What has Happened?  Where is there progress?  Where is it stalled?</vt:lpstr>
      <vt:lpstr>PowerPoint Presentation</vt:lpstr>
      <vt:lpstr>Pick an Event of Interest  There are 133 events divided into 16 categories</vt:lpstr>
      <vt:lpstr>Pick an Item of Evidence of Interest  There are about 500, associated with events  click on the link….</vt:lpstr>
      <vt:lpstr>Read the story behind the evidence for details…  Press stories, reports, government announcements, businesses, websites, etc.  18-24 months of data</vt:lpstr>
      <vt:lpstr>Conference Topics</vt:lpstr>
      <vt:lpstr>Energy</vt:lpstr>
      <vt:lpstr>Climate Change Impacts, Environment</vt:lpstr>
      <vt:lpstr>Economic Development</vt:lpstr>
      <vt:lpstr>Demographics</vt:lpstr>
      <vt:lpstr>Recreation</vt:lpstr>
      <vt:lpstr>The Big Open Challenges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Mason</dc:creator>
  <cp:lastModifiedBy>David Mason</cp:lastModifiedBy>
  <cp:revision>58</cp:revision>
  <cp:lastPrinted>2014-05-11T13:47:21Z</cp:lastPrinted>
  <dcterms:created xsi:type="dcterms:W3CDTF">2014-04-26T14:09:04Z</dcterms:created>
  <dcterms:modified xsi:type="dcterms:W3CDTF">2014-05-14T00:40:48Z</dcterms:modified>
</cp:coreProperties>
</file>