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6" r:id="rId2"/>
    <p:sldMasterId id="2147483672" r:id="rId3"/>
    <p:sldMasterId id="2147483687" r:id="rId4"/>
  </p:sldMasterIdLst>
  <p:notesMasterIdLst>
    <p:notesMasterId r:id="rId28"/>
  </p:notesMasterIdLst>
  <p:handoutMasterIdLst>
    <p:handoutMasterId r:id="rId29"/>
  </p:handoutMasterIdLst>
  <p:sldIdLst>
    <p:sldId id="280" r:id="rId5"/>
    <p:sldId id="283" r:id="rId6"/>
    <p:sldId id="284" r:id="rId7"/>
    <p:sldId id="260" r:id="rId8"/>
    <p:sldId id="299" r:id="rId9"/>
    <p:sldId id="287" r:id="rId10"/>
    <p:sldId id="288" r:id="rId11"/>
    <p:sldId id="291" r:id="rId12"/>
    <p:sldId id="290" r:id="rId13"/>
    <p:sldId id="258" r:id="rId14"/>
    <p:sldId id="294" r:id="rId15"/>
    <p:sldId id="295" r:id="rId16"/>
    <p:sldId id="285" r:id="rId17"/>
    <p:sldId id="293" r:id="rId18"/>
    <p:sldId id="301" r:id="rId19"/>
    <p:sldId id="289" r:id="rId20"/>
    <p:sldId id="292" r:id="rId21"/>
    <p:sldId id="296" r:id="rId22"/>
    <p:sldId id="286" r:id="rId23"/>
    <p:sldId id="297" r:id="rId24"/>
    <p:sldId id="298" r:id="rId25"/>
    <p:sldId id="259" r:id="rId26"/>
    <p:sldId id="30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8A8D"/>
    <a:srgbClr val="64656A"/>
    <a:srgbClr val="53585A"/>
    <a:srgbClr val="78ACC1"/>
    <a:srgbClr val="A0A581"/>
    <a:srgbClr val="D0B484"/>
    <a:srgbClr val="C29087"/>
    <a:srgbClr val="A78CA1"/>
    <a:srgbClr val="B4252C"/>
    <a:srgbClr val="FFA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07" autoAdjust="0"/>
    <p:restoredTop sz="96405"/>
  </p:normalViewPr>
  <p:slideViewPr>
    <p:cSldViewPr snapToGrid="0" snapToObjects="1">
      <p:cViewPr varScale="1">
        <p:scale>
          <a:sx n="63" d="100"/>
          <a:sy n="63" d="100"/>
        </p:scale>
        <p:origin x="608"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48" d="100"/>
          <a:sy n="48" d="100"/>
        </p:scale>
        <p:origin x="2752" y="3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im12\Documents\New%20Scenario%20Materials\ADK%20Futures\CGA%202016\evidence%20by%20categor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Evidence Counts by Event Category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Events</c:v>
                </c:pt>
              </c:strCache>
            </c:strRef>
          </c:tx>
          <c:spPr>
            <a:solidFill>
              <a:schemeClr val="accent1"/>
            </a:solidFill>
            <a:ln>
              <a:noFill/>
            </a:ln>
            <a:effectLst/>
          </c:spPr>
          <c:invertIfNegative val="0"/>
          <c:cat>
            <c:strRef>
              <c:f>Sheet1!$A$2:$A$17</c:f>
              <c:strCache>
                <c:ptCount val="16"/>
                <c:pt idx="0">
                  <c:v>Economic Dev.</c:v>
                </c:pt>
                <c:pt idx="1">
                  <c:v>Recreation</c:v>
                </c:pt>
                <c:pt idx="2">
                  <c:v>The Waters</c:v>
                </c:pt>
                <c:pt idx="3">
                  <c:v>Energy</c:v>
                </c:pt>
                <c:pt idx="4">
                  <c:v>Agriculture</c:v>
                </c:pt>
                <c:pt idx="5">
                  <c:v>Arts/Culture</c:v>
                </c:pt>
                <c:pt idx="6">
                  <c:v>Promotion</c:v>
                </c:pt>
                <c:pt idx="7">
                  <c:v>Transportation</c:v>
                </c:pt>
                <c:pt idx="8">
                  <c:v>Climate Change</c:v>
                </c:pt>
                <c:pt idx="9">
                  <c:v>Government</c:v>
                </c:pt>
                <c:pt idx="10">
                  <c:v>Healthcare</c:v>
                </c:pt>
                <c:pt idx="11">
                  <c:v>Education</c:v>
                </c:pt>
                <c:pt idx="12">
                  <c:v>The Forest</c:v>
                </c:pt>
                <c:pt idx="13">
                  <c:v>Community</c:v>
                </c:pt>
                <c:pt idx="14">
                  <c:v>Demographics</c:v>
                </c:pt>
                <c:pt idx="15">
                  <c:v>Regulation</c:v>
                </c:pt>
              </c:strCache>
            </c:strRef>
          </c:cat>
          <c:val>
            <c:numRef>
              <c:f>Sheet1!$B$2:$B$17</c:f>
              <c:numCache>
                <c:formatCode>General</c:formatCode>
                <c:ptCount val="16"/>
                <c:pt idx="0">
                  <c:v>13</c:v>
                </c:pt>
                <c:pt idx="1">
                  <c:v>12</c:v>
                </c:pt>
                <c:pt idx="2">
                  <c:v>5</c:v>
                </c:pt>
                <c:pt idx="3">
                  <c:v>10</c:v>
                </c:pt>
                <c:pt idx="4">
                  <c:v>7</c:v>
                </c:pt>
                <c:pt idx="5">
                  <c:v>5</c:v>
                </c:pt>
                <c:pt idx="6">
                  <c:v>8</c:v>
                </c:pt>
                <c:pt idx="7">
                  <c:v>8</c:v>
                </c:pt>
                <c:pt idx="8">
                  <c:v>6</c:v>
                </c:pt>
                <c:pt idx="9">
                  <c:v>13</c:v>
                </c:pt>
                <c:pt idx="10">
                  <c:v>7</c:v>
                </c:pt>
                <c:pt idx="11">
                  <c:v>8</c:v>
                </c:pt>
                <c:pt idx="12">
                  <c:v>8</c:v>
                </c:pt>
                <c:pt idx="13">
                  <c:v>6</c:v>
                </c:pt>
                <c:pt idx="14">
                  <c:v>6</c:v>
                </c:pt>
                <c:pt idx="15">
                  <c:v>12</c:v>
                </c:pt>
              </c:numCache>
            </c:numRef>
          </c:val>
          <c:extLst>
            <c:ext xmlns:c16="http://schemas.microsoft.com/office/drawing/2014/chart" uri="{C3380CC4-5D6E-409C-BE32-E72D297353CC}">
              <c16:uniqueId val="{00000000-5BB2-4F44-97DF-A8CCB108D649}"/>
            </c:ext>
          </c:extLst>
        </c:ser>
        <c:ser>
          <c:idx val="1"/>
          <c:order val="1"/>
          <c:tx>
            <c:strRef>
              <c:f>Sheet1!$C$1</c:f>
              <c:strCache>
                <c:ptCount val="1"/>
                <c:pt idx="0">
                  <c:v>Evidence</c:v>
                </c:pt>
              </c:strCache>
            </c:strRef>
          </c:tx>
          <c:spPr>
            <a:solidFill>
              <a:schemeClr val="accent2"/>
            </a:solidFill>
            <a:ln>
              <a:noFill/>
            </a:ln>
            <a:effectLst/>
          </c:spPr>
          <c:invertIfNegative val="0"/>
          <c:cat>
            <c:strRef>
              <c:f>Sheet1!$A$2:$A$17</c:f>
              <c:strCache>
                <c:ptCount val="16"/>
                <c:pt idx="0">
                  <c:v>Economic Dev.</c:v>
                </c:pt>
                <c:pt idx="1">
                  <c:v>Recreation</c:v>
                </c:pt>
                <c:pt idx="2">
                  <c:v>The Waters</c:v>
                </c:pt>
                <c:pt idx="3">
                  <c:v>Energy</c:v>
                </c:pt>
                <c:pt idx="4">
                  <c:v>Agriculture</c:v>
                </c:pt>
                <c:pt idx="5">
                  <c:v>Arts/Culture</c:v>
                </c:pt>
                <c:pt idx="6">
                  <c:v>Promotion</c:v>
                </c:pt>
                <c:pt idx="7">
                  <c:v>Transportation</c:v>
                </c:pt>
                <c:pt idx="8">
                  <c:v>Climate Change</c:v>
                </c:pt>
                <c:pt idx="9">
                  <c:v>Government</c:v>
                </c:pt>
                <c:pt idx="10">
                  <c:v>Healthcare</c:v>
                </c:pt>
                <c:pt idx="11">
                  <c:v>Education</c:v>
                </c:pt>
                <c:pt idx="12">
                  <c:v>The Forest</c:v>
                </c:pt>
                <c:pt idx="13">
                  <c:v>Community</c:v>
                </c:pt>
                <c:pt idx="14">
                  <c:v>Demographics</c:v>
                </c:pt>
                <c:pt idx="15">
                  <c:v>Regulation</c:v>
                </c:pt>
              </c:strCache>
            </c:strRef>
          </c:cat>
          <c:val>
            <c:numRef>
              <c:f>Sheet1!$C$2:$C$17</c:f>
              <c:numCache>
                <c:formatCode>General</c:formatCode>
                <c:ptCount val="16"/>
                <c:pt idx="0">
                  <c:v>141</c:v>
                </c:pt>
                <c:pt idx="1">
                  <c:v>135</c:v>
                </c:pt>
                <c:pt idx="2">
                  <c:v>106</c:v>
                </c:pt>
                <c:pt idx="3">
                  <c:v>76</c:v>
                </c:pt>
                <c:pt idx="4">
                  <c:v>74</c:v>
                </c:pt>
                <c:pt idx="5">
                  <c:v>61</c:v>
                </c:pt>
                <c:pt idx="6">
                  <c:v>61</c:v>
                </c:pt>
                <c:pt idx="7">
                  <c:v>56</c:v>
                </c:pt>
                <c:pt idx="8">
                  <c:v>48</c:v>
                </c:pt>
                <c:pt idx="9">
                  <c:v>46</c:v>
                </c:pt>
                <c:pt idx="10">
                  <c:v>46</c:v>
                </c:pt>
                <c:pt idx="11">
                  <c:v>35</c:v>
                </c:pt>
                <c:pt idx="12">
                  <c:v>35</c:v>
                </c:pt>
                <c:pt idx="13">
                  <c:v>28</c:v>
                </c:pt>
                <c:pt idx="14">
                  <c:v>25</c:v>
                </c:pt>
                <c:pt idx="15">
                  <c:v>21</c:v>
                </c:pt>
              </c:numCache>
            </c:numRef>
          </c:val>
          <c:extLst>
            <c:ext xmlns:c16="http://schemas.microsoft.com/office/drawing/2014/chart" uri="{C3380CC4-5D6E-409C-BE32-E72D297353CC}">
              <c16:uniqueId val="{00000001-5BB2-4F44-97DF-A8CCB108D649}"/>
            </c:ext>
          </c:extLst>
        </c:ser>
        <c:dLbls>
          <c:showLegendKey val="0"/>
          <c:showVal val="0"/>
          <c:showCatName val="0"/>
          <c:showSerName val="0"/>
          <c:showPercent val="0"/>
          <c:showBubbleSize val="0"/>
        </c:dLbls>
        <c:gapWidth val="182"/>
        <c:axId val="248567656"/>
        <c:axId val="248565032"/>
      </c:barChart>
      <c:catAx>
        <c:axId val="248567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565032"/>
        <c:crosses val="autoZero"/>
        <c:auto val="1"/>
        <c:lblAlgn val="ctr"/>
        <c:lblOffset val="100"/>
        <c:noMultiLvlLbl val="0"/>
      </c:catAx>
      <c:valAx>
        <c:axId val="248565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856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B8CE27-63B7-7C4A-A1F7-27CE5295F006}" type="datetimeFigureOut">
              <a:rPr lang="en-US" smtClean="0"/>
              <a:t>7/20/2016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Footer: Subtitle Of Presentation</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D5BBBB-AA29-CE4A-953F-FFBDEE46FC1E}" type="slidenum">
              <a:rPr lang="en-US" smtClean="0"/>
              <a:t>‹#›</a:t>
            </a:fld>
            <a:endParaRPr lang="en-US"/>
          </a:p>
        </p:txBody>
      </p:sp>
    </p:spTree>
    <p:extLst>
      <p:ext uri="{BB962C8B-B14F-4D97-AF65-F5344CB8AC3E}">
        <p14:creationId xmlns:p14="http://schemas.microsoft.com/office/powerpoint/2010/main" val="175665509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C6965B-E5C4-D847-9AA5-9E090A5417C6}" type="datetimeFigureOut">
              <a:rPr lang="en-US" smtClean="0"/>
              <a:t>7/20/2016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Footer: Subtitle Of Presentation</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E7B242-2B3F-8142-A9CA-F81D3BD25440}" type="slidenum">
              <a:rPr lang="en-US" smtClean="0"/>
              <a:t>‹#›</a:t>
            </a:fld>
            <a:endParaRPr lang="en-US"/>
          </a:p>
        </p:txBody>
      </p:sp>
    </p:spTree>
    <p:extLst>
      <p:ext uri="{BB962C8B-B14F-4D97-AF65-F5344CB8AC3E}">
        <p14:creationId xmlns:p14="http://schemas.microsoft.com/office/powerpoint/2010/main" val="116927177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8" name="Rectangle 37"/>
          <p:cNvSpPr/>
          <p:nvPr userDrawn="1"/>
        </p:nvSpPr>
        <p:spPr>
          <a:xfrm>
            <a:off x="0" y="0"/>
            <a:ext cx="12192000" cy="6858000"/>
          </a:xfrm>
          <a:prstGeom prst="rect">
            <a:avLst/>
          </a:prstGeom>
          <a:solidFill>
            <a:srgbClr val="F3EFE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p:cNvSpPr>
            <a:spLocks noGrp="1"/>
          </p:cNvSpPr>
          <p:nvPr>
            <p:ph type="ctrTitle" hasCustomPrompt="1"/>
          </p:nvPr>
        </p:nvSpPr>
        <p:spPr>
          <a:xfrm>
            <a:off x="968696" y="2228710"/>
            <a:ext cx="4904566" cy="1421928"/>
          </a:xfrm>
          <a:noFill/>
          <a:ln>
            <a:noFill/>
          </a:ln>
        </p:spPr>
        <p:txBody>
          <a:bodyPr anchor="b">
            <a:normAutofit/>
          </a:bodyPr>
          <a:lstStyle>
            <a:lvl1pPr algn="l">
              <a:lnSpc>
                <a:spcPct val="70000"/>
              </a:lnSpc>
              <a:spcBef>
                <a:spcPts val="1200"/>
              </a:spcBef>
              <a:spcAft>
                <a:spcPts val="1200"/>
              </a:spcAft>
              <a:defRPr sz="4800" b="1" i="0" baseline="0">
                <a:ln>
                  <a:noFill/>
                </a:ln>
                <a:solidFill>
                  <a:schemeClr val="tx1"/>
                </a:solidFill>
                <a:latin typeface="+mj-lt"/>
                <a:ea typeface="TheSans" charset="0"/>
                <a:cs typeface="TheSans" charset="0"/>
              </a:defRPr>
            </a:lvl1pPr>
          </a:lstStyle>
          <a:p>
            <a:r>
              <a:rPr lang="en-US" dirty="0"/>
              <a:t>TITLE OF PRESENTATION</a:t>
            </a:r>
          </a:p>
        </p:txBody>
      </p:sp>
      <p:sp>
        <p:nvSpPr>
          <p:cNvPr id="3" name="Subtitle 2"/>
          <p:cNvSpPr>
            <a:spLocks noGrp="1"/>
          </p:cNvSpPr>
          <p:nvPr>
            <p:ph type="subTitle" idx="1" hasCustomPrompt="1"/>
          </p:nvPr>
        </p:nvSpPr>
        <p:spPr>
          <a:xfrm>
            <a:off x="968696" y="3650638"/>
            <a:ext cx="4904566" cy="779067"/>
          </a:xfrm>
        </p:spPr>
        <p:txBody>
          <a:bodyPr/>
          <a:lstStyle>
            <a:lvl1pPr marL="0" indent="0" algn="l">
              <a:buNone/>
              <a:defRPr sz="2400"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Which strategic question goes here?</a:t>
            </a:r>
          </a:p>
        </p:txBody>
      </p:sp>
      <p:sp>
        <p:nvSpPr>
          <p:cNvPr id="4" name="Footer Placeholder 3"/>
          <p:cNvSpPr>
            <a:spLocks noGrp="1"/>
          </p:cNvSpPr>
          <p:nvPr>
            <p:ph type="ftr" sz="quarter" idx="10"/>
          </p:nvPr>
        </p:nvSpPr>
        <p:spPr>
          <a:xfrm>
            <a:off x="3904176" y="6212623"/>
            <a:ext cx="3940126" cy="365125"/>
          </a:xfrm>
          <a:prstGeom prst="rect">
            <a:avLst/>
          </a:prstGeom>
        </p:spPr>
        <p:txBody>
          <a:bodyPr/>
          <a:lstStyle/>
          <a:p>
            <a:r>
              <a:rPr lang="en-US"/>
              <a:t>CGA Forum, July 2016, Old Forge</a:t>
            </a:r>
            <a:endParaRPr lang="en-US" dirty="0"/>
          </a:p>
        </p:txBody>
      </p:sp>
      <p:sp>
        <p:nvSpPr>
          <p:cNvPr id="6" name="Slide Number Placeholder 5"/>
          <p:cNvSpPr>
            <a:spLocks noGrp="1"/>
          </p:cNvSpPr>
          <p:nvPr>
            <p:ph type="sldNum" sz="quarter" idx="11"/>
          </p:nvPr>
        </p:nvSpPr>
        <p:spPr/>
        <p:txBody>
          <a:bodyPr/>
          <a:lstStyle/>
          <a:p>
            <a:fld id="{E30406AF-631B-0B41-8B36-BBC9D3C7A05F}" type="slidenum">
              <a:rPr lang="en-US" smtClean="0"/>
              <a:pPr/>
              <a:t>‹#›</a:t>
            </a:fld>
            <a:endParaRPr lang="en-US" dirty="0"/>
          </a:p>
        </p:txBody>
      </p:sp>
    </p:spTree>
    <p:extLst>
      <p:ext uri="{BB962C8B-B14F-4D97-AF65-F5344CB8AC3E}">
        <p14:creationId xmlns:p14="http://schemas.microsoft.com/office/powerpoint/2010/main" val="887854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Headline Slide">
    <p:spTree>
      <p:nvGrpSpPr>
        <p:cNvPr id="1" name=""/>
        <p:cNvGrpSpPr/>
        <p:nvPr/>
      </p:nvGrpSpPr>
      <p:grpSpPr>
        <a:xfrm>
          <a:off x="0" y="0"/>
          <a:ext cx="0" cy="0"/>
          <a:chOff x="0" y="0"/>
          <a:chExt cx="0" cy="0"/>
        </a:xfrm>
      </p:grpSpPr>
      <p:sp>
        <p:nvSpPr>
          <p:cNvPr id="38" name="Rectangle 37"/>
          <p:cNvSpPr/>
          <p:nvPr userDrawn="1"/>
        </p:nvSpPr>
        <p:spPr>
          <a:xfrm>
            <a:off x="0" y="0"/>
            <a:ext cx="12192000" cy="6858000"/>
          </a:xfrm>
          <a:prstGeom prst="rect">
            <a:avLst/>
          </a:prstGeom>
          <a:solidFill>
            <a:srgbClr val="F3EFE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p:cNvSpPr>
            <a:spLocks noGrp="1"/>
          </p:cNvSpPr>
          <p:nvPr>
            <p:ph type="ctrTitle" hasCustomPrompt="1"/>
          </p:nvPr>
        </p:nvSpPr>
        <p:spPr>
          <a:xfrm>
            <a:off x="968696" y="2216987"/>
            <a:ext cx="4904566" cy="1421928"/>
          </a:xfrm>
          <a:noFill/>
          <a:ln>
            <a:noFill/>
          </a:ln>
        </p:spPr>
        <p:txBody>
          <a:bodyPr anchor="b">
            <a:normAutofit/>
          </a:bodyPr>
          <a:lstStyle>
            <a:lvl1pPr algn="l">
              <a:lnSpc>
                <a:spcPct val="70000"/>
              </a:lnSpc>
              <a:spcBef>
                <a:spcPts val="1200"/>
              </a:spcBef>
              <a:spcAft>
                <a:spcPts val="1200"/>
              </a:spcAft>
              <a:defRPr sz="4800" b="1" i="0" baseline="0">
                <a:ln>
                  <a:noFill/>
                </a:ln>
                <a:solidFill>
                  <a:schemeClr val="tx1"/>
                </a:solidFill>
                <a:latin typeface="+mj-lt"/>
                <a:ea typeface="TheSans" charset="0"/>
                <a:cs typeface="TheSans" charset="0"/>
              </a:defRPr>
            </a:lvl1pPr>
          </a:lstStyle>
          <a:p>
            <a:r>
              <a:rPr lang="en-US" dirty="0"/>
              <a:t>IT’S A HEADLINE SLIDE OF COURSE</a:t>
            </a:r>
          </a:p>
        </p:txBody>
      </p:sp>
      <p:sp>
        <p:nvSpPr>
          <p:cNvPr id="3" name="Subtitle 2"/>
          <p:cNvSpPr>
            <a:spLocks noGrp="1"/>
          </p:cNvSpPr>
          <p:nvPr>
            <p:ph type="subTitle" idx="1" hasCustomPrompt="1"/>
          </p:nvPr>
        </p:nvSpPr>
        <p:spPr>
          <a:xfrm>
            <a:off x="968696" y="3592023"/>
            <a:ext cx="4904566" cy="779067"/>
          </a:xfrm>
        </p:spPr>
        <p:txBody>
          <a:bodyPr/>
          <a:lstStyle>
            <a:lvl1pPr marL="0" indent="0" algn="l">
              <a:buNone/>
              <a:defRPr sz="2400"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You may want to add a subtitle here  It might even be more than one line</a:t>
            </a:r>
          </a:p>
        </p:txBody>
      </p:sp>
      <p:sp>
        <p:nvSpPr>
          <p:cNvPr id="11" name="Slide Number Placeholder 5"/>
          <p:cNvSpPr>
            <a:spLocks noGrp="1"/>
          </p:cNvSpPr>
          <p:nvPr>
            <p:ph type="sldNum" sz="quarter" idx="12"/>
          </p:nvPr>
        </p:nvSpPr>
        <p:spPr>
          <a:xfrm>
            <a:off x="10315814" y="6203951"/>
            <a:ext cx="1037985" cy="365125"/>
          </a:xfrm>
          <a:prstGeom prst="rect">
            <a:avLst/>
          </a:prstGeom>
        </p:spPr>
        <p:txBody>
          <a:bodyPr/>
          <a:lstStyle/>
          <a:p>
            <a:fld id="{54BD2C1A-D206-BB40-B7FD-40B63E789C35}" type="slidenum">
              <a:rPr lang="en-US" smtClean="0"/>
              <a:t>‹#›</a:t>
            </a:fld>
            <a:endParaRPr lang="en-US"/>
          </a:p>
        </p:txBody>
      </p:sp>
      <p:sp>
        <p:nvSpPr>
          <p:cNvPr id="4" name="Footer Placeholder 3"/>
          <p:cNvSpPr>
            <a:spLocks noGrp="1"/>
          </p:cNvSpPr>
          <p:nvPr>
            <p:ph type="ftr" sz="quarter" idx="13"/>
          </p:nvPr>
        </p:nvSpPr>
        <p:spPr>
          <a:xfrm>
            <a:off x="3904176" y="6212623"/>
            <a:ext cx="3940126" cy="365125"/>
          </a:xfrm>
          <a:prstGeom prst="rect">
            <a:avLst/>
          </a:prstGeom>
        </p:spPr>
        <p:txBody>
          <a:bodyPr/>
          <a:lstStyle/>
          <a:p>
            <a:r>
              <a:rPr lang="en-US"/>
              <a:t>CGA Forum, July 2016, Old Forge</a:t>
            </a:r>
            <a:endParaRPr lang="en-US" dirty="0"/>
          </a:p>
        </p:txBody>
      </p:sp>
    </p:spTree>
    <p:extLst>
      <p:ext uri="{BB962C8B-B14F-4D97-AF65-F5344CB8AC3E}">
        <p14:creationId xmlns:p14="http://schemas.microsoft.com/office/powerpoint/2010/main" val="195175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770185"/>
            <a:ext cx="10515600" cy="3651176"/>
          </a:xfrm>
        </p:spPr>
        <p:txBody>
          <a:bodyPr/>
          <a:lstStyle>
            <a:lvl1pPr>
              <a:defRPr sz="3200" baseline="0"/>
            </a:lvl1pPr>
            <a:lvl2pPr>
              <a:defRPr sz="2400" baseline="0"/>
            </a:lvl2pPr>
            <a:lvl3pPr>
              <a:defRPr sz="1800" baseline="0"/>
            </a:lvl3pPr>
            <a:lvl4pPr>
              <a:defRPr baseline="0"/>
            </a:lvl4pPr>
            <a:lvl5pPr marL="1828800" indent="0">
              <a:buNone/>
              <a:defRPr sz="1800"/>
            </a:lvl5pPr>
          </a:lstStyle>
          <a:p>
            <a:pPr lvl="0"/>
            <a:r>
              <a:rPr lang="en-US" dirty="0"/>
              <a:t>Place your text here</a:t>
            </a:r>
          </a:p>
          <a:p>
            <a:pPr lvl="1"/>
            <a:r>
              <a:rPr lang="en-US" dirty="0"/>
              <a:t>Secondary info goes here</a:t>
            </a:r>
          </a:p>
          <a:p>
            <a:pPr lvl="2"/>
            <a:r>
              <a:rPr lang="en-US" dirty="0"/>
              <a:t>Tertiary info here please</a:t>
            </a:r>
          </a:p>
          <a:p>
            <a:pPr lvl="3"/>
            <a:r>
              <a:rPr lang="en-US" dirty="0"/>
              <a:t>Maybe even a fourth</a:t>
            </a:r>
          </a:p>
        </p:txBody>
      </p:sp>
      <p:sp>
        <p:nvSpPr>
          <p:cNvPr id="6" name="Slide Number Placeholder 5"/>
          <p:cNvSpPr>
            <a:spLocks noGrp="1"/>
          </p:cNvSpPr>
          <p:nvPr>
            <p:ph type="sldNum" sz="quarter" idx="12"/>
          </p:nvPr>
        </p:nvSpPr>
        <p:spPr>
          <a:xfrm>
            <a:off x="10315814" y="6203951"/>
            <a:ext cx="1037985" cy="365125"/>
          </a:xfrm>
          <a:prstGeom prst="rect">
            <a:avLst/>
          </a:prstGeom>
        </p:spPr>
        <p:txBody>
          <a:bodyPr/>
          <a:lstStyle>
            <a:lvl1pPr>
              <a:defRPr/>
            </a:lvl1pPr>
          </a:lstStyle>
          <a:p>
            <a:fld id="{44F8AC77-35C9-CC48-9A68-B3E1A3E3EE2B}"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9" name="Footer Placeholder 8"/>
          <p:cNvSpPr>
            <a:spLocks noGrp="1"/>
          </p:cNvSpPr>
          <p:nvPr>
            <p:ph type="ftr" sz="quarter" idx="13"/>
          </p:nvPr>
        </p:nvSpPr>
        <p:spPr>
          <a:xfrm>
            <a:off x="3904176" y="6212623"/>
            <a:ext cx="3940126" cy="365125"/>
          </a:xfrm>
          <a:prstGeom prst="rect">
            <a:avLst/>
          </a:prstGeom>
        </p:spPr>
        <p:txBody>
          <a:bodyPr/>
          <a:lstStyle/>
          <a:p>
            <a:r>
              <a:rPr lang="en-US"/>
              <a:t>CGA Forum, July 2016, Old Forge</a:t>
            </a:r>
            <a:endParaRPr lang="en-US" dirty="0"/>
          </a:p>
        </p:txBody>
      </p:sp>
      <p:sp>
        <p:nvSpPr>
          <p:cNvPr id="17" name="Rectangle 16"/>
          <p:cNvSpPr/>
          <p:nvPr userDrawn="1"/>
        </p:nvSpPr>
        <p:spPr>
          <a:xfrm>
            <a:off x="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239150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783015"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719797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962732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4778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with Text on Right">
    <p:spTree>
      <p:nvGrpSpPr>
        <p:cNvPr id="1" name=""/>
        <p:cNvGrpSpPr/>
        <p:nvPr/>
      </p:nvGrpSpPr>
      <p:grpSpPr>
        <a:xfrm>
          <a:off x="0" y="0"/>
          <a:ext cx="0" cy="0"/>
          <a:chOff x="0" y="0"/>
          <a:chExt cx="0" cy="0"/>
        </a:xfrm>
      </p:grpSpPr>
      <p:sp>
        <p:nvSpPr>
          <p:cNvPr id="6" name="Content Placeholder 5"/>
          <p:cNvSpPr>
            <a:spLocks noGrp="1"/>
          </p:cNvSpPr>
          <p:nvPr>
            <p:ph sz="quarter" idx="4" hasCustomPrompt="1"/>
          </p:nvPr>
        </p:nvSpPr>
        <p:spPr>
          <a:xfrm>
            <a:off x="6172201" y="1986176"/>
            <a:ext cx="5174196" cy="3302168"/>
          </a:xfrm>
        </p:spPr>
        <p:txBody>
          <a:bodyPr/>
          <a:lstStyle>
            <a:lvl1pPr>
              <a:defRPr sz="2400" baseline="0"/>
            </a:lvl1pPr>
            <a:lvl3pPr>
              <a:defRPr sz="1800"/>
            </a:lvl3pPr>
            <a:lvl4pPr>
              <a:defRPr sz="1800"/>
            </a:lvl4pPr>
          </a:lstStyle>
          <a:p>
            <a:pPr lvl="0"/>
            <a:r>
              <a:rPr lang="en-US" dirty="0"/>
              <a:t>Place your text here</a:t>
            </a:r>
          </a:p>
          <a:p>
            <a:pPr lvl="1"/>
            <a:r>
              <a:rPr lang="en-US" dirty="0"/>
              <a:t>Second level</a:t>
            </a:r>
          </a:p>
          <a:p>
            <a:pPr lvl="2"/>
            <a:r>
              <a:rPr lang="en-US" dirty="0"/>
              <a:t>Third level</a:t>
            </a:r>
          </a:p>
          <a:p>
            <a:pPr lvl="3"/>
            <a:r>
              <a:rPr lang="en-US" dirty="0"/>
              <a:t>Fourth level</a:t>
            </a:r>
          </a:p>
        </p:txBody>
      </p:sp>
      <p:sp>
        <p:nvSpPr>
          <p:cNvPr id="13" name="Slide Number Placeholder 5"/>
          <p:cNvSpPr>
            <a:spLocks noGrp="1"/>
          </p:cNvSpPr>
          <p:nvPr>
            <p:ph type="sldNum" sz="quarter" idx="12"/>
          </p:nvPr>
        </p:nvSpPr>
        <p:spPr>
          <a:xfrm>
            <a:off x="10315814" y="6203951"/>
            <a:ext cx="1037985" cy="365125"/>
          </a:xfrm>
          <a:prstGeom prst="rect">
            <a:avLst/>
          </a:prstGeom>
        </p:spPr>
        <p:txBody>
          <a:bodyPr/>
          <a:lstStyle/>
          <a:p>
            <a:fld id="{54BD2C1A-D206-BB40-B7FD-40B63E789C35}" type="slidenum">
              <a:rPr lang="en-US" smtClean="0"/>
              <a:t>‹#›</a:t>
            </a:fld>
            <a:endParaRPr lang="en-US"/>
          </a:p>
        </p:txBody>
      </p:sp>
      <p:sp>
        <p:nvSpPr>
          <p:cNvPr id="21" name="Content Placeholder 3"/>
          <p:cNvSpPr>
            <a:spLocks noGrp="1"/>
          </p:cNvSpPr>
          <p:nvPr>
            <p:ph sz="half" idx="16"/>
          </p:nvPr>
        </p:nvSpPr>
        <p:spPr>
          <a:xfrm>
            <a:off x="699064" y="1687389"/>
            <a:ext cx="5174197" cy="3844897"/>
          </a:xfrm>
        </p:spPr>
        <p:txBody>
          <a:bodyPr/>
          <a:lstStyle>
            <a:lvl1pPr marL="0" indent="0">
              <a:buNone/>
              <a:defRPr sz="1800"/>
            </a:lvl1pPr>
            <a:lvl2pPr>
              <a:defRPr sz="1800"/>
            </a:lvl2pPr>
            <a:lvl3pPr>
              <a:defRPr sz="1800"/>
            </a:lvl3pPr>
            <a:lvl4pPr>
              <a:defRPr sz="1800"/>
            </a:lvl4pPr>
          </a:lstStyle>
          <a:p>
            <a:pPr lvl="0"/>
            <a:r>
              <a:rPr lang="en-US"/>
              <a:t>Edit Master text styles</a:t>
            </a:r>
          </a:p>
        </p:txBody>
      </p:sp>
      <p:sp>
        <p:nvSpPr>
          <p:cNvPr id="24" name="Title Placeholder 1"/>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p>
            <a:r>
              <a:rPr lang="en-US" dirty="0"/>
              <a:t>IMAGE &amp; TEXT ON RIGHT</a:t>
            </a:r>
          </a:p>
        </p:txBody>
      </p:sp>
      <p:sp>
        <p:nvSpPr>
          <p:cNvPr id="9" name="Footer Placeholder 8"/>
          <p:cNvSpPr>
            <a:spLocks noGrp="1"/>
          </p:cNvSpPr>
          <p:nvPr>
            <p:ph type="ftr" sz="quarter" idx="17"/>
          </p:nvPr>
        </p:nvSpPr>
        <p:spPr>
          <a:xfrm>
            <a:off x="3904176" y="6212623"/>
            <a:ext cx="3940126" cy="365125"/>
          </a:xfrm>
          <a:prstGeom prst="rect">
            <a:avLst/>
          </a:prstGeom>
        </p:spPr>
        <p:txBody>
          <a:bodyPr/>
          <a:lstStyle/>
          <a:p>
            <a:r>
              <a:rPr lang="en-US"/>
              <a:t>CGA Forum, July 2016, Old Forge</a:t>
            </a:r>
            <a:endParaRPr lang="en-US" dirty="0"/>
          </a:p>
        </p:txBody>
      </p:sp>
      <p:sp>
        <p:nvSpPr>
          <p:cNvPr id="15" name="Rectangle 14"/>
          <p:cNvSpPr/>
          <p:nvPr userDrawn="1"/>
        </p:nvSpPr>
        <p:spPr>
          <a:xfrm>
            <a:off x="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239150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4783015"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userDrawn="1"/>
        </p:nvSpPr>
        <p:spPr>
          <a:xfrm>
            <a:off x="719797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userDrawn="1"/>
        </p:nvSpPr>
        <p:spPr>
          <a:xfrm>
            <a:off x="962732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965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with Text on Left">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a:xfrm>
            <a:off x="10315814" y="6203951"/>
            <a:ext cx="1037985" cy="365125"/>
          </a:xfrm>
          <a:prstGeom prst="rect">
            <a:avLst/>
          </a:prstGeom>
        </p:spPr>
        <p:txBody>
          <a:bodyPr/>
          <a:lstStyle/>
          <a:p>
            <a:fld id="{54BD2C1A-D206-BB40-B7FD-40B63E789C35}" type="slidenum">
              <a:rPr lang="en-US" smtClean="0"/>
              <a:t>‹#›</a:t>
            </a:fld>
            <a:endParaRPr lang="en-US"/>
          </a:p>
        </p:txBody>
      </p:sp>
      <p:sp>
        <p:nvSpPr>
          <p:cNvPr id="21" name="Content Placeholder 3"/>
          <p:cNvSpPr>
            <a:spLocks noGrp="1"/>
          </p:cNvSpPr>
          <p:nvPr>
            <p:ph sz="half" idx="16"/>
          </p:nvPr>
        </p:nvSpPr>
        <p:spPr>
          <a:xfrm>
            <a:off x="6184900" y="1687389"/>
            <a:ext cx="5174197" cy="3844897"/>
          </a:xfrm>
        </p:spPr>
        <p:txBody>
          <a:bodyPr/>
          <a:lstStyle>
            <a:lvl1pPr marL="0" indent="0">
              <a:buNone/>
              <a:defRPr sz="1800"/>
            </a:lvl1pPr>
            <a:lvl2pPr>
              <a:defRPr sz="1800"/>
            </a:lvl2pPr>
            <a:lvl3pPr>
              <a:defRPr sz="1800"/>
            </a:lvl3pPr>
            <a:lvl4pPr>
              <a:defRPr sz="1800"/>
            </a:lvl4pPr>
          </a:lstStyle>
          <a:p>
            <a:pPr lvl="0"/>
            <a:r>
              <a:rPr lang="en-US"/>
              <a:t>Edit Master text styles</a:t>
            </a:r>
          </a:p>
        </p:txBody>
      </p:sp>
      <p:sp>
        <p:nvSpPr>
          <p:cNvPr id="15" name="Content Placeholder 5"/>
          <p:cNvSpPr>
            <a:spLocks noGrp="1"/>
          </p:cNvSpPr>
          <p:nvPr>
            <p:ph sz="quarter" idx="17" hasCustomPrompt="1"/>
          </p:nvPr>
        </p:nvSpPr>
        <p:spPr>
          <a:xfrm>
            <a:off x="699064" y="1986176"/>
            <a:ext cx="5174196" cy="3302168"/>
          </a:xfrm>
        </p:spPr>
        <p:txBody>
          <a:bodyPr/>
          <a:lstStyle>
            <a:lvl1pPr>
              <a:defRPr sz="2400"/>
            </a:lvl1pPr>
            <a:lvl3pPr>
              <a:defRPr sz="1800"/>
            </a:lvl3pPr>
            <a:lvl4pPr>
              <a:defRPr sz="1800"/>
            </a:lvl4pPr>
          </a:lstStyle>
          <a:p>
            <a:pPr lvl="0"/>
            <a:r>
              <a:rPr lang="en-US" dirty="0"/>
              <a:t>Place your text here</a:t>
            </a:r>
          </a:p>
          <a:p>
            <a:pPr lvl="1"/>
            <a:r>
              <a:rPr lang="en-US" dirty="0"/>
              <a:t>Second level</a:t>
            </a:r>
          </a:p>
          <a:p>
            <a:pPr lvl="2"/>
            <a:r>
              <a:rPr lang="en-US" dirty="0"/>
              <a:t>Third level</a:t>
            </a:r>
          </a:p>
          <a:p>
            <a:pPr lvl="3"/>
            <a:r>
              <a:rPr lang="en-US" dirty="0"/>
              <a:t>Fourth level</a:t>
            </a:r>
          </a:p>
        </p:txBody>
      </p:sp>
      <p:sp>
        <p:nvSpPr>
          <p:cNvPr id="24" name="Title Placeholder 1"/>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p>
            <a:r>
              <a:rPr lang="en-US" dirty="0"/>
              <a:t>IMAGE &amp; TEXT ON LEFT</a:t>
            </a:r>
          </a:p>
        </p:txBody>
      </p:sp>
      <p:sp>
        <p:nvSpPr>
          <p:cNvPr id="7" name="Footer Placeholder 6"/>
          <p:cNvSpPr>
            <a:spLocks noGrp="1"/>
          </p:cNvSpPr>
          <p:nvPr>
            <p:ph type="ftr" sz="quarter" idx="18"/>
          </p:nvPr>
        </p:nvSpPr>
        <p:spPr>
          <a:xfrm>
            <a:off x="3904176" y="6212623"/>
            <a:ext cx="3940126" cy="365125"/>
          </a:xfrm>
          <a:prstGeom prst="rect">
            <a:avLst/>
          </a:prstGeom>
        </p:spPr>
        <p:txBody>
          <a:bodyPr/>
          <a:lstStyle/>
          <a:p>
            <a:r>
              <a:rPr lang="en-US"/>
              <a:t>CGA Forum, July 2016, Old Forge</a:t>
            </a:r>
            <a:endParaRPr lang="en-US" dirty="0"/>
          </a:p>
        </p:txBody>
      </p:sp>
      <p:sp>
        <p:nvSpPr>
          <p:cNvPr id="16" name="Rectangle 15"/>
          <p:cNvSpPr/>
          <p:nvPr userDrawn="1"/>
        </p:nvSpPr>
        <p:spPr>
          <a:xfrm>
            <a:off x="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239150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4783015"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719797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962732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345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Boxes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027356" y="1986176"/>
            <a:ext cx="4728675" cy="523875"/>
          </a:xfrm>
        </p:spPr>
        <p:txBody>
          <a:bodyPr anchor="b">
            <a:noAutofit/>
          </a:bodyPr>
          <a:lstStyle>
            <a:lvl1pPr marL="0" indent="0">
              <a:buNone/>
              <a:defRPr sz="2800" b="1"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LIST ONE TITLE</a:t>
            </a:r>
          </a:p>
        </p:txBody>
      </p:sp>
      <p:sp>
        <p:nvSpPr>
          <p:cNvPr id="4" name="Content Placeholder 3"/>
          <p:cNvSpPr>
            <a:spLocks noGrp="1"/>
          </p:cNvSpPr>
          <p:nvPr>
            <p:ph sz="half" idx="2" hasCustomPrompt="1"/>
          </p:nvPr>
        </p:nvSpPr>
        <p:spPr>
          <a:xfrm>
            <a:off x="839788" y="2662051"/>
            <a:ext cx="4916243" cy="2626293"/>
          </a:xfrm>
        </p:spPr>
        <p:txBody>
          <a:bodyPr/>
          <a:lstStyle>
            <a:lvl1pPr>
              <a:defRPr sz="2400"/>
            </a:lvl1pPr>
            <a:lvl3pPr>
              <a:defRPr sz="1800"/>
            </a:lvl3pPr>
            <a:lvl4pPr>
              <a:defRPr sz="1800"/>
            </a:lvl4pPr>
          </a:lstStyle>
          <a:p>
            <a:pPr lvl="0"/>
            <a:r>
              <a:rPr lang="en-US" dirty="0"/>
              <a:t>Place your text here</a:t>
            </a:r>
          </a:p>
          <a:p>
            <a:pPr lvl="1"/>
            <a:r>
              <a:rPr lang="en-US" dirty="0"/>
              <a:t>Second level</a:t>
            </a:r>
          </a:p>
          <a:p>
            <a:pPr lvl="2"/>
            <a:r>
              <a:rPr lang="en-US" dirty="0"/>
              <a:t>Third level</a:t>
            </a:r>
          </a:p>
        </p:txBody>
      </p:sp>
      <p:sp>
        <p:nvSpPr>
          <p:cNvPr id="5" name="Text Placeholder 4"/>
          <p:cNvSpPr>
            <a:spLocks noGrp="1"/>
          </p:cNvSpPr>
          <p:nvPr>
            <p:ph type="body" sz="quarter" idx="3" hasCustomPrompt="1"/>
          </p:nvPr>
        </p:nvSpPr>
        <p:spPr>
          <a:xfrm>
            <a:off x="6535613" y="1986176"/>
            <a:ext cx="4671649" cy="523875"/>
          </a:xfrm>
        </p:spPr>
        <p:txBody>
          <a:bodyPr anchor="b">
            <a:noAutofit/>
          </a:bodyPr>
          <a:lstStyle>
            <a:lvl1pPr marL="0" indent="0">
              <a:buNone/>
              <a:defRPr sz="2800" b="1"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LIST TWO TITLE</a:t>
            </a:r>
          </a:p>
        </p:txBody>
      </p:sp>
      <p:sp>
        <p:nvSpPr>
          <p:cNvPr id="6" name="Content Placeholder 5"/>
          <p:cNvSpPr>
            <a:spLocks noGrp="1"/>
          </p:cNvSpPr>
          <p:nvPr>
            <p:ph sz="quarter" idx="4" hasCustomPrompt="1"/>
          </p:nvPr>
        </p:nvSpPr>
        <p:spPr>
          <a:xfrm>
            <a:off x="6348045" y="2662052"/>
            <a:ext cx="4859217" cy="2626292"/>
          </a:xfrm>
        </p:spPr>
        <p:txBody>
          <a:bodyPr/>
          <a:lstStyle>
            <a:lvl1pPr>
              <a:defRPr sz="2400"/>
            </a:lvl1pPr>
            <a:lvl3pPr>
              <a:defRPr sz="1800"/>
            </a:lvl3pPr>
            <a:lvl4pPr marL="1371600" indent="0">
              <a:buNone/>
              <a:defRPr sz="1800"/>
            </a:lvl4pPr>
          </a:lstStyle>
          <a:p>
            <a:pPr lvl="0"/>
            <a:r>
              <a:rPr lang="en-US" dirty="0"/>
              <a:t>Place your text here</a:t>
            </a:r>
          </a:p>
          <a:p>
            <a:pPr lvl="1"/>
            <a:r>
              <a:rPr lang="en-US" dirty="0"/>
              <a:t>Second level</a:t>
            </a:r>
          </a:p>
          <a:p>
            <a:pPr lvl="2"/>
            <a:r>
              <a:rPr lang="en-US" dirty="0"/>
              <a:t>Third level</a:t>
            </a:r>
          </a:p>
        </p:txBody>
      </p:sp>
      <p:sp>
        <p:nvSpPr>
          <p:cNvPr id="13" name="Slide Number Placeholder 5"/>
          <p:cNvSpPr>
            <a:spLocks noGrp="1"/>
          </p:cNvSpPr>
          <p:nvPr>
            <p:ph type="sldNum" sz="quarter" idx="12"/>
          </p:nvPr>
        </p:nvSpPr>
        <p:spPr>
          <a:xfrm>
            <a:off x="10315814" y="6203951"/>
            <a:ext cx="1037985" cy="365125"/>
          </a:xfrm>
          <a:prstGeom prst="rect">
            <a:avLst/>
          </a:prstGeom>
        </p:spPr>
        <p:txBody>
          <a:bodyPr/>
          <a:lstStyle/>
          <a:p>
            <a:fld id="{54BD2C1A-D206-BB40-B7FD-40B63E789C35}" type="slidenum">
              <a:rPr lang="en-US" smtClean="0"/>
              <a:t>‹#›</a:t>
            </a:fld>
            <a:endParaRPr lang="en-US"/>
          </a:p>
        </p:txBody>
      </p:sp>
      <p:sp>
        <p:nvSpPr>
          <p:cNvPr id="31" name="Title Placeholder 1"/>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p>
            <a:r>
              <a:rPr lang="en-US" dirty="0"/>
              <a:t>TWO BOXES 1</a:t>
            </a:r>
          </a:p>
        </p:txBody>
      </p:sp>
      <p:sp>
        <p:nvSpPr>
          <p:cNvPr id="21" name="Footer Placeholder 20"/>
          <p:cNvSpPr>
            <a:spLocks noGrp="1"/>
          </p:cNvSpPr>
          <p:nvPr>
            <p:ph type="ftr" sz="quarter" idx="13"/>
          </p:nvPr>
        </p:nvSpPr>
        <p:spPr>
          <a:xfrm>
            <a:off x="3904176" y="6212623"/>
            <a:ext cx="3940126" cy="365125"/>
          </a:xfrm>
          <a:prstGeom prst="rect">
            <a:avLst/>
          </a:prstGeom>
        </p:spPr>
        <p:txBody>
          <a:bodyPr/>
          <a:lstStyle/>
          <a:p>
            <a:r>
              <a:rPr lang="en-US"/>
              <a:t>CGA Forum, July 2016, Old Forge</a:t>
            </a:r>
            <a:endParaRPr lang="en-US" dirty="0"/>
          </a:p>
        </p:txBody>
      </p:sp>
      <p:sp>
        <p:nvSpPr>
          <p:cNvPr id="15" name="Rectangle 14"/>
          <p:cNvSpPr/>
          <p:nvPr userDrawn="1"/>
        </p:nvSpPr>
        <p:spPr>
          <a:xfrm>
            <a:off x="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239150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783015"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719797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962732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47564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CGA Forum, July 2016, Old Forge</a:t>
            </a:r>
          </a:p>
        </p:txBody>
      </p:sp>
      <p:sp>
        <p:nvSpPr>
          <p:cNvPr id="6" name="Slide Number Placeholder 5"/>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091776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CGA Forum, July 2016, Old Forge</a:t>
            </a:r>
          </a:p>
        </p:txBody>
      </p:sp>
      <p:sp>
        <p:nvSpPr>
          <p:cNvPr id="6" name="Slide Number Placeholder 5"/>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382716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CGA Forum, July 2016, Old Forge</a:t>
            </a:r>
          </a:p>
        </p:txBody>
      </p:sp>
      <p:sp>
        <p:nvSpPr>
          <p:cNvPr id="6" name="Slide Number Placeholder 5"/>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400713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CGA Forum, July 2016, Old Forge</a:t>
            </a:r>
          </a:p>
        </p:txBody>
      </p:sp>
      <p:sp>
        <p:nvSpPr>
          <p:cNvPr id="7" name="Slide Number Placeholder 6"/>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074593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CGA Forum, July 2016, Old Forge</a:t>
            </a:r>
          </a:p>
        </p:txBody>
      </p:sp>
      <p:sp>
        <p:nvSpPr>
          <p:cNvPr id="9" name="Slide Number Placeholder 8"/>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361819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CGA Forum, July 2016, Old Forge</a:t>
            </a:r>
          </a:p>
        </p:txBody>
      </p:sp>
      <p:sp>
        <p:nvSpPr>
          <p:cNvPr id="5" name="Slide Number Placeholder 4"/>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573610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CGA Forum, July 2016, Old Forge</a:t>
            </a:r>
          </a:p>
        </p:txBody>
      </p:sp>
      <p:sp>
        <p:nvSpPr>
          <p:cNvPr id="4" name="Slide Number Placeholder 3"/>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416039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CGA Forum, July 2016, Old Forge</a:t>
            </a:r>
          </a:p>
        </p:txBody>
      </p:sp>
      <p:sp>
        <p:nvSpPr>
          <p:cNvPr id="7" name="Slide Number Placeholder 6"/>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966755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CGA Forum, July 2016, Old Forge</a:t>
            </a:r>
          </a:p>
        </p:txBody>
      </p:sp>
      <p:sp>
        <p:nvSpPr>
          <p:cNvPr id="7" name="Slide Number Placeholder 6"/>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406566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CGA Forum, July 2016, Old Forge</a:t>
            </a:r>
          </a:p>
        </p:txBody>
      </p:sp>
      <p:sp>
        <p:nvSpPr>
          <p:cNvPr id="6" name="Slide Number Placeholder 5"/>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2020928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CGA Forum, July 2016, Old Forge</a:t>
            </a:r>
          </a:p>
        </p:txBody>
      </p:sp>
      <p:sp>
        <p:nvSpPr>
          <p:cNvPr id="6" name="Slide Number Placeholder 5"/>
          <p:cNvSpPr>
            <a:spLocks noGrp="1"/>
          </p:cNvSpPr>
          <p:nvPr>
            <p:ph type="sldNum" sz="quarter" idx="12"/>
          </p:nvPr>
        </p:nvSpPr>
        <p:spPr/>
        <p:txBody>
          <a:bodyPr/>
          <a:lstStyle/>
          <a:p>
            <a:fld id="{CA09FE3F-ADA2-5048-8A38-BCE579FF6D88}" type="slidenum">
              <a:rPr lang="en-US" smtClean="0"/>
              <a:t>‹#›</a:t>
            </a:fld>
            <a:endParaRPr lang="en-US"/>
          </a:p>
        </p:txBody>
      </p:sp>
    </p:spTree>
    <p:extLst>
      <p:ext uri="{BB962C8B-B14F-4D97-AF65-F5344CB8AC3E}">
        <p14:creationId xmlns:p14="http://schemas.microsoft.com/office/powerpoint/2010/main" val="1137955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Boxes 2">
    <p:spTree>
      <p:nvGrpSpPr>
        <p:cNvPr id="1" name=""/>
        <p:cNvGrpSpPr/>
        <p:nvPr/>
      </p:nvGrpSpPr>
      <p:grpSpPr>
        <a:xfrm>
          <a:off x="0" y="0"/>
          <a:ext cx="0" cy="0"/>
          <a:chOff x="0" y="0"/>
          <a:chExt cx="0" cy="0"/>
        </a:xfrm>
      </p:grpSpPr>
      <p:sp>
        <p:nvSpPr>
          <p:cNvPr id="13" name="Text Placeholder 2"/>
          <p:cNvSpPr>
            <a:spLocks noGrp="1"/>
          </p:cNvSpPr>
          <p:nvPr>
            <p:ph type="body" idx="1" hasCustomPrompt="1"/>
          </p:nvPr>
        </p:nvSpPr>
        <p:spPr>
          <a:xfrm>
            <a:off x="1027356" y="1549173"/>
            <a:ext cx="4728675" cy="523875"/>
          </a:xfrm>
          <a:prstGeom prst="rect">
            <a:avLst/>
          </a:prstGeom>
        </p:spPr>
        <p:txBody>
          <a:bodyPr anchor="b">
            <a:noAutofit/>
          </a:bodyPr>
          <a:lstStyle>
            <a:lvl1pPr marL="0" indent="0">
              <a:buNone/>
              <a:defRPr sz="2800" b="1"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LIST ONE TITLE</a:t>
            </a:r>
          </a:p>
        </p:txBody>
      </p:sp>
      <p:sp>
        <p:nvSpPr>
          <p:cNvPr id="14" name="Content Placeholder 3"/>
          <p:cNvSpPr>
            <a:spLocks noGrp="1"/>
          </p:cNvSpPr>
          <p:nvPr>
            <p:ph sz="half" idx="2" hasCustomPrompt="1"/>
          </p:nvPr>
        </p:nvSpPr>
        <p:spPr>
          <a:xfrm>
            <a:off x="839788" y="2171701"/>
            <a:ext cx="4916243" cy="3116644"/>
          </a:xfrm>
          <a:prstGeom prst="rect">
            <a:avLst/>
          </a:prstGeom>
        </p:spPr>
        <p:txBody>
          <a:bodyPr/>
          <a:lstStyle>
            <a:lvl1pPr>
              <a:defRPr sz="2400"/>
            </a:lvl1pPr>
            <a:lvl3pPr>
              <a:defRPr sz="1800"/>
            </a:lvl3pPr>
            <a:lvl4pPr>
              <a:defRPr sz="1800"/>
            </a:lvl4pPr>
          </a:lstStyle>
          <a:p>
            <a:pPr lvl="0"/>
            <a:r>
              <a:rPr lang="en-US" dirty="0"/>
              <a:t>Place your text here</a:t>
            </a:r>
          </a:p>
          <a:p>
            <a:pPr lvl="1"/>
            <a:r>
              <a:rPr lang="en-US" dirty="0"/>
              <a:t>Second level</a:t>
            </a:r>
          </a:p>
          <a:p>
            <a:pPr lvl="2"/>
            <a:r>
              <a:rPr lang="en-US" dirty="0"/>
              <a:t>Third level</a:t>
            </a:r>
          </a:p>
        </p:txBody>
      </p:sp>
      <p:sp>
        <p:nvSpPr>
          <p:cNvPr id="15" name="Text Placeholder 4"/>
          <p:cNvSpPr>
            <a:spLocks noGrp="1"/>
          </p:cNvSpPr>
          <p:nvPr>
            <p:ph type="body" sz="quarter" idx="3" hasCustomPrompt="1"/>
          </p:nvPr>
        </p:nvSpPr>
        <p:spPr>
          <a:xfrm>
            <a:off x="6535613" y="1549173"/>
            <a:ext cx="4671649" cy="523875"/>
          </a:xfrm>
          <a:prstGeom prst="rect">
            <a:avLst/>
          </a:prstGeom>
        </p:spPr>
        <p:txBody>
          <a:bodyPr anchor="b">
            <a:noAutofit/>
          </a:bodyPr>
          <a:lstStyle>
            <a:lvl1pPr marL="0" indent="0">
              <a:buNone/>
              <a:defRPr sz="2800" b="1"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LIST TWO TITLE</a:t>
            </a:r>
          </a:p>
        </p:txBody>
      </p:sp>
      <p:sp>
        <p:nvSpPr>
          <p:cNvPr id="16" name="Content Placeholder 5"/>
          <p:cNvSpPr>
            <a:spLocks noGrp="1"/>
          </p:cNvSpPr>
          <p:nvPr>
            <p:ph sz="quarter" idx="4" hasCustomPrompt="1"/>
          </p:nvPr>
        </p:nvSpPr>
        <p:spPr>
          <a:xfrm>
            <a:off x="6348045" y="2171701"/>
            <a:ext cx="4859217" cy="3116643"/>
          </a:xfrm>
          <a:prstGeom prst="rect">
            <a:avLst/>
          </a:prstGeom>
        </p:spPr>
        <p:txBody>
          <a:bodyPr/>
          <a:lstStyle>
            <a:lvl1pPr>
              <a:defRPr sz="2400"/>
            </a:lvl1pPr>
            <a:lvl3pPr>
              <a:defRPr sz="1800"/>
            </a:lvl3pPr>
            <a:lvl4pPr>
              <a:defRPr sz="1800"/>
            </a:lvl4pPr>
          </a:lstStyle>
          <a:p>
            <a:pPr lvl="0"/>
            <a:r>
              <a:rPr lang="en-US" dirty="0"/>
              <a:t>Place your text here</a:t>
            </a:r>
          </a:p>
          <a:p>
            <a:pPr lvl="1"/>
            <a:r>
              <a:rPr lang="en-US" dirty="0"/>
              <a:t>Second level</a:t>
            </a:r>
          </a:p>
          <a:p>
            <a:pPr lvl="2"/>
            <a:r>
              <a:rPr lang="en-US" dirty="0"/>
              <a:t>Third level</a:t>
            </a:r>
          </a:p>
        </p:txBody>
      </p:sp>
      <p:sp>
        <p:nvSpPr>
          <p:cNvPr id="17" name="Title 16"/>
          <p:cNvSpPr>
            <a:spLocks noGrp="1"/>
          </p:cNvSpPr>
          <p:nvPr>
            <p:ph type="title" hasCustomPrompt="1"/>
          </p:nvPr>
        </p:nvSpPr>
        <p:spPr/>
        <p:txBody>
          <a:bodyPr/>
          <a:lstStyle>
            <a:lvl1pPr>
              <a:defRPr baseline="0"/>
            </a:lvl1pPr>
          </a:lstStyle>
          <a:p>
            <a:r>
              <a:rPr lang="en-US" dirty="0"/>
              <a:t>TWO BOXES 2</a:t>
            </a:r>
          </a:p>
        </p:txBody>
      </p:sp>
      <p:sp>
        <p:nvSpPr>
          <p:cNvPr id="19" name="Footer Placeholder 18"/>
          <p:cNvSpPr>
            <a:spLocks noGrp="1"/>
          </p:cNvSpPr>
          <p:nvPr>
            <p:ph type="ftr" sz="quarter" idx="10"/>
          </p:nvPr>
        </p:nvSpPr>
        <p:spPr/>
        <p:txBody>
          <a:bodyPr/>
          <a:lstStyle/>
          <a:p>
            <a:r>
              <a:rPr lang="en-US"/>
              <a:t>CGA Forum, July 2016, Old Forge</a:t>
            </a:r>
            <a:endParaRPr lang="en-US" dirty="0"/>
          </a:p>
        </p:txBody>
      </p:sp>
    </p:spTree>
    <p:extLst>
      <p:ext uri="{BB962C8B-B14F-4D97-AF65-F5344CB8AC3E}">
        <p14:creationId xmlns:p14="http://schemas.microsoft.com/office/powerpoint/2010/main" val="735181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Boxes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THREE BOXES 1</a:t>
            </a:r>
          </a:p>
        </p:txBody>
      </p:sp>
      <p:sp>
        <p:nvSpPr>
          <p:cNvPr id="4" name="Content Placeholder 3"/>
          <p:cNvSpPr>
            <a:spLocks noGrp="1"/>
          </p:cNvSpPr>
          <p:nvPr>
            <p:ph sz="half" idx="2" hasCustomPrompt="1"/>
          </p:nvPr>
        </p:nvSpPr>
        <p:spPr>
          <a:xfrm>
            <a:off x="839789" y="1407444"/>
            <a:ext cx="4044880" cy="1053183"/>
          </a:xfrm>
          <a:prstGeom prst="rect">
            <a:avLst/>
          </a:prstGeom>
        </p:spPr>
        <p:txBody>
          <a:bodyPr/>
          <a:lstStyle>
            <a:lvl1pPr marL="0" indent="0">
              <a:buNone/>
              <a:defRPr sz="1800" baseline="0"/>
            </a:lvl1pPr>
            <a:lvl2pPr marL="457200" indent="0">
              <a:buNone/>
              <a:defRPr sz="1800"/>
            </a:lvl2pPr>
            <a:lvl3pPr marL="914400" indent="0">
              <a:buNone/>
              <a:defRPr sz="1800"/>
            </a:lvl3pPr>
            <a:lvl4pPr>
              <a:defRPr sz="1800"/>
            </a:lvl4pPr>
          </a:lstStyle>
          <a:p>
            <a:pPr lvl="0"/>
            <a:r>
              <a:rPr lang="en-US" dirty="0"/>
              <a:t>Place your text here</a:t>
            </a:r>
          </a:p>
        </p:txBody>
      </p:sp>
      <p:sp>
        <p:nvSpPr>
          <p:cNvPr id="6" name="Content Placeholder 3"/>
          <p:cNvSpPr>
            <a:spLocks noGrp="1"/>
          </p:cNvSpPr>
          <p:nvPr>
            <p:ph sz="half" idx="13" hasCustomPrompt="1"/>
          </p:nvPr>
        </p:nvSpPr>
        <p:spPr>
          <a:xfrm>
            <a:off x="839789" y="2872829"/>
            <a:ext cx="4044880" cy="1053183"/>
          </a:xfrm>
          <a:prstGeom prst="rect">
            <a:avLst/>
          </a:prstGeom>
        </p:spPr>
        <p:txBody>
          <a:bodyPr/>
          <a:lstStyle>
            <a:lvl1pPr marL="0" indent="0">
              <a:buNone/>
              <a:defRPr sz="1800"/>
            </a:lvl1pPr>
            <a:lvl2pPr marL="457200" indent="0">
              <a:buNone/>
              <a:defRPr sz="1800"/>
            </a:lvl2pPr>
            <a:lvl3pPr marL="914400" indent="0">
              <a:buNone/>
              <a:defRPr sz="1800"/>
            </a:lvl3pPr>
            <a:lvl4pPr>
              <a:defRPr sz="1800"/>
            </a:lvl4pPr>
          </a:lstStyle>
          <a:p>
            <a:pPr lvl="0"/>
            <a:r>
              <a:rPr lang="en-US" dirty="0"/>
              <a:t>Place your text here</a:t>
            </a:r>
          </a:p>
        </p:txBody>
      </p:sp>
      <p:sp>
        <p:nvSpPr>
          <p:cNvPr id="8" name="Content Placeholder 3"/>
          <p:cNvSpPr>
            <a:spLocks noGrp="1"/>
          </p:cNvSpPr>
          <p:nvPr>
            <p:ph sz="half" idx="14" hasCustomPrompt="1"/>
          </p:nvPr>
        </p:nvSpPr>
        <p:spPr>
          <a:xfrm>
            <a:off x="839789" y="4334974"/>
            <a:ext cx="4044880" cy="1053183"/>
          </a:xfrm>
          <a:prstGeom prst="rect">
            <a:avLst/>
          </a:prstGeom>
        </p:spPr>
        <p:txBody>
          <a:bodyPr/>
          <a:lstStyle>
            <a:lvl1pPr marL="0" indent="0">
              <a:buNone/>
              <a:defRPr sz="1800"/>
            </a:lvl1pPr>
            <a:lvl2pPr marL="457200" indent="0">
              <a:buNone/>
              <a:defRPr sz="1800"/>
            </a:lvl2pPr>
            <a:lvl3pPr marL="914400" indent="0">
              <a:buNone/>
              <a:defRPr sz="1800"/>
            </a:lvl3pPr>
            <a:lvl4pPr>
              <a:defRPr sz="1800"/>
            </a:lvl4pPr>
          </a:lstStyle>
          <a:p>
            <a:pPr lvl="0"/>
            <a:r>
              <a:rPr lang="en-US" dirty="0"/>
              <a:t>Place your text here</a:t>
            </a:r>
          </a:p>
        </p:txBody>
      </p:sp>
      <p:sp>
        <p:nvSpPr>
          <p:cNvPr id="9" name="Content Placeholder 3"/>
          <p:cNvSpPr>
            <a:spLocks noGrp="1"/>
          </p:cNvSpPr>
          <p:nvPr>
            <p:ph sz="half" idx="15" hasCustomPrompt="1"/>
          </p:nvPr>
        </p:nvSpPr>
        <p:spPr>
          <a:xfrm>
            <a:off x="5308600" y="1407444"/>
            <a:ext cx="6045199" cy="1053183"/>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10" name="Content Placeholder 3"/>
          <p:cNvSpPr>
            <a:spLocks noGrp="1"/>
          </p:cNvSpPr>
          <p:nvPr>
            <p:ph sz="half" idx="16" hasCustomPrompt="1"/>
          </p:nvPr>
        </p:nvSpPr>
        <p:spPr>
          <a:xfrm>
            <a:off x="5308600" y="2856009"/>
            <a:ext cx="6045199" cy="1053183"/>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11" name="Content Placeholder 3"/>
          <p:cNvSpPr>
            <a:spLocks noGrp="1"/>
          </p:cNvSpPr>
          <p:nvPr>
            <p:ph sz="half" idx="17" hasCustomPrompt="1"/>
          </p:nvPr>
        </p:nvSpPr>
        <p:spPr>
          <a:xfrm>
            <a:off x="5308600" y="4334973"/>
            <a:ext cx="6045199" cy="1053183"/>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13" name="Footer Placeholder 12"/>
          <p:cNvSpPr>
            <a:spLocks noGrp="1"/>
          </p:cNvSpPr>
          <p:nvPr>
            <p:ph type="ftr" sz="quarter" idx="18"/>
          </p:nvPr>
        </p:nvSpPr>
        <p:spPr/>
        <p:txBody>
          <a:bodyPr/>
          <a:lstStyle/>
          <a:p>
            <a:r>
              <a:rPr lang="en-US"/>
              <a:t>CGA Forum, July 2016, Old Forge</a:t>
            </a:r>
            <a:endParaRPr lang="en-US" dirty="0"/>
          </a:p>
        </p:txBody>
      </p:sp>
    </p:spTree>
    <p:extLst>
      <p:ext uri="{BB962C8B-B14F-4D97-AF65-F5344CB8AC3E}">
        <p14:creationId xmlns:p14="http://schemas.microsoft.com/office/powerpoint/2010/main" val="1276960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Boxes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THREE BOXES 2</a:t>
            </a:r>
          </a:p>
        </p:txBody>
      </p:sp>
      <p:sp>
        <p:nvSpPr>
          <p:cNvPr id="4" name="Content Placeholder 3"/>
          <p:cNvSpPr>
            <a:spLocks noGrp="1"/>
          </p:cNvSpPr>
          <p:nvPr>
            <p:ph sz="half" idx="2" hasCustomPrompt="1"/>
          </p:nvPr>
        </p:nvSpPr>
        <p:spPr>
          <a:xfrm>
            <a:off x="839789" y="1407444"/>
            <a:ext cx="4044880" cy="1053183"/>
          </a:xfrm>
          <a:prstGeom prst="rect">
            <a:avLst/>
          </a:prstGeom>
        </p:spPr>
        <p:txBody>
          <a:bodyPr/>
          <a:lstStyle>
            <a:lvl1pPr marL="0" indent="0">
              <a:buNone/>
              <a:defRPr sz="1800" baseline="0"/>
            </a:lvl1pPr>
            <a:lvl2pPr marL="457200" indent="0">
              <a:buNone/>
              <a:defRPr sz="1800"/>
            </a:lvl2pPr>
            <a:lvl3pPr marL="914400" indent="0">
              <a:buNone/>
              <a:defRPr sz="1800"/>
            </a:lvl3pPr>
            <a:lvl4pPr>
              <a:defRPr sz="1800"/>
            </a:lvl4pPr>
          </a:lstStyle>
          <a:p>
            <a:pPr lvl="0"/>
            <a:r>
              <a:rPr lang="en-US" dirty="0"/>
              <a:t>Place your text here</a:t>
            </a:r>
          </a:p>
        </p:txBody>
      </p:sp>
      <p:sp>
        <p:nvSpPr>
          <p:cNvPr id="6" name="Content Placeholder 3"/>
          <p:cNvSpPr>
            <a:spLocks noGrp="1"/>
          </p:cNvSpPr>
          <p:nvPr>
            <p:ph sz="half" idx="13" hasCustomPrompt="1"/>
          </p:nvPr>
        </p:nvSpPr>
        <p:spPr>
          <a:xfrm>
            <a:off x="839789" y="2872829"/>
            <a:ext cx="4044880" cy="1053183"/>
          </a:xfrm>
          <a:prstGeom prst="rect">
            <a:avLst/>
          </a:prstGeom>
        </p:spPr>
        <p:txBody>
          <a:bodyPr/>
          <a:lstStyle>
            <a:lvl1pPr marL="0" indent="0">
              <a:buNone/>
              <a:defRPr sz="1800"/>
            </a:lvl1pPr>
            <a:lvl2pPr marL="457200" indent="0">
              <a:buNone/>
              <a:defRPr sz="1800"/>
            </a:lvl2pPr>
            <a:lvl3pPr marL="914400" indent="0">
              <a:buNone/>
              <a:defRPr sz="1800"/>
            </a:lvl3pPr>
            <a:lvl4pPr>
              <a:defRPr sz="1800"/>
            </a:lvl4pPr>
          </a:lstStyle>
          <a:p>
            <a:pPr lvl="0"/>
            <a:r>
              <a:rPr lang="en-US" dirty="0"/>
              <a:t>Place your text here</a:t>
            </a:r>
          </a:p>
        </p:txBody>
      </p:sp>
      <p:sp>
        <p:nvSpPr>
          <p:cNvPr id="8" name="Content Placeholder 3"/>
          <p:cNvSpPr>
            <a:spLocks noGrp="1"/>
          </p:cNvSpPr>
          <p:nvPr>
            <p:ph sz="half" idx="14" hasCustomPrompt="1"/>
          </p:nvPr>
        </p:nvSpPr>
        <p:spPr>
          <a:xfrm>
            <a:off x="839789" y="4334974"/>
            <a:ext cx="4044880" cy="1053183"/>
          </a:xfrm>
          <a:prstGeom prst="rect">
            <a:avLst/>
          </a:prstGeom>
        </p:spPr>
        <p:txBody>
          <a:bodyPr/>
          <a:lstStyle>
            <a:lvl1pPr marL="0" indent="0">
              <a:buNone/>
              <a:defRPr sz="1800"/>
            </a:lvl1pPr>
            <a:lvl2pPr marL="457200" indent="0">
              <a:buNone/>
              <a:defRPr sz="1800"/>
            </a:lvl2pPr>
            <a:lvl3pPr marL="914400" indent="0">
              <a:buNone/>
              <a:defRPr sz="1800"/>
            </a:lvl3pPr>
            <a:lvl4pPr>
              <a:defRPr sz="1800"/>
            </a:lvl4pPr>
          </a:lstStyle>
          <a:p>
            <a:pPr lvl="0"/>
            <a:r>
              <a:rPr lang="en-US" dirty="0"/>
              <a:t>Place your text here</a:t>
            </a:r>
          </a:p>
        </p:txBody>
      </p:sp>
      <p:sp>
        <p:nvSpPr>
          <p:cNvPr id="9" name="Content Placeholder 3"/>
          <p:cNvSpPr>
            <a:spLocks noGrp="1"/>
          </p:cNvSpPr>
          <p:nvPr>
            <p:ph sz="half" idx="15" hasCustomPrompt="1"/>
          </p:nvPr>
        </p:nvSpPr>
        <p:spPr>
          <a:xfrm>
            <a:off x="5308600" y="1407444"/>
            <a:ext cx="6045199" cy="1053183"/>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10" name="Content Placeholder 3"/>
          <p:cNvSpPr>
            <a:spLocks noGrp="1"/>
          </p:cNvSpPr>
          <p:nvPr>
            <p:ph sz="half" idx="16" hasCustomPrompt="1"/>
          </p:nvPr>
        </p:nvSpPr>
        <p:spPr>
          <a:xfrm>
            <a:off x="5308600" y="2856009"/>
            <a:ext cx="6045199" cy="1053183"/>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11" name="Content Placeholder 3"/>
          <p:cNvSpPr>
            <a:spLocks noGrp="1"/>
          </p:cNvSpPr>
          <p:nvPr>
            <p:ph sz="half" idx="17" hasCustomPrompt="1"/>
          </p:nvPr>
        </p:nvSpPr>
        <p:spPr>
          <a:xfrm>
            <a:off x="5308600" y="4334973"/>
            <a:ext cx="6045199" cy="1053183"/>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13" name="Footer Placeholder 12"/>
          <p:cNvSpPr>
            <a:spLocks noGrp="1"/>
          </p:cNvSpPr>
          <p:nvPr>
            <p:ph type="ftr" sz="quarter" idx="18"/>
          </p:nvPr>
        </p:nvSpPr>
        <p:spPr/>
        <p:txBody>
          <a:bodyPr/>
          <a:lstStyle/>
          <a:p>
            <a:r>
              <a:rPr lang="en-US"/>
              <a:t>CGA Forum, July 2016, Old Forge</a:t>
            </a:r>
            <a:endParaRPr lang="en-US" dirty="0"/>
          </a:p>
        </p:txBody>
      </p:sp>
    </p:spTree>
    <p:extLst>
      <p:ext uri="{BB962C8B-B14F-4D97-AF65-F5344CB8AC3E}">
        <p14:creationId xmlns:p14="http://schemas.microsoft.com/office/powerpoint/2010/main" val="2078938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k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TASK TEMPLATE</a:t>
            </a:r>
          </a:p>
        </p:txBody>
      </p:sp>
      <p:sp>
        <p:nvSpPr>
          <p:cNvPr id="4" name="Content Placeholder 3"/>
          <p:cNvSpPr>
            <a:spLocks noGrp="1"/>
          </p:cNvSpPr>
          <p:nvPr>
            <p:ph sz="half" idx="2" hasCustomPrompt="1"/>
          </p:nvPr>
        </p:nvSpPr>
        <p:spPr>
          <a:xfrm>
            <a:off x="839788" y="1386101"/>
            <a:ext cx="10123555" cy="575714"/>
          </a:xfrm>
          <a:prstGeom prst="rect">
            <a:avLst/>
          </a:prstGeom>
        </p:spPr>
        <p:txBody>
          <a:bodyPr/>
          <a:lstStyle>
            <a:lvl1pPr marL="0" indent="0">
              <a:buNone/>
              <a:defRPr sz="1800" baseline="0">
                <a:solidFill>
                  <a:schemeClr val="bg1"/>
                </a:solidFill>
              </a:defRPr>
            </a:lvl1pPr>
            <a:lvl2pPr marL="457200" indent="0">
              <a:buNone/>
              <a:defRPr sz="1800"/>
            </a:lvl2pPr>
            <a:lvl3pPr marL="914400" indent="0">
              <a:buNone/>
              <a:defRPr sz="1800"/>
            </a:lvl3pPr>
            <a:lvl4pPr>
              <a:defRPr sz="1800"/>
            </a:lvl4pPr>
          </a:lstStyle>
          <a:p>
            <a:pPr lvl="0"/>
            <a:r>
              <a:rPr lang="en-US" dirty="0"/>
              <a:t>Place your text here</a:t>
            </a:r>
          </a:p>
        </p:txBody>
      </p:sp>
      <p:sp>
        <p:nvSpPr>
          <p:cNvPr id="9" name="Content Placeholder 3"/>
          <p:cNvSpPr>
            <a:spLocks noGrp="1"/>
          </p:cNvSpPr>
          <p:nvPr>
            <p:ph sz="half" idx="15" hasCustomPrompt="1"/>
          </p:nvPr>
        </p:nvSpPr>
        <p:spPr>
          <a:xfrm>
            <a:off x="699066" y="2200180"/>
            <a:ext cx="10654733" cy="2359120"/>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a:p>
            <a:pPr lvl="2"/>
            <a:r>
              <a:rPr lang="en-US" dirty="0"/>
              <a:t>Third level</a:t>
            </a:r>
          </a:p>
        </p:txBody>
      </p:sp>
      <p:sp>
        <p:nvSpPr>
          <p:cNvPr id="13" name="Content Placeholder 3"/>
          <p:cNvSpPr>
            <a:spLocks noGrp="1"/>
          </p:cNvSpPr>
          <p:nvPr>
            <p:ph sz="half" idx="18" hasCustomPrompt="1"/>
          </p:nvPr>
        </p:nvSpPr>
        <p:spPr>
          <a:xfrm>
            <a:off x="839788" y="4861320"/>
            <a:ext cx="10123555" cy="675880"/>
          </a:xfrm>
          <a:prstGeom prst="rect">
            <a:avLst/>
          </a:prstGeom>
        </p:spPr>
        <p:txBody>
          <a:bodyPr/>
          <a:lstStyle>
            <a:lvl1pPr marL="0" indent="0">
              <a:buNone/>
              <a:defRPr sz="1800" baseline="0">
                <a:solidFill>
                  <a:schemeClr val="bg1"/>
                </a:solidFill>
              </a:defRPr>
            </a:lvl1pPr>
            <a:lvl2pPr marL="457200" indent="0">
              <a:buNone/>
              <a:defRPr sz="1800"/>
            </a:lvl2pPr>
            <a:lvl3pPr marL="914400" indent="0">
              <a:buNone/>
              <a:defRPr sz="1800"/>
            </a:lvl3pPr>
            <a:lvl4pPr>
              <a:defRPr sz="1800"/>
            </a:lvl4pPr>
          </a:lstStyle>
          <a:p>
            <a:pPr lvl="0"/>
            <a:r>
              <a:rPr lang="en-US" dirty="0"/>
              <a:t>Place your text here</a:t>
            </a:r>
          </a:p>
        </p:txBody>
      </p:sp>
      <p:sp>
        <p:nvSpPr>
          <p:cNvPr id="14" name="Footer Placeholder 13"/>
          <p:cNvSpPr>
            <a:spLocks noGrp="1"/>
          </p:cNvSpPr>
          <p:nvPr>
            <p:ph type="ftr" sz="quarter" idx="19"/>
          </p:nvPr>
        </p:nvSpPr>
        <p:spPr>
          <a:xfrm>
            <a:off x="3789876" y="6173721"/>
            <a:ext cx="4114800" cy="365125"/>
          </a:xfrm>
          <a:prstGeom prst="rect">
            <a:avLst/>
          </a:prstGeom>
        </p:spPr>
        <p:txBody>
          <a:bodyPr/>
          <a:lstStyle/>
          <a:p>
            <a:r>
              <a:rPr lang="en-US"/>
              <a:t>CGA Forum, July 2016, Old Forge</a:t>
            </a:r>
            <a:endParaRPr lang="en-US" dirty="0"/>
          </a:p>
        </p:txBody>
      </p:sp>
    </p:spTree>
    <p:extLst>
      <p:ext uri="{BB962C8B-B14F-4D97-AF65-F5344CB8AC3E}">
        <p14:creationId xmlns:p14="http://schemas.microsoft.com/office/powerpoint/2010/main" val="812306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state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ENDSTATE TEMPLATE</a:t>
            </a:r>
          </a:p>
        </p:txBody>
      </p:sp>
      <p:sp>
        <p:nvSpPr>
          <p:cNvPr id="18" name="Content Placeholder 3"/>
          <p:cNvSpPr>
            <a:spLocks noGrp="1"/>
          </p:cNvSpPr>
          <p:nvPr>
            <p:ph sz="half" idx="22" hasCustomPrompt="1"/>
          </p:nvPr>
        </p:nvSpPr>
        <p:spPr>
          <a:xfrm>
            <a:off x="2006600" y="4958007"/>
            <a:ext cx="9347199" cy="680792"/>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20" name="Content Placeholder 3"/>
          <p:cNvSpPr>
            <a:spLocks noGrp="1"/>
          </p:cNvSpPr>
          <p:nvPr>
            <p:ph sz="half" idx="23" hasCustomPrompt="1"/>
          </p:nvPr>
        </p:nvSpPr>
        <p:spPr>
          <a:xfrm>
            <a:off x="2006600" y="4081707"/>
            <a:ext cx="9347199" cy="680792"/>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22" name="Content Placeholder 3"/>
          <p:cNvSpPr>
            <a:spLocks noGrp="1"/>
          </p:cNvSpPr>
          <p:nvPr>
            <p:ph sz="half" idx="24" hasCustomPrompt="1"/>
          </p:nvPr>
        </p:nvSpPr>
        <p:spPr>
          <a:xfrm>
            <a:off x="2006600" y="3205407"/>
            <a:ext cx="9347199" cy="680792"/>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24" name="Content Placeholder 3"/>
          <p:cNvSpPr>
            <a:spLocks noGrp="1"/>
          </p:cNvSpPr>
          <p:nvPr>
            <p:ph sz="half" idx="25" hasCustomPrompt="1"/>
          </p:nvPr>
        </p:nvSpPr>
        <p:spPr>
          <a:xfrm>
            <a:off x="2006600" y="2354507"/>
            <a:ext cx="9347199" cy="680792"/>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26" name="Content Placeholder 3"/>
          <p:cNvSpPr>
            <a:spLocks noGrp="1"/>
          </p:cNvSpPr>
          <p:nvPr>
            <p:ph sz="half" idx="26" hasCustomPrompt="1"/>
          </p:nvPr>
        </p:nvSpPr>
        <p:spPr>
          <a:xfrm>
            <a:off x="2006600" y="1498600"/>
            <a:ext cx="9347199" cy="680792"/>
          </a:xfrm>
          <a:prstGeom prst="rect">
            <a:avLst/>
          </a:prstGeom>
        </p:spPr>
        <p:txBody>
          <a:bodyPr>
            <a:normAutofit/>
          </a:bodyPr>
          <a:lstStyle>
            <a:lvl1pPr>
              <a:defRPr sz="1600"/>
            </a:lvl1pPr>
            <a:lvl2pPr>
              <a:defRPr sz="1600"/>
            </a:lvl2pPr>
            <a:lvl3pPr>
              <a:defRPr sz="1600"/>
            </a:lvl3pPr>
            <a:lvl4pPr>
              <a:defRPr sz="1800"/>
            </a:lvl4pPr>
          </a:lstStyle>
          <a:p>
            <a:pPr lvl="0"/>
            <a:r>
              <a:rPr lang="en-US" dirty="0"/>
              <a:t>Place your text here</a:t>
            </a:r>
          </a:p>
          <a:p>
            <a:pPr lvl="1"/>
            <a:r>
              <a:rPr lang="en-US" dirty="0"/>
              <a:t>Second level</a:t>
            </a:r>
          </a:p>
        </p:txBody>
      </p:sp>
      <p:sp>
        <p:nvSpPr>
          <p:cNvPr id="27" name="Content Placeholder 3"/>
          <p:cNvSpPr>
            <a:spLocks noGrp="1"/>
          </p:cNvSpPr>
          <p:nvPr>
            <p:ph sz="half" idx="27"/>
          </p:nvPr>
        </p:nvSpPr>
        <p:spPr>
          <a:xfrm>
            <a:off x="800667" y="1498600"/>
            <a:ext cx="1002734" cy="680792"/>
          </a:xfrm>
          <a:prstGeom prst="rect">
            <a:avLst/>
          </a:prstGeom>
        </p:spPr>
        <p:txBody>
          <a:bodyPr>
            <a:normAutofit/>
          </a:bodyPr>
          <a:lstStyle>
            <a:lvl1pPr marL="0" indent="0">
              <a:buNone/>
              <a:defRPr sz="1600"/>
            </a:lvl1pPr>
            <a:lvl2pPr>
              <a:defRPr sz="1600"/>
            </a:lvl2pPr>
            <a:lvl3pPr>
              <a:defRPr sz="1600"/>
            </a:lvl3pPr>
            <a:lvl4pPr>
              <a:defRPr sz="1800"/>
            </a:lvl4pPr>
          </a:lstStyle>
          <a:p>
            <a:pPr lvl="0"/>
            <a:endParaRPr lang="en-US" dirty="0"/>
          </a:p>
        </p:txBody>
      </p:sp>
      <p:sp>
        <p:nvSpPr>
          <p:cNvPr id="28" name="Content Placeholder 3"/>
          <p:cNvSpPr>
            <a:spLocks noGrp="1"/>
          </p:cNvSpPr>
          <p:nvPr>
            <p:ph sz="half" idx="28"/>
          </p:nvPr>
        </p:nvSpPr>
        <p:spPr>
          <a:xfrm>
            <a:off x="800667" y="2354507"/>
            <a:ext cx="1002734" cy="680792"/>
          </a:xfrm>
          <a:prstGeom prst="rect">
            <a:avLst/>
          </a:prstGeom>
        </p:spPr>
        <p:txBody>
          <a:bodyPr>
            <a:normAutofit/>
          </a:bodyPr>
          <a:lstStyle>
            <a:lvl1pPr marL="0" indent="0">
              <a:buNone/>
              <a:defRPr sz="1600"/>
            </a:lvl1pPr>
            <a:lvl2pPr>
              <a:defRPr sz="1600"/>
            </a:lvl2pPr>
            <a:lvl3pPr>
              <a:defRPr sz="1600"/>
            </a:lvl3pPr>
            <a:lvl4pPr>
              <a:defRPr sz="1800"/>
            </a:lvl4pPr>
          </a:lstStyle>
          <a:p>
            <a:pPr lvl="0"/>
            <a:endParaRPr lang="en-US" dirty="0"/>
          </a:p>
        </p:txBody>
      </p:sp>
      <p:sp>
        <p:nvSpPr>
          <p:cNvPr id="29" name="Content Placeholder 3"/>
          <p:cNvSpPr>
            <a:spLocks noGrp="1"/>
          </p:cNvSpPr>
          <p:nvPr>
            <p:ph sz="half" idx="29"/>
          </p:nvPr>
        </p:nvSpPr>
        <p:spPr>
          <a:xfrm>
            <a:off x="800667" y="3205407"/>
            <a:ext cx="1002734" cy="680792"/>
          </a:xfrm>
          <a:prstGeom prst="rect">
            <a:avLst/>
          </a:prstGeom>
        </p:spPr>
        <p:txBody>
          <a:bodyPr>
            <a:normAutofit/>
          </a:bodyPr>
          <a:lstStyle>
            <a:lvl1pPr marL="0" indent="0">
              <a:buNone/>
              <a:defRPr sz="1600"/>
            </a:lvl1pPr>
            <a:lvl2pPr>
              <a:defRPr sz="1600"/>
            </a:lvl2pPr>
            <a:lvl3pPr>
              <a:defRPr sz="1600"/>
            </a:lvl3pPr>
            <a:lvl4pPr>
              <a:defRPr sz="1800"/>
            </a:lvl4pPr>
          </a:lstStyle>
          <a:p>
            <a:pPr lvl="0"/>
            <a:endParaRPr lang="en-US" dirty="0"/>
          </a:p>
        </p:txBody>
      </p:sp>
      <p:sp>
        <p:nvSpPr>
          <p:cNvPr id="30" name="Content Placeholder 3"/>
          <p:cNvSpPr>
            <a:spLocks noGrp="1"/>
          </p:cNvSpPr>
          <p:nvPr>
            <p:ph sz="half" idx="30"/>
          </p:nvPr>
        </p:nvSpPr>
        <p:spPr>
          <a:xfrm>
            <a:off x="800667" y="4081707"/>
            <a:ext cx="1002734" cy="680792"/>
          </a:xfrm>
          <a:prstGeom prst="rect">
            <a:avLst/>
          </a:prstGeom>
        </p:spPr>
        <p:txBody>
          <a:bodyPr>
            <a:normAutofit/>
          </a:bodyPr>
          <a:lstStyle>
            <a:lvl1pPr marL="0" indent="0">
              <a:buNone/>
              <a:defRPr sz="1600"/>
            </a:lvl1pPr>
            <a:lvl2pPr>
              <a:defRPr sz="1600"/>
            </a:lvl2pPr>
            <a:lvl3pPr>
              <a:defRPr sz="1600"/>
            </a:lvl3pPr>
            <a:lvl4pPr>
              <a:defRPr sz="1800"/>
            </a:lvl4pPr>
          </a:lstStyle>
          <a:p>
            <a:pPr lvl="0"/>
            <a:endParaRPr lang="en-US" dirty="0"/>
          </a:p>
        </p:txBody>
      </p:sp>
      <p:sp>
        <p:nvSpPr>
          <p:cNvPr id="31" name="Content Placeholder 3"/>
          <p:cNvSpPr>
            <a:spLocks noGrp="1"/>
          </p:cNvSpPr>
          <p:nvPr>
            <p:ph sz="half" idx="31"/>
          </p:nvPr>
        </p:nvSpPr>
        <p:spPr>
          <a:xfrm>
            <a:off x="800667" y="4958007"/>
            <a:ext cx="1002734" cy="680792"/>
          </a:xfrm>
          <a:prstGeom prst="rect">
            <a:avLst/>
          </a:prstGeom>
        </p:spPr>
        <p:txBody>
          <a:bodyPr>
            <a:normAutofit/>
          </a:bodyPr>
          <a:lstStyle>
            <a:lvl1pPr marL="0" indent="0">
              <a:buNone/>
              <a:defRPr sz="1600"/>
            </a:lvl1pPr>
            <a:lvl2pPr>
              <a:defRPr sz="1600"/>
            </a:lvl2pPr>
            <a:lvl3pPr>
              <a:defRPr sz="1600"/>
            </a:lvl3pPr>
            <a:lvl4pPr>
              <a:defRPr sz="1800"/>
            </a:lvl4pPr>
          </a:lstStyle>
          <a:p>
            <a:pPr lvl="0"/>
            <a:endParaRPr lang="en-US" dirty="0"/>
          </a:p>
        </p:txBody>
      </p:sp>
      <p:sp>
        <p:nvSpPr>
          <p:cNvPr id="32" name="Footer Placeholder 31"/>
          <p:cNvSpPr>
            <a:spLocks noGrp="1"/>
          </p:cNvSpPr>
          <p:nvPr>
            <p:ph type="ftr" sz="quarter" idx="32"/>
          </p:nvPr>
        </p:nvSpPr>
        <p:spPr/>
        <p:txBody>
          <a:bodyPr/>
          <a:lstStyle/>
          <a:p>
            <a:r>
              <a:rPr lang="en-US"/>
              <a:t>CGA Forum, July 2016, Old Forge</a:t>
            </a:r>
            <a:endParaRPr lang="en-US" dirty="0"/>
          </a:p>
        </p:txBody>
      </p:sp>
    </p:spTree>
    <p:extLst>
      <p:ext uri="{BB962C8B-B14F-4D97-AF65-F5344CB8AC3E}">
        <p14:creationId xmlns:p14="http://schemas.microsoft.com/office/powerpoint/2010/main" val="85617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TITLE ONLY</a:t>
            </a:r>
          </a:p>
        </p:txBody>
      </p:sp>
      <p:sp>
        <p:nvSpPr>
          <p:cNvPr id="4" name="Footer Placeholder 3"/>
          <p:cNvSpPr>
            <a:spLocks noGrp="1"/>
          </p:cNvSpPr>
          <p:nvPr>
            <p:ph type="ftr" sz="quarter" idx="10"/>
          </p:nvPr>
        </p:nvSpPr>
        <p:spPr/>
        <p:txBody>
          <a:bodyPr/>
          <a:lstStyle/>
          <a:p>
            <a:r>
              <a:rPr lang="en-US"/>
              <a:t>CGA Forum, July 2016, Old Forge</a:t>
            </a:r>
            <a:endParaRPr lang="en-US" dirty="0"/>
          </a:p>
        </p:txBody>
      </p:sp>
    </p:spTree>
    <p:extLst>
      <p:ext uri="{BB962C8B-B14F-4D97-AF65-F5344CB8AC3E}">
        <p14:creationId xmlns:p14="http://schemas.microsoft.com/office/powerpoint/2010/main" val="7392560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low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FLOW CHART</a:t>
            </a:r>
          </a:p>
        </p:txBody>
      </p:sp>
      <p:sp>
        <p:nvSpPr>
          <p:cNvPr id="7" name="Content Placeholder 3"/>
          <p:cNvSpPr>
            <a:spLocks noGrp="1"/>
          </p:cNvSpPr>
          <p:nvPr>
            <p:ph sz="half" idx="2" hasCustomPrompt="1"/>
          </p:nvPr>
        </p:nvSpPr>
        <p:spPr>
          <a:xfrm>
            <a:off x="733763" y="1772138"/>
            <a:ext cx="2185284" cy="1624292"/>
          </a:xfrm>
          <a:prstGeom prst="rect">
            <a:avLst/>
          </a:prstGeom>
        </p:spPr>
        <p:txBody>
          <a:bodyPr>
            <a:normAutofit/>
          </a:bodyPr>
          <a:lstStyle>
            <a:lvl1pPr marL="285750" indent="-285750">
              <a:buSzPct val="100000"/>
              <a:buFont typeface="Arial" charset="0"/>
              <a:buChar char="•"/>
              <a:defRPr sz="1600" baseline="0"/>
            </a:lvl1pPr>
            <a:lvl2pPr marL="457200" indent="0">
              <a:buNone/>
              <a:defRPr sz="1800"/>
            </a:lvl2pPr>
            <a:lvl3pPr marL="914400" indent="0">
              <a:buNone/>
              <a:defRPr sz="1800"/>
            </a:lvl3pPr>
            <a:lvl4pPr>
              <a:defRPr sz="1800"/>
            </a:lvl4pPr>
          </a:lstStyle>
          <a:p>
            <a:pPr lvl="0"/>
            <a:r>
              <a:rPr lang="en-US" dirty="0"/>
              <a:t>Place your text here</a:t>
            </a:r>
          </a:p>
        </p:txBody>
      </p:sp>
      <p:sp>
        <p:nvSpPr>
          <p:cNvPr id="9" name="Content Placeholder 3"/>
          <p:cNvSpPr>
            <a:spLocks noGrp="1"/>
          </p:cNvSpPr>
          <p:nvPr>
            <p:ph sz="half" idx="13" hasCustomPrompt="1"/>
          </p:nvPr>
        </p:nvSpPr>
        <p:spPr>
          <a:xfrm>
            <a:off x="3641084" y="1772138"/>
            <a:ext cx="2185284" cy="1624292"/>
          </a:xfrm>
          <a:prstGeom prst="rect">
            <a:avLst/>
          </a:prstGeom>
        </p:spPr>
        <p:txBody>
          <a:bodyPr>
            <a:normAutofit/>
          </a:bodyPr>
          <a:lstStyle>
            <a:lvl1pPr marL="285750" indent="-285750">
              <a:buFont typeface="Arial" charset="0"/>
              <a:buChar char="•"/>
              <a:defRPr sz="1600" baseline="0"/>
            </a:lvl1pPr>
            <a:lvl2pPr marL="457200" indent="0">
              <a:buNone/>
              <a:defRPr sz="1800"/>
            </a:lvl2pPr>
            <a:lvl3pPr marL="914400" indent="0">
              <a:buNone/>
              <a:defRPr sz="1800"/>
            </a:lvl3pPr>
            <a:lvl4pPr>
              <a:defRPr sz="1800"/>
            </a:lvl4pPr>
          </a:lstStyle>
          <a:p>
            <a:pPr lvl="0"/>
            <a:r>
              <a:rPr lang="en-US" dirty="0"/>
              <a:t>Place your text here</a:t>
            </a:r>
          </a:p>
        </p:txBody>
      </p:sp>
      <p:sp>
        <p:nvSpPr>
          <p:cNvPr id="11" name="Content Placeholder 3"/>
          <p:cNvSpPr>
            <a:spLocks noGrp="1"/>
          </p:cNvSpPr>
          <p:nvPr>
            <p:ph sz="half" idx="14" hasCustomPrompt="1"/>
          </p:nvPr>
        </p:nvSpPr>
        <p:spPr>
          <a:xfrm>
            <a:off x="6571852" y="1772138"/>
            <a:ext cx="2185284" cy="1624292"/>
          </a:xfrm>
          <a:prstGeom prst="rect">
            <a:avLst/>
          </a:prstGeom>
        </p:spPr>
        <p:txBody>
          <a:bodyPr>
            <a:normAutofit/>
          </a:bodyPr>
          <a:lstStyle>
            <a:lvl1pPr marL="285750" indent="-285750">
              <a:buFont typeface="Arial" charset="0"/>
              <a:buChar char="•"/>
              <a:defRPr sz="1600" baseline="0"/>
            </a:lvl1pPr>
            <a:lvl2pPr marL="457200" indent="0">
              <a:buNone/>
              <a:defRPr sz="1800"/>
            </a:lvl2pPr>
            <a:lvl3pPr marL="914400" indent="0">
              <a:buNone/>
              <a:defRPr sz="1800"/>
            </a:lvl3pPr>
            <a:lvl4pPr>
              <a:defRPr sz="1800"/>
            </a:lvl4pPr>
          </a:lstStyle>
          <a:p>
            <a:pPr lvl="0"/>
            <a:r>
              <a:rPr lang="en-US" dirty="0"/>
              <a:t>Place your text here</a:t>
            </a:r>
          </a:p>
        </p:txBody>
      </p:sp>
      <p:sp>
        <p:nvSpPr>
          <p:cNvPr id="13" name="Content Placeholder 3"/>
          <p:cNvSpPr>
            <a:spLocks noGrp="1"/>
          </p:cNvSpPr>
          <p:nvPr>
            <p:ph sz="half" idx="15" hasCustomPrompt="1"/>
          </p:nvPr>
        </p:nvSpPr>
        <p:spPr>
          <a:xfrm>
            <a:off x="9486680" y="1772138"/>
            <a:ext cx="2185284" cy="1624292"/>
          </a:xfrm>
          <a:prstGeom prst="rect">
            <a:avLst/>
          </a:prstGeom>
        </p:spPr>
        <p:txBody>
          <a:bodyPr>
            <a:normAutofit/>
          </a:bodyPr>
          <a:lstStyle>
            <a:lvl1pPr marL="285750" indent="-285750">
              <a:buFont typeface="Arial" charset="0"/>
              <a:buChar char="•"/>
              <a:defRPr sz="1600" baseline="0"/>
            </a:lvl1pPr>
            <a:lvl2pPr marL="457200" indent="0">
              <a:buNone/>
              <a:defRPr sz="1800"/>
            </a:lvl2pPr>
            <a:lvl3pPr marL="914400" indent="0">
              <a:buNone/>
              <a:defRPr sz="1800"/>
            </a:lvl3pPr>
            <a:lvl4pPr>
              <a:defRPr sz="1800"/>
            </a:lvl4pPr>
          </a:lstStyle>
          <a:p>
            <a:pPr lvl="0"/>
            <a:r>
              <a:rPr lang="en-US" dirty="0"/>
              <a:t>Place your text here</a:t>
            </a:r>
          </a:p>
        </p:txBody>
      </p:sp>
      <p:sp>
        <p:nvSpPr>
          <p:cNvPr id="15" name="Oval 14"/>
          <p:cNvSpPr/>
          <p:nvPr userDrawn="1"/>
        </p:nvSpPr>
        <p:spPr>
          <a:xfrm>
            <a:off x="296307" y="927982"/>
            <a:ext cx="749808" cy="7498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userDrawn="1"/>
        </p:nvSpPr>
        <p:spPr>
          <a:xfrm>
            <a:off x="3215926" y="927982"/>
            <a:ext cx="749808" cy="7498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userDrawn="1"/>
        </p:nvSpPr>
        <p:spPr>
          <a:xfrm>
            <a:off x="6134396" y="927982"/>
            <a:ext cx="749808" cy="7498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userDrawn="1"/>
        </p:nvSpPr>
        <p:spPr>
          <a:xfrm>
            <a:off x="9054015" y="927982"/>
            <a:ext cx="749808" cy="7498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ntent Placeholder 3"/>
          <p:cNvSpPr>
            <a:spLocks noGrp="1"/>
          </p:cNvSpPr>
          <p:nvPr>
            <p:ph sz="half" idx="16" hasCustomPrompt="1"/>
          </p:nvPr>
        </p:nvSpPr>
        <p:spPr>
          <a:xfrm>
            <a:off x="1085453" y="1400488"/>
            <a:ext cx="1833593" cy="348914"/>
          </a:xfrm>
          <a:prstGeom prst="rect">
            <a:avLst/>
          </a:prstGeom>
        </p:spPr>
        <p:txBody>
          <a:bodyPr>
            <a:noAutofit/>
          </a:bodyPr>
          <a:lstStyle>
            <a:lvl1pPr marL="0" indent="0">
              <a:buNone/>
              <a:defRPr sz="1800" b="1" i="1" baseline="0">
                <a:solidFill>
                  <a:schemeClr val="bg1"/>
                </a:solidFill>
                <a:latin typeface="+mj-lt"/>
              </a:defRPr>
            </a:lvl1pPr>
            <a:lvl2pPr marL="457200" indent="0">
              <a:buNone/>
              <a:defRPr sz="1800"/>
            </a:lvl2pPr>
            <a:lvl3pPr marL="914400" indent="0">
              <a:buNone/>
              <a:defRPr sz="1800"/>
            </a:lvl3pPr>
            <a:lvl4pPr>
              <a:defRPr sz="1800"/>
            </a:lvl4pPr>
          </a:lstStyle>
          <a:p>
            <a:pPr lvl="0"/>
            <a:r>
              <a:rPr lang="en-US" dirty="0"/>
              <a:t>BOX 1 TITLE</a:t>
            </a:r>
          </a:p>
        </p:txBody>
      </p:sp>
      <p:sp>
        <p:nvSpPr>
          <p:cNvPr id="24" name="Content Placeholder 3"/>
          <p:cNvSpPr>
            <a:spLocks noGrp="1"/>
          </p:cNvSpPr>
          <p:nvPr>
            <p:ph sz="half" idx="17" hasCustomPrompt="1"/>
          </p:nvPr>
        </p:nvSpPr>
        <p:spPr>
          <a:xfrm>
            <a:off x="4006764" y="1400488"/>
            <a:ext cx="1833593" cy="348914"/>
          </a:xfrm>
          <a:prstGeom prst="rect">
            <a:avLst/>
          </a:prstGeom>
        </p:spPr>
        <p:txBody>
          <a:bodyPr>
            <a:normAutofit/>
          </a:bodyPr>
          <a:lstStyle>
            <a:lvl1pPr marL="0" indent="0">
              <a:buNone/>
              <a:defRPr sz="1800" b="1" i="1" baseline="0">
                <a:solidFill>
                  <a:schemeClr val="bg1"/>
                </a:solidFill>
                <a:latin typeface="+mj-lt"/>
              </a:defRPr>
            </a:lvl1pPr>
            <a:lvl2pPr marL="457200" indent="0">
              <a:buNone/>
              <a:defRPr sz="1800"/>
            </a:lvl2pPr>
            <a:lvl3pPr marL="914400" indent="0">
              <a:buNone/>
              <a:defRPr sz="1800"/>
            </a:lvl3pPr>
            <a:lvl4pPr>
              <a:defRPr sz="1800"/>
            </a:lvl4pPr>
          </a:lstStyle>
          <a:p>
            <a:pPr lvl="0"/>
            <a:r>
              <a:rPr lang="en-US" dirty="0"/>
              <a:t>BOX 2 TITLE</a:t>
            </a:r>
          </a:p>
        </p:txBody>
      </p:sp>
      <p:sp>
        <p:nvSpPr>
          <p:cNvPr id="25" name="Content Placeholder 3"/>
          <p:cNvSpPr>
            <a:spLocks noGrp="1"/>
          </p:cNvSpPr>
          <p:nvPr>
            <p:ph sz="half" idx="18" hasCustomPrompt="1"/>
          </p:nvPr>
        </p:nvSpPr>
        <p:spPr>
          <a:xfrm>
            <a:off x="6923543" y="1400488"/>
            <a:ext cx="1833593" cy="348914"/>
          </a:xfrm>
          <a:prstGeom prst="rect">
            <a:avLst/>
          </a:prstGeom>
        </p:spPr>
        <p:txBody>
          <a:bodyPr>
            <a:normAutofit/>
          </a:bodyPr>
          <a:lstStyle>
            <a:lvl1pPr marL="0" indent="0">
              <a:buNone/>
              <a:defRPr sz="1800" b="1" i="1" baseline="0">
                <a:solidFill>
                  <a:schemeClr val="bg1"/>
                </a:solidFill>
                <a:latin typeface="+mj-lt"/>
              </a:defRPr>
            </a:lvl1pPr>
            <a:lvl2pPr marL="457200" indent="0">
              <a:buNone/>
              <a:defRPr sz="1800"/>
            </a:lvl2pPr>
            <a:lvl3pPr marL="914400" indent="0">
              <a:buNone/>
              <a:defRPr sz="1800"/>
            </a:lvl3pPr>
            <a:lvl4pPr>
              <a:defRPr sz="1800"/>
            </a:lvl4pPr>
          </a:lstStyle>
          <a:p>
            <a:pPr lvl="0"/>
            <a:r>
              <a:rPr lang="en-US" dirty="0"/>
              <a:t>BOX 3 TITLE</a:t>
            </a:r>
          </a:p>
        </p:txBody>
      </p:sp>
      <p:sp>
        <p:nvSpPr>
          <p:cNvPr id="26" name="Content Placeholder 3"/>
          <p:cNvSpPr>
            <a:spLocks noGrp="1"/>
          </p:cNvSpPr>
          <p:nvPr>
            <p:ph sz="half" idx="19" hasCustomPrompt="1"/>
          </p:nvPr>
        </p:nvSpPr>
        <p:spPr>
          <a:xfrm>
            <a:off x="9865306" y="1400488"/>
            <a:ext cx="1833593" cy="348914"/>
          </a:xfrm>
          <a:prstGeom prst="rect">
            <a:avLst/>
          </a:prstGeom>
        </p:spPr>
        <p:txBody>
          <a:bodyPr>
            <a:normAutofit/>
          </a:bodyPr>
          <a:lstStyle>
            <a:lvl1pPr marL="0" indent="0">
              <a:buNone/>
              <a:defRPr sz="1800" b="1" i="1" baseline="0">
                <a:solidFill>
                  <a:schemeClr val="bg1"/>
                </a:solidFill>
                <a:latin typeface="+mj-lt"/>
              </a:defRPr>
            </a:lvl1pPr>
            <a:lvl2pPr marL="457200" indent="0">
              <a:buNone/>
              <a:defRPr sz="1800"/>
            </a:lvl2pPr>
            <a:lvl3pPr marL="914400" indent="0">
              <a:buNone/>
              <a:defRPr sz="1800"/>
            </a:lvl3pPr>
            <a:lvl4pPr>
              <a:defRPr sz="1800"/>
            </a:lvl4pPr>
          </a:lstStyle>
          <a:p>
            <a:pPr lvl="0"/>
            <a:r>
              <a:rPr lang="en-US" dirty="0"/>
              <a:t>BOX 4 TITLE</a:t>
            </a:r>
          </a:p>
        </p:txBody>
      </p:sp>
      <p:sp>
        <p:nvSpPr>
          <p:cNvPr id="27" name="Content Placeholder 3"/>
          <p:cNvSpPr>
            <a:spLocks noGrp="1"/>
          </p:cNvSpPr>
          <p:nvPr>
            <p:ph sz="half" idx="20" hasCustomPrompt="1"/>
          </p:nvPr>
        </p:nvSpPr>
        <p:spPr>
          <a:xfrm>
            <a:off x="2919046" y="4917309"/>
            <a:ext cx="6295292" cy="826999"/>
          </a:xfrm>
          <a:prstGeom prst="rect">
            <a:avLst/>
          </a:prstGeom>
        </p:spPr>
        <p:txBody>
          <a:bodyPr>
            <a:normAutofit/>
          </a:bodyPr>
          <a:lstStyle>
            <a:lvl1pPr marL="0" indent="0">
              <a:buNone/>
              <a:defRPr sz="1600" baseline="0">
                <a:solidFill>
                  <a:srgbClr val="363A35"/>
                </a:solidFill>
              </a:defRPr>
            </a:lvl1pPr>
            <a:lvl2pPr marL="457200" indent="0">
              <a:buNone/>
              <a:defRPr sz="1800"/>
            </a:lvl2pPr>
            <a:lvl3pPr marL="914400" indent="0">
              <a:buNone/>
              <a:defRPr sz="1800"/>
            </a:lvl3pPr>
            <a:lvl4pPr>
              <a:defRPr sz="1800"/>
            </a:lvl4pPr>
          </a:lstStyle>
          <a:p>
            <a:pPr lvl="0"/>
            <a:r>
              <a:rPr lang="en-US" dirty="0"/>
              <a:t>Place your text here</a:t>
            </a:r>
          </a:p>
        </p:txBody>
      </p:sp>
      <p:sp>
        <p:nvSpPr>
          <p:cNvPr id="28" name="Content Placeholder 3"/>
          <p:cNvSpPr>
            <a:spLocks noGrp="1"/>
          </p:cNvSpPr>
          <p:nvPr>
            <p:ph sz="half" idx="21" hasCustomPrompt="1"/>
          </p:nvPr>
        </p:nvSpPr>
        <p:spPr>
          <a:xfrm>
            <a:off x="3169034" y="4545659"/>
            <a:ext cx="3402818" cy="348914"/>
          </a:xfrm>
          <a:prstGeom prst="rect">
            <a:avLst/>
          </a:prstGeom>
        </p:spPr>
        <p:txBody>
          <a:bodyPr>
            <a:normAutofit/>
          </a:bodyPr>
          <a:lstStyle>
            <a:lvl1pPr marL="0" indent="0">
              <a:buNone/>
              <a:defRPr sz="1800" b="1" i="1" baseline="0">
                <a:solidFill>
                  <a:srgbClr val="363A35"/>
                </a:solidFill>
                <a:latin typeface="+mj-lt"/>
              </a:defRPr>
            </a:lvl1pPr>
            <a:lvl2pPr marL="457200" indent="0">
              <a:buNone/>
              <a:defRPr sz="1800"/>
            </a:lvl2pPr>
            <a:lvl3pPr marL="914400" indent="0">
              <a:buNone/>
              <a:defRPr sz="1800"/>
            </a:lvl3pPr>
            <a:lvl4pPr>
              <a:defRPr sz="1800"/>
            </a:lvl4pPr>
          </a:lstStyle>
          <a:p>
            <a:pPr lvl="0"/>
            <a:r>
              <a:rPr lang="en-US" dirty="0"/>
              <a:t>BOX 2 TITLE</a:t>
            </a:r>
          </a:p>
        </p:txBody>
      </p:sp>
      <p:sp>
        <p:nvSpPr>
          <p:cNvPr id="38" name="Footer Placeholder 37"/>
          <p:cNvSpPr>
            <a:spLocks noGrp="1"/>
          </p:cNvSpPr>
          <p:nvPr>
            <p:ph type="ftr" sz="quarter" idx="22"/>
          </p:nvPr>
        </p:nvSpPr>
        <p:spPr/>
        <p:txBody>
          <a:bodyPr/>
          <a:lstStyle/>
          <a:p>
            <a:r>
              <a:rPr lang="en-US"/>
              <a:t>CGA Forum, July 2016, Old Forge</a:t>
            </a:r>
            <a:endParaRPr lang="en-US" dirty="0"/>
          </a:p>
        </p:txBody>
      </p:sp>
    </p:spTree>
    <p:extLst>
      <p:ext uri="{BB962C8B-B14F-4D97-AF65-F5344CB8AC3E}">
        <p14:creationId xmlns:p14="http://schemas.microsoft.com/office/powerpoint/2010/main" val="1536712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Large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ONE LARGE IMAGE</a:t>
            </a:r>
          </a:p>
        </p:txBody>
      </p:sp>
      <p:sp>
        <p:nvSpPr>
          <p:cNvPr id="3" name="Content Placeholder 3"/>
          <p:cNvSpPr>
            <a:spLocks noGrp="1"/>
          </p:cNvSpPr>
          <p:nvPr>
            <p:ph sz="half" idx="15" hasCustomPrompt="1"/>
          </p:nvPr>
        </p:nvSpPr>
        <p:spPr>
          <a:xfrm>
            <a:off x="1282334" y="5141963"/>
            <a:ext cx="9601566" cy="560337"/>
          </a:xfrm>
          <a:prstGeom prst="rect">
            <a:avLst/>
          </a:prstGeom>
        </p:spPr>
        <p:txBody>
          <a:bodyPr/>
          <a:lstStyle>
            <a:lvl1pPr>
              <a:defRPr sz="1800"/>
            </a:lvl1pPr>
            <a:lvl2pPr>
              <a:defRPr sz="1800"/>
            </a:lvl2pPr>
            <a:lvl3pPr>
              <a:defRPr sz="1800"/>
            </a:lvl3pPr>
            <a:lvl4pPr>
              <a:defRPr sz="1800"/>
            </a:lvl4pPr>
          </a:lstStyle>
          <a:p>
            <a:pPr lvl="0"/>
            <a:r>
              <a:rPr lang="en-US" dirty="0"/>
              <a:t>Place your </a:t>
            </a:r>
            <a:r>
              <a:rPr lang="en-US"/>
              <a:t>text here</a:t>
            </a:r>
            <a:endParaRPr lang="en-US" dirty="0"/>
          </a:p>
        </p:txBody>
      </p:sp>
      <p:sp>
        <p:nvSpPr>
          <p:cNvPr id="4" name="Content Placeholder 3"/>
          <p:cNvSpPr>
            <a:spLocks noGrp="1"/>
          </p:cNvSpPr>
          <p:nvPr>
            <p:ph sz="half" idx="16"/>
          </p:nvPr>
        </p:nvSpPr>
        <p:spPr>
          <a:xfrm>
            <a:off x="1282334" y="1210299"/>
            <a:ext cx="9601566" cy="37046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6" name="Footer Placeholder 5"/>
          <p:cNvSpPr>
            <a:spLocks noGrp="1"/>
          </p:cNvSpPr>
          <p:nvPr>
            <p:ph type="ftr" sz="quarter" idx="17"/>
          </p:nvPr>
        </p:nvSpPr>
        <p:spPr/>
        <p:txBody>
          <a:bodyPr/>
          <a:lstStyle/>
          <a:p>
            <a:r>
              <a:rPr lang="en-US"/>
              <a:t>CGA Forum, July 2016, Old Forge</a:t>
            </a:r>
            <a:endParaRPr lang="en-US" dirty="0"/>
          </a:p>
        </p:txBody>
      </p:sp>
    </p:spTree>
    <p:extLst>
      <p:ext uri="{BB962C8B-B14F-4D97-AF65-F5344CB8AC3E}">
        <p14:creationId xmlns:p14="http://schemas.microsoft.com/office/powerpoint/2010/main" val="2222559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Large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TWO LARGE IMAGES</a:t>
            </a:r>
          </a:p>
        </p:txBody>
      </p:sp>
      <p:sp>
        <p:nvSpPr>
          <p:cNvPr id="3" name="Content Placeholder 3"/>
          <p:cNvSpPr>
            <a:spLocks noGrp="1"/>
          </p:cNvSpPr>
          <p:nvPr>
            <p:ph sz="half" idx="15" hasCustomPrompt="1"/>
          </p:nvPr>
        </p:nvSpPr>
        <p:spPr>
          <a:xfrm>
            <a:off x="1282334" y="5141963"/>
            <a:ext cx="4572366" cy="560337"/>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4" name="Content Placeholder 3"/>
          <p:cNvSpPr>
            <a:spLocks noGrp="1"/>
          </p:cNvSpPr>
          <p:nvPr>
            <p:ph sz="half" idx="16"/>
          </p:nvPr>
        </p:nvSpPr>
        <p:spPr>
          <a:xfrm>
            <a:off x="1282334" y="1210299"/>
            <a:ext cx="4572366" cy="37046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5" name="Content Placeholder 3"/>
          <p:cNvSpPr>
            <a:spLocks noGrp="1"/>
          </p:cNvSpPr>
          <p:nvPr>
            <p:ph sz="half" idx="17" hasCustomPrompt="1"/>
          </p:nvPr>
        </p:nvSpPr>
        <p:spPr>
          <a:xfrm>
            <a:off x="6311900" y="5141963"/>
            <a:ext cx="4572000" cy="560337"/>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a:t>
            </a:r>
            <a:r>
              <a:rPr lang="en-US"/>
              <a:t>text here</a:t>
            </a:r>
            <a:endParaRPr lang="en-US" dirty="0"/>
          </a:p>
        </p:txBody>
      </p:sp>
      <p:sp>
        <p:nvSpPr>
          <p:cNvPr id="6" name="Content Placeholder 3"/>
          <p:cNvSpPr>
            <a:spLocks noGrp="1"/>
          </p:cNvSpPr>
          <p:nvPr>
            <p:ph sz="half" idx="18"/>
          </p:nvPr>
        </p:nvSpPr>
        <p:spPr>
          <a:xfrm>
            <a:off x="6311900" y="1210299"/>
            <a:ext cx="4572000" cy="37046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8" name="Footer Placeholder 7"/>
          <p:cNvSpPr>
            <a:spLocks noGrp="1"/>
          </p:cNvSpPr>
          <p:nvPr>
            <p:ph type="ftr" sz="quarter" idx="19"/>
          </p:nvPr>
        </p:nvSpPr>
        <p:spPr/>
        <p:txBody>
          <a:bodyPr/>
          <a:lstStyle/>
          <a:p>
            <a:r>
              <a:rPr lang="en-US"/>
              <a:t>CGA Forum, July 2016, Old Forge</a:t>
            </a:r>
            <a:endParaRPr lang="en-US" dirty="0"/>
          </a:p>
        </p:txBody>
      </p:sp>
    </p:spTree>
    <p:extLst>
      <p:ext uri="{BB962C8B-B14F-4D97-AF65-F5344CB8AC3E}">
        <p14:creationId xmlns:p14="http://schemas.microsoft.com/office/powerpoint/2010/main" val="9814206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IMAGE GRID</a:t>
            </a:r>
          </a:p>
        </p:txBody>
      </p:sp>
      <p:sp>
        <p:nvSpPr>
          <p:cNvPr id="3" name="Content Placeholder 3"/>
          <p:cNvSpPr>
            <a:spLocks noGrp="1"/>
          </p:cNvSpPr>
          <p:nvPr>
            <p:ph sz="half" idx="15" hasCustomPrompt="1"/>
          </p:nvPr>
        </p:nvSpPr>
        <p:spPr>
          <a:xfrm>
            <a:off x="6151710" y="30891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4" name="Content Placeholder 3"/>
          <p:cNvSpPr>
            <a:spLocks noGrp="1"/>
          </p:cNvSpPr>
          <p:nvPr>
            <p:ph sz="half" idx="16"/>
          </p:nvPr>
        </p:nvSpPr>
        <p:spPr>
          <a:xfrm>
            <a:off x="6151710" y="12102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5" name="Content Placeholder 3"/>
          <p:cNvSpPr>
            <a:spLocks noGrp="1"/>
          </p:cNvSpPr>
          <p:nvPr>
            <p:ph sz="half" idx="19" hasCustomPrompt="1"/>
          </p:nvPr>
        </p:nvSpPr>
        <p:spPr>
          <a:xfrm>
            <a:off x="6151710" y="54894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6" name="Content Placeholder 3"/>
          <p:cNvSpPr>
            <a:spLocks noGrp="1"/>
          </p:cNvSpPr>
          <p:nvPr>
            <p:ph sz="half" idx="20"/>
          </p:nvPr>
        </p:nvSpPr>
        <p:spPr>
          <a:xfrm>
            <a:off x="6151710" y="36105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7" name="Content Placeholder 3"/>
          <p:cNvSpPr>
            <a:spLocks noGrp="1"/>
          </p:cNvSpPr>
          <p:nvPr>
            <p:ph sz="half" idx="21" hasCustomPrompt="1"/>
          </p:nvPr>
        </p:nvSpPr>
        <p:spPr>
          <a:xfrm>
            <a:off x="8653610" y="30891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8" name="Content Placeholder 3"/>
          <p:cNvSpPr>
            <a:spLocks noGrp="1"/>
          </p:cNvSpPr>
          <p:nvPr>
            <p:ph sz="half" idx="22"/>
          </p:nvPr>
        </p:nvSpPr>
        <p:spPr>
          <a:xfrm>
            <a:off x="8653610" y="12102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9" name="Content Placeholder 3"/>
          <p:cNvSpPr>
            <a:spLocks noGrp="1"/>
          </p:cNvSpPr>
          <p:nvPr>
            <p:ph sz="half" idx="23" hasCustomPrompt="1"/>
          </p:nvPr>
        </p:nvSpPr>
        <p:spPr>
          <a:xfrm>
            <a:off x="8653610" y="54894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10" name="Content Placeholder 3"/>
          <p:cNvSpPr>
            <a:spLocks noGrp="1"/>
          </p:cNvSpPr>
          <p:nvPr>
            <p:ph sz="half" idx="24"/>
          </p:nvPr>
        </p:nvSpPr>
        <p:spPr>
          <a:xfrm>
            <a:off x="8653610" y="36105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11" name="Content Placeholder 3"/>
          <p:cNvSpPr>
            <a:spLocks noGrp="1"/>
          </p:cNvSpPr>
          <p:nvPr>
            <p:ph sz="half" idx="25" hasCustomPrompt="1"/>
          </p:nvPr>
        </p:nvSpPr>
        <p:spPr>
          <a:xfrm>
            <a:off x="1147910" y="30891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12" name="Content Placeholder 3"/>
          <p:cNvSpPr>
            <a:spLocks noGrp="1"/>
          </p:cNvSpPr>
          <p:nvPr>
            <p:ph sz="half" idx="26"/>
          </p:nvPr>
        </p:nvSpPr>
        <p:spPr>
          <a:xfrm>
            <a:off x="1147910" y="12102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13" name="Content Placeholder 3"/>
          <p:cNvSpPr>
            <a:spLocks noGrp="1"/>
          </p:cNvSpPr>
          <p:nvPr>
            <p:ph sz="half" idx="27" hasCustomPrompt="1"/>
          </p:nvPr>
        </p:nvSpPr>
        <p:spPr>
          <a:xfrm>
            <a:off x="1147910" y="54894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14" name="Content Placeholder 3"/>
          <p:cNvSpPr>
            <a:spLocks noGrp="1"/>
          </p:cNvSpPr>
          <p:nvPr>
            <p:ph sz="half" idx="28"/>
          </p:nvPr>
        </p:nvSpPr>
        <p:spPr>
          <a:xfrm>
            <a:off x="1147910" y="36105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15" name="Content Placeholder 3"/>
          <p:cNvSpPr>
            <a:spLocks noGrp="1"/>
          </p:cNvSpPr>
          <p:nvPr>
            <p:ph sz="half" idx="29" hasCustomPrompt="1"/>
          </p:nvPr>
        </p:nvSpPr>
        <p:spPr>
          <a:xfrm>
            <a:off x="3649810" y="30891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16" name="Content Placeholder 3"/>
          <p:cNvSpPr>
            <a:spLocks noGrp="1"/>
          </p:cNvSpPr>
          <p:nvPr>
            <p:ph sz="half" idx="30"/>
          </p:nvPr>
        </p:nvSpPr>
        <p:spPr>
          <a:xfrm>
            <a:off x="3649810" y="12102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17" name="Content Placeholder 3"/>
          <p:cNvSpPr>
            <a:spLocks noGrp="1"/>
          </p:cNvSpPr>
          <p:nvPr>
            <p:ph sz="half" idx="31" hasCustomPrompt="1"/>
          </p:nvPr>
        </p:nvSpPr>
        <p:spPr>
          <a:xfrm>
            <a:off x="3649810" y="5489447"/>
            <a:ext cx="2286366" cy="350489"/>
          </a:xfrm>
          <a:prstGeom prst="rect">
            <a:avLst/>
          </a:prstGeom>
        </p:spPr>
        <p:txBody>
          <a:bodyPr>
            <a:normAutofit/>
          </a:bodyPr>
          <a:lstStyle>
            <a:lvl1pPr>
              <a:defRPr sz="1600"/>
            </a:lvl1pPr>
            <a:lvl2pPr>
              <a:defRPr sz="1800"/>
            </a:lvl2pPr>
            <a:lvl3pPr>
              <a:defRPr sz="1800"/>
            </a:lvl3pPr>
            <a:lvl4pPr>
              <a:defRPr sz="1800"/>
            </a:lvl4pPr>
          </a:lstStyle>
          <a:p>
            <a:pPr lvl="0"/>
            <a:r>
              <a:rPr lang="en-US" dirty="0"/>
              <a:t>Place your text here</a:t>
            </a:r>
          </a:p>
        </p:txBody>
      </p:sp>
      <p:sp>
        <p:nvSpPr>
          <p:cNvPr id="18" name="Content Placeholder 3"/>
          <p:cNvSpPr>
            <a:spLocks noGrp="1"/>
          </p:cNvSpPr>
          <p:nvPr>
            <p:ph sz="half" idx="32"/>
          </p:nvPr>
        </p:nvSpPr>
        <p:spPr>
          <a:xfrm>
            <a:off x="3649810" y="3610599"/>
            <a:ext cx="2286366" cy="1828800"/>
          </a:xfrm>
          <a:prstGeom prst="rect">
            <a:avLst/>
          </a:prstGeom>
        </p:spPr>
        <p:txBody>
          <a:bodyPr/>
          <a:lstStyle>
            <a:lvl1pPr marL="0" indent="0">
              <a:buNone/>
              <a:defRPr sz="1800"/>
            </a:lvl1pPr>
            <a:lvl2pPr>
              <a:defRPr sz="1800"/>
            </a:lvl2pPr>
            <a:lvl3pPr>
              <a:defRPr sz="1800"/>
            </a:lvl3pPr>
            <a:lvl4pPr>
              <a:defRPr sz="1800"/>
            </a:lvl4pPr>
          </a:lstStyle>
          <a:p>
            <a:pPr lvl="0"/>
            <a:endParaRPr lang="en-US" dirty="0"/>
          </a:p>
        </p:txBody>
      </p:sp>
      <p:sp>
        <p:nvSpPr>
          <p:cNvPr id="20" name="Footer Placeholder 19"/>
          <p:cNvSpPr>
            <a:spLocks noGrp="1"/>
          </p:cNvSpPr>
          <p:nvPr>
            <p:ph type="ftr" sz="quarter" idx="33"/>
          </p:nvPr>
        </p:nvSpPr>
        <p:spPr/>
        <p:txBody>
          <a:bodyPr/>
          <a:lstStyle/>
          <a:p>
            <a:r>
              <a:rPr lang="en-US"/>
              <a:t>CGA Forum, July 2016, Old Forge</a:t>
            </a:r>
            <a:endParaRPr lang="en-US" dirty="0"/>
          </a:p>
        </p:txBody>
      </p:sp>
    </p:spTree>
    <p:extLst>
      <p:ext uri="{BB962C8B-B14F-4D97-AF65-F5344CB8AC3E}">
        <p14:creationId xmlns:p14="http://schemas.microsoft.com/office/powerpoint/2010/main" val="20616992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TITLE ONLY</a:t>
            </a:r>
          </a:p>
        </p:txBody>
      </p:sp>
      <p:sp>
        <p:nvSpPr>
          <p:cNvPr id="4" name="Footer Placeholder 3"/>
          <p:cNvSpPr>
            <a:spLocks noGrp="1"/>
          </p:cNvSpPr>
          <p:nvPr>
            <p:ph type="ftr" sz="quarter" idx="10"/>
          </p:nvPr>
        </p:nvSpPr>
        <p:spPr/>
        <p:txBody>
          <a:bodyPr/>
          <a:lstStyle/>
          <a:p>
            <a:r>
              <a:rPr lang="en-US"/>
              <a:t>CGA Forum, July 2016, Old Forge</a:t>
            </a:r>
            <a:endParaRPr lang="en-US" dirty="0"/>
          </a:p>
        </p:txBody>
      </p:sp>
    </p:spTree>
    <p:extLst>
      <p:ext uri="{BB962C8B-B14F-4D97-AF65-F5344CB8AC3E}">
        <p14:creationId xmlns:p14="http://schemas.microsoft.com/office/powerpoint/2010/main" val="1331070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CGA Forum, July 2016, Old Forge</a:t>
            </a:r>
            <a:endParaRPr lang="en-US" dirty="0"/>
          </a:p>
        </p:txBody>
      </p:sp>
    </p:spTree>
    <p:extLst>
      <p:ext uri="{BB962C8B-B14F-4D97-AF65-F5344CB8AC3E}">
        <p14:creationId xmlns:p14="http://schemas.microsoft.com/office/powerpoint/2010/main" val="12680750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774825"/>
            <a:ext cx="10515600" cy="39360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4"/>
          </p:nvPr>
        </p:nvSpPr>
        <p:spPr>
          <a:xfrm>
            <a:off x="10315814" y="6203951"/>
            <a:ext cx="1037985" cy="365125"/>
          </a:xfrm>
          <a:prstGeom prst="rect">
            <a:avLst/>
          </a:prstGeom>
        </p:spPr>
        <p:txBody>
          <a:bodyPr/>
          <a:lstStyle>
            <a:lvl1pPr>
              <a:defRPr sz="1600">
                <a:solidFill>
                  <a:srgbClr val="363A35"/>
                </a:solidFill>
              </a:defRPr>
            </a:lvl1pPr>
          </a:lstStyle>
          <a:p>
            <a:fld id="{E30406AF-631B-0B41-8B36-BBC9D3C7A05F}" type="slidenum">
              <a:rPr lang="en-US" smtClean="0"/>
              <a:pPr/>
              <a:t>‹#›</a:t>
            </a:fld>
            <a:endParaRPr lang="en-US" dirty="0"/>
          </a:p>
        </p:txBody>
      </p:sp>
      <p:sp>
        <p:nvSpPr>
          <p:cNvPr id="8" name="Footer Placeholder 27"/>
          <p:cNvSpPr>
            <a:spLocks noGrp="1"/>
          </p:cNvSpPr>
          <p:nvPr>
            <p:ph type="ftr" sz="quarter" idx="3"/>
          </p:nvPr>
        </p:nvSpPr>
        <p:spPr>
          <a:xfrm>
            <a:off x="3904176" y="6186421"/>
            <a:ext cx="4114800" cy="365125"/>
          </a:xfrm>
          <a:prstGeom prst="rect">
            <a:avLst/>
          </a:prstGeom>
        </p:spPr>
        <p:txBody>
          <a:bodyPr vert="horz" lIns="91440" tIns="45720" rIns="91440" bIns="45720" rtlCol="0" anchor="ctr"/>
          <a:lstStyle>
            <a:lvl1pPr algn="l">
              <a:defRPr sz="1600">
                <a:solidFill>
                  <a:srgbClr val="363A35"/>
                </a:solidFill>
              </a:defRPr>
            </a:lvl1pPr>
          </a:lstStyle>
          <a:p>
            <a:r>
              <a:rPr lang="en-US"/>
              <a:t>CGA Forum, July 2016, Old Forge</a:t>
            </a:r>
            <a:endParaRPr lang="en-US" dirty="0"/>
          </a:p>
        </p:txBody>
      </p:sp>
    </p:spTree>
    <p:extLst>
      <p:ext uri="{BB962C8B-B14F-4D97-AF65-F5344CB8AC3E}">
        <p14:creationId xmlns:p14="http://schemas.microsoft.com/office/powerpoint/2010/main" val="128545090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8" r:id="rId4"/>
    <p:sldLayoutId id="2147483669" r:id="rId5"/>
    <p:sldLayoutId id="2147483653" r:id="rId6"/>
  </p:sldLayoutIdLst>
  <p:hf hdr="0" dt="0"/>
  <p:txStyles>
    <p:titleStyle>
      <a:lvl1pPr algn="l" defTabSz="914400" rtl="0" eaLnBrk="1" latinLnBrk="0" hangingPunct="1">
        <a:lnSpc>
          <a:spcPct val="90000"/>
        </a:lnSpc>
        <a:spcBef>
          <a:spcPct val="0"/>
        </a:spcBef>
        <a:buNone/>
        <a:defRPr sz="3600" b="1" i="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CGA Forum, July 2016, Old Forge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09FE3F-ADA2-5048-8A38-BCE579FF6D88}" type="slidenum">
              <a:rPr lang="en-US" smtClean="0"/>
              <a:t>‹#›</a:t>
            </a:fld>
            <a:endParaRPr lang="en-US"/>
          </a:p>
        </p:txBody>
      </p:sp>
    </p:spTree>
    <p:extLst>
      <p:ext uri="{BB962C8B-B14F-4D97-AF65-F5344CB8AC3E}">
        <p14:creationId xmlns:p14="http://schemas.microsoft.com/office/powerpoint/2010/main" val="18631255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PAGE WITH TWO LISTS 2</a:t>
            </a:r>
          </a:p>
        </p:txBody>
      </p:sp>
      <p:sp>
        <p:nvSpPr>
          <p:cNvPr id="8" name="Slide Number Placeholder 5"/>
          <p:cNvSpPr txBox="1">
            <a:spLocks/>
          </p:cNvSpPr>
          <p:nvPr userDrawn="1"/>
        </p:nvSpPr>
        <p:spPr>
          <a:xfrm>
            <a:off x="10315814" y="6203951"/>
            <a:ext cx="103798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BD2C1A-D206-BB40-B7FD-40B63E789C35}" type="slidenum">
              <a:rPr lang="en-US" sz="1600" smtClean="0">
                <a:solidFill>
                  <a:srgbClr val="363A35"/>
                </a:solidFill>
              </a:rPr>
              <a:pPr/>
              <a:t>‹#›</a:t>
            </a:fld>
            <a:endParaRPr lang="en-US" sz="1600" dirty="0">
              <a:solidFill>
                <a:srgbClr val="363A35"/>
              </a:solidFill>
            </a:endParaRPr>
          </a:p>
        </p:txBody>
      </p:sp>
      <p:pic>
        <p:nvPicPr>
          <p:cNvPr id="9" name="Picture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68696" y="6013937"/>
            <a:ext cx="1798716" cy="537609"/>
          </a:xfrm>
          <a:prstGeom prst="rect">
            <a:avLst/>
          </a:prstGeom>
        </p:spPr>
      </p:pic>
      <p:sp>
        <p:nvSpPr>
          <p:cNvPr id="12" name="Rectangle 11"/>
          <p:cNvSpPr/>
          <p:nvPr userDrawn="1"/>
        </p:nvSpPr>
        <p:spPr>
          <a:xfrm>
            <a:off x="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39150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783015"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719797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962732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0"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2391508"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783015"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7197970"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9627328"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ooter Placeholder 27"/>
          <p:cNvSpPr>
            <a:spLocks noGrp="1"/>
          </p:cNvSpPr>
          <p:nvPr>
            <p:ph type="ftr" sz="quarter" idx="3"/>
          </p:nvPr>
        </p:nvSpPr>
        <p:spPr>
          <a:xfrm>
            <a:off x="3904176" y="6186421"/>
            <a:ext cx="4114800" cy="365125"/>
          </a:xfrm>
          <a:prstGeom prst="rect">
            <a:avLst/>
          </a:prstGeom>
        </p:spPr>
        <p:txBody>
          <a:bodyPr vert="horz" lIns="91440" tIns="45720" rIns="91440" bIns="45720" rtlCol="0" anchor="ctr"/>
          <a:lstStyle>
            <a:lvl1pPr algn="l">
              <a:defRPr sz="1600">
                <a:solidFill>
                  <a:srgbClr val="363A35"/>
                </a:solidFill>
              </a:defRPr>
            </a:lvl1pPr>
          </a:lstStyle>
          <a:p>
            <a:r>
              <a:rPr lang="en-US"/>
              <a:t>CGA Forum, July 2016, Old Forge</a:t>
            </a:r>
            <a:endParaRPr lang="en-US" dirty="0"/>
          </a:p>
        </p:txBody>
      </p:sp>
    </p:spTree>
    <p:extLst>
      <p:ext uri="{BB962C8B-B14F-4D97-AF65-F5344CB8AC3E}">
        <p14:creationId xmlns:p14="http://schemas.microsoft.com/office/powerpoint/2010/main" val="19608937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94" r:id="rId4"/>
    <p:sldLayoutId id="2147483695" r:id="rId5"/>
    <p:sldLayoutId id="2147483686" r:id="rId6"/>
  </p:sldLayoutIdLst>
  <p:hf hdr="0" dt="0"/>
  <p:txStyles>
    <p:titleStyle>
      <a:lvl1pPr algn="l" defTabSz="914400" rtl="0" eaLnBrk="1" latinLnBrk="0" hangingPunct="1">
        <a:lnSpc>
          <a:spcPct val="90000"/>
        </a:lnSpc>
        <a:spcBef>
          <a:spcPct val="0"/>
        </a:spcBef>
        <a:buNone/>
        <a:defRPr sz="3200" b="1" i="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1" name="Slide Number Placeholder 5"/>
          <p:cNvSpPr txBox="1">
            <a:spLocks/>
          </p:cNvSpPr>
          <p:nvPr userDrawn="1"/>
        </p:nvSpPr>
        <p:spPr>
          <a:xfrm>
            <a:off x="10315814" y="6203951"/>
            <a:ext cx="103798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BD2C1A-D206-BB40-B7FD-40B63E789C35}" type="slidenum">
              <a:rPr lang="en-US" sz="1600" smtClean="0">
                <a:solidFill>
                  <a:srgbClr val="363A35"/>
                </a:solidFill>
              </a:rPr>
              <a:pPr/>
              <a:t>‹#›</a:t>
            </a:fld>
            <a:endParaRPr lang="en-US" sz="1600" dirty="0">
              <a:solidFill>
                <a:srgbClr val="363A35"/>
              </a:solidFill>
            </a:endParaRPr>
          </a:p>
        </p:txBody>
      </p:sp>
      <p:pic>
        <p:nvPicPr>
          <p:cNvPr id="12" name="Picture 1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68696" y="6013937"/>
            <a:ext cx="1798716" cy="537609"/>
          </a:xfrm>
          <a:prstGeom prst="rect">
            <a:avLst/>
          </a:prstGeom>
        </p:spPr>
      </p:pic>
      <p:sp>
        <p:nvSpPr>
          <p:cNvPr id="13" name="Rectangle 12"/>
          <p:cNvSpPr/>
          <p:nvPr userDrawn="1"/>
        </p:nvSpPr>
        <p:spPr>
          <a:xfrm>
            <a:off x="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239150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4783015"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7197970"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9627328" y="-5307"/>
            <a:ext cx="2564671" cy="79546"/>
          </a:xfrm>
          <a:prstGeom prst="rect">
            <a:avLst/>
          </a:prstGeom>
          <a:solidFill>
            <a:srgbClr val="53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2391508"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783015"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7197970"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9627328" y="6803854"/>
            <a:ext cx="2564671" cy="79546"/>
          </a:xfrm>
          <a:prstGeom prst="rect">
            <a:avLst/>
          </a:prstGeom>
          <a:solidFill>
            <a:srgbClr val="F4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ooter Placeholder 27"/>
          <p:cNvSpPr>
            <a:spLocks noGrp="1"/>
          </p:cNvSpPr>
          <p:nvPr>
            <p:ph type="ftr" sz="quarter" idx="3"/>
          </p:nvPr>
        </p:nvSpPr>
        <p:spPr>
          <a:xfrm>
            <a:off x="3904176" y="6187223"/>
            <a:ext cx="4114800" cy="365125"/>
          </a:xfrm>
          <a:prstGeom prst="rect">
            <a:avLst/>
          </a:prstGeom>
        </p:spPr>
        <p:txBody>
          <a:bodyPr vert="horz" lIns="91440" tIns="45720" rIns="91440" bIns="45720" rtlCol="0" anchor="ctr"/>
          <a:lstStyle>
            <a:lvl1pPr algn="l">
              <a:defRPr sz="1600">
                <a:solidFill>
                  <a:srgbClr val="363A35"/>
                </a:solidFill>
              </a:defRPr>
            </a:lvl1pPr>
          </a:lstStyle>
          <a:p>
            <a:r>
              <a:rPr lang="en-US"/>
              <a:t>CGA Forum, July 2016, Old Forge</a:t>
            </a:r>
            <a:endParaRPr lang="en-US" dirty="0"/>
          </a:p>
        </p:txBody>
      </p:sp>
    </p:spTree>
    <p:extLst>
      <p:ext uri="{BB962C8B-B14F-4D97-AF65-F5344CB8AC3E}">
        <p14:creationId xmlns:p14="http://schemas.microsoft.com/office/powerpoint/2010/main" val="148274452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Lst>
  <p:hf hdr="0" dt="0"/>
  <p:txStyles>
    <p:titleStyle>
      <a:lvl1pPr algn="ctr" defTabSz="914400" rtl="0" eaLnBrk="1" latinLnBrk="0" hangingPunct="1">
        <a:lnSpc>
          <a:spcPct val="90000"/>
        </a:lnSpc>
        <a:spcBef>
          <a:spcPct val="0"/>
        </a:spcBef>
        <a:buNone/>
        <a:defRPr sz="3200" b="1" i="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adkfutures.net/" TargetMode="External"/><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www.adkfutures.net/"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99065" y="2263149"/>
            <a:ext cx="5174197" cy="2285406"/>
          </a:xfrm>
          <a:prstGeom prst="rect">
            <a:avLst/>
          </a:prstGeom>
          <a:solidFill>
            <a:srgbClr val="F4F0EF"/>
          </a:solidFill>
          <a:ln w="57150">
            <a:solidFill>
              <a:srgbClr val="64656A"/>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ln w="76200">
                <a:solidFill>
                  <a:schemeClr val="tx1"/>
                </a:solidFill>
              </a:ln>
            </a:endParaRPr>
          </a:p>
        </p:txBody>
      </p:sp>
      <p:sp>
        <p:nvSpPr>
          <p:cNvPr id="2" name="Title 1"/>
          <p:cNvSpPr>
            <a:spLocks noGrp="1"/>
          </p:cNvSpPr>
          <p:nvPr>
            <p:ph type="ctrTitle"/>
          </p:nvPr>
        </p:nvSpPr>
        <p:spPr/>
        <p:txBody>
          <a:bodyPr/>
          <a:lstStyle/>
          <a:p>
            <a:r>
              <a:rPr lang="en-US" dirty="0" err="1"/>
              <a:t>ADKfutures</a:t>
            </a:r>
            <a:endParaRPr lang="en-US" dirty="0"/>
          </a:p>
        </p:txBody>
      </p:sp>
      <p:sp>
        <p:nvSpPr>
          <p:cNvPr id="3" name="Subtitle 2"/>
          <p:cNvSpPr>
            <a:spLocks noGrp="1"/>
          </p:cNvSpPr>
          <p:nvPr>
            <p:ph type="subTitle" idx="1"/>
          </p:nvPr>
        </p:nvSpPr>
        <p:spPr/>
        <p:txBody>
          <a:bodyPr/>
          <a:lstStyle/>
          <a:p>
            <a:r>
              <a:rPr lang="en-US" dirty="0"/>
              <a:t>UPDATE ONE, 4 years out</a:t>
            </a:r>
          </a:p>
        </p:txBody>
      </p:sp>
      <p:pic>
        <p:nvPicPr>
          <p:cNvPr id="9" name="Picture 8"/>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6073652" y="-274320"/>
            <a:ext cx="8222517" cy="7382414"/>
          </a:xfrm>
          <a:prstGeom prst="rect">
            <a:avLst/>
          </a:prstGeom>
          <a:effectLst>
            <a:reflection endPos="0" dist="50800" dir="5400000" sy="-100000" algn="bl" rotWithShape="0"/>
          </a:effectLst>
        </p:spPr>
      </p:pic>
    </p:spTree>
    <p:extLst>
      <p:ext uri="{BB962C8B-B14F-4D97-AF65-F5344CB8AC3E}">
        <p14:creationId xmlns:p14="http://schemas.microsoft.com/office/powerpoint/2010/main" val="911287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4BD2C1A-D206-BB40-B7FD-40B63E789C35}" type="slidenum">
              <a:rPr lang="en-US" smtClean="0"/>
              <a:t>2</a:t>
            </a:fld>
            <a:endParaRPr lang="en-US"/>
          </a:p>
        </p:txBody>
      </p:sp>
      <p:sp>
        <p:nvSpPr>
          <p:cNvPr id="5" name="Title 4"/>
          <p:cNvSpPr>
            <a:spLocks noGrp="1"/>
          </p:cNvSpPr>
          <p:nvPr>
            <p:ph type="title"/>
          </p:nvPr>
        </p:nvSpPr>
        <p:spPr>
          <a:xfrm>
            <a:off x="948208" y="317086"/>
            <a:ext cx="10405591" cy="1246445"/>
          </a:xfrm>
        </p:spPr>
        <p:txBody>
          <a:bodyPr/>
          <a:lstStyle/>
          <a:p>
            <a:r>
              <a:rPr lang="en-US" dirty="0"/>
              <a:t>CGA Workshops Mapped Event Paths to 5 Endstates</a:t>
            </a:r>
            <a:br>
              <a:rPr lang="en-US" dirty="0"/>
            </a:br>
            <a:r>
              <a:rPr lang="en-US" dirty="0"/>
              <a:t>from Sept. 2011 to June 2012</a:t>
            </a:r>
          </a:p>
        </p:txBody>
      </p:sp>
      <p:sp>
        <p:nvSpPr>
          <p:cNvPr id="386" name="Shape 1005"/>
          <p:cNvSpPr txBox="1"/>
          <p:nvPr/>
        </p:nvSpPr>
        <p:spPr>
          <a:xfrm>
            <a:off x="6382689" y="1450900"/>
            <a:ext cx="4513915" cy="198690"/>
          </a:xfrm>
          <a:prstGeom prst="rect">
            <a:avLst/>
          </a:prstGeom>
          <a:noFill/>
          <a:ln>
            <a:noFill/>
          </a:ln>
        </p:spPr>
        <p:txBody>
          <a:bodyPr lIns="91425" tIns="91425" rIns="91425" bIns="91425" anchor="t" anchorCtr="0">
            <a:noAutofit/>
          </a:bodyPr>
          <a:lstStyle/>
          <a:p>
            <a:pPr lvl="0" algn="l" rtl="0">
              <a:spcBef>
                <a:spcPts val="0"/>
              </a:spcBef>
              <a:buNone/>
            </a:pPr>
            <a:r>
              <a:rPr lang="en" sz="1600" b="1" i="1" dirty="0">
                <a:latin typeface="+mj-lt"/>
                <a:ea typeface="Oswald"/>
                <a:cs typeface="Oswald"/>
                <a:sym typeface="Oswald"/>
              </a:rPr>
              <a:t>STAKEHOLDERS HAD RICH STRATEGIC CONVERSATIONS ON POSSIBLE FUTURES</a:t>
            </a:r>
          </a:p>
        </p:txBody>
      </p:sp>
      <p:sp>
        <p:nvSpPr>
          <p:cNvPr id="387" name="Shape 1007"/>
          <p:cNvSpPr/>
          <p:nvPr/>
        </p:nvSpPr>
        <p:spPr>
          <a:xfrm>
            <a:off x="8869388" y="3459820"/>
            <a:ext cx="359162" cy="385953"/>
          </a:xfrm>
          <a:custGeom>
            <a:avLst/>
            <a:gdLst/>
            <a:ahLst/>
            <a:cxnLst/>
            <a:rect l="0" t="0" r="0" b="0"/>
            <a:pathLst>
              <a:path w="15290" h="16120" extrusionOk="0">
                <a:moveTo>
                  <a:pt x="7645" y="1"/>
                </a:moveTo>
                <a:lnTo>
                  <a:pt x="7303" y="25"/>
                </a:lnTo>
                <a:lnTo>
                  <a:pt x="7010" y="98"/>
                </a:lnTo>
                <a:lnTo>
                  <a:pt x="6766" y="172"/>
                </a:lnTo>
                <a:lnTo>
                  <a:pt x="6546" y="294"/>
                </a:lnTo>
                <a:lnTo>
                  <a:pt x="6351" y="391"/>
                </a:lnTo>
                <a:lnTo>
                  <a:pt x="6204" y="538"/>
                </a:lnTo>
                <a:lnTo>
                  <a:pt x="6058" y="660"/>
                </a:lnTo>
                <a:lnTo>
                  <a:pt x="5960" y="782"/>
                </a:lnTo>
                <a:lnTo>
                  <a:pt x="5569" y="856"/>
                </a:lnTo>
                <a:lnTo>
                  <a:pt x="5203" y="978"/>
                </a:lnTo>
                <a:lnTo>
                  <a:pt x="4885" y="1149"/>
                </a:lnTo>
                <a:lnTo>
                  <a:pt x="4617" y="1320"/>
                </a:lnTo>
                <a:lnTo>
                  <a:pt x="4372" y="1539"/>
                </a:lnTo>
                <a:lnTo>
                  <a:pt x="4177" y="1759"/>
                </a:lnTo>
                <a:lnTo>
                  <a:pt x="4030" y="2028"/>
                </a:lnTo>
                <a:lnTo>
                  <a:pt x="3908" y="2296"/>
                </a:lnTo>
                <a:lnTo>
                  <a:pt x="3811" y="2565"/>
                </a:lnTo>
                <a:lnTo>
                  <a:pt x="3737" y="2834"/>
                </a:lnTo>
                <a:lnTo>
                  <a:pt x="3689" y="3127"/>
                </a:lnTo>
                <a:lnTo>
                  <a:pt x="3640" y="3420"/>
                </a:lnTo>
                <a:lnTo>
                  <a:pt x="3640" y="3713"/>
                </a:lnTo>
                <a:lnTo>
                  <a:pt x="3640" y="3982"/>
                </a:lnTo>
                <a:lnTo>
                  <a:pt x="3689" y="4495"/>
                </a:lnTo>
                <a:lnTo>
                  <a:pt x="3689" y="4519"/>
                </a:lnTo>
                <a:lnTo>
                  <a:pt x="3566" y="4568"/>
                </a:lnTo>
                <a:lnTo>
                  <a:pt x="3469" y="4666"/>
                </a:lnTo>
                <a:lnTo>
                  <a:pt x="3395" y="4812"/>
                </a:lnTo>
                <a:lnTo>
                  <a:pt x="3322" y="4983"/>
                </a:lnTo>
                <a:lnTo>
                  <a:pt x="3273" y="5178"/>
                </a:lnTo>
                <a:lnTo>
                  <a:pt x="3249" y="5398"/>
                </a:lnTo>
                <a:lnTo>
                  <a:pt x="3224" y="5642"/>
                </a:lnTo>
                <a:lnTo>
                  <a:pt x="3249" y="5887"/>
                </a:lnTo>
                <a:lnTo>
                  <a:pt x="3298" y="6155"/>
                </a:lnTo>
                <a:lnTo>
                  <a:pt x="3347" y="6400"/>
                </a:lnTo>
                <a:lnTo>
                  <a:pt x="3444" y="6619"/>
                </a:lnTo>
                <a:lnTo>
                  <a:pt x="3542" y="6790"/>
                </a:lnTo>
                <a:lnTo>
                  <a:pt x="3640" y="6961"/>
                </a:lnTo>
                <a:lnTo>
                  <a:pt x="3762" y="7059"/>
                </a:lnTo>
                <a:lnTo>
                  <a:pt x="3884" y="7132"/>
                </a:lnTo>
                <a:lnTo>
                  <a:pt x="4030" y="7132"/>
                </a:lnTo>
                <a:lnTo>
                  <a:pt x="4104" y="7108"/>
                </a:lnTo>
                <a:lnTo>
                  <a:pt x="4275" y="7523"/>
                </a:lnTo>
                <a:lnTo>
                  <a:pt x="4494" y="7889"/>
                </a:lnTo>
                <a:lnTo>
                  <a:pt x="4714" y="8256"/>
                </a:lnTo>
                <a:lnTo>
                  <a:pt x="4983" y="8598"/>
                </a:lnTo>
                <a:lnTo>
                  <a:pt x="5252" y="8891"/>
                </a:lnTo>
                <a:lnTo>
                  <a:pt x="5545" y="9159"/>
                </a:lnTo>
                <a:lnTo>
                  <a:pt x="5862" y="9404"/>
                </a:lnTo>
                <a:lnTo>
                  <a:pt x="6180" y="9623"/>
                </a:lnTo>
                <a:lnTo>
                  <a:pt x="6180" y="10698"/>
                </a:lnTo>
                <a:lnTo>
                  <a:pt x="5667" y="10747"/>
                </a:lnTo>
                <a:lnTo>
                  <a:pt x="5081" y="10845"/>
                </a:lnTo>
                <a:lnTo>
                  <a:pt x="4519" y="10967"/>
                </a:lnTo>
                <a:lnTo>
                  <a:pt x="3957" y="11089"/>
                </a:lnTo>
                <a:lnTo>
                  <a:pt x="3420" y="11260"/>
                </a:lnTo>
                <a:lnTo>
                  <a:pt x="2931" y="11455"/>
                </a:lnTo>
                <a:lnTo>
                  <a:pt x="2467" y="11675"/>
                </a:lnTo>
                <a:lnTo>
                  <a:pt x="2028" y="11919"/>
                </a:lnTo>
                <a:lnTo>
                  <a:pt x="1637" y="12188"/>
                </a:lnTo>
                <a:lnTo>
                  <a:pt x="1271" y="12456"/>
                </a:lnTo>
                <a:lnTo>
                  <a:pt x="953" y="12774"/>
                </a:lnTo>
                <a:lnTo>
                  <a:pt x="684" y="13116"/>
                </a:lnTo>
                <a:lnTo>
                  <a:pt x="440" y="13458"/>
                </a:lnTo>
                <a:lnTo>
                  <a:pt x="269" y="13849"/>
                </a:lnTo>
                <a:lnTo>
                  <a:pt x="123" y="14239"/>
                </a:lnTo>
                <a:lnTo>
                  <a:pt x="49" y="14679"/>
                </a:lnTo>
                <a:lnTo>
                  <a:pt x="1" y="15119"/>
                </a:lnTo>
                <a:lnTo>
                  <a:pt x="49" y="15167"/>
                </a:lnTo>
                <a:lnTo>
                  <a:pt x="245" y="15265"/>
                </a:lnTo>
                <a:lnTo>
                  <a:pt x="416" y="15338"/>
                </a:lnTo>
                <a:lnTo>
                  <a:pt x="636" y="15436"/>
                </a:lnTo>
                <a:lnTo>
                  <a:pt x="904" y="15534"/>
                </a:lnTo>
                <a:lnTo>
                  <a:pt x="1271" y="15607"/>
                </a:lnTo>
                <a:lnTo>
                  <a:pt x="1710" y="15705"/>
                </a:lnTo>
                <a:lnTo>
                  <a:pt x="2223" y="15802"/>
                </a:lnTo>
                <a:lnTo>
                  <a:pt x="2834" y="15876"/>
                </a:lnTo>
                <a:lnTo>
                  <a:pt x="3566" y="15973"/>
                </a:lnTo>
                <a:lnTo>
                  <a:pt x="4397" y="16022"/>
                </a:lnTo>
                <a:lnTo>
                  <a:pt x="5325" y="16071"/>
                </a:lnTo>
                <a:lnTo>
                  <a:pt x="6399" y="16096"/>
                </a:lnTo>
                <a:lnTo>
                  <a:pt x="7621" y="16120"/>
                </a:lnTo>
                <a:lnTo>
                  <a:pt x="8817" y="16096"/>
                </a:lnTo>
                <a:lnTo>
                  <a:pt x="9892" y="16071"/>
                </a:lnTo>
                <a:lnTo>
                  <a:pt x="10844" y="16022"/>
                </a:lnTo>
                <a:lnTo>
                  <a:pt x="11675" y="15973"/>
                </a:lnTo>
                <a:lnTo>
                  <a:pt x="12408" y="15876"/>
                </a:lnTo>
                <a:lnTo>
                  <a:pt x="13018" y="15802"/>
                </a:lnTo>
                <a:lnTo>
                  <a:pt x="13555" y="15705"/>
                </a:lnTo>
                <a:lnTo>
                  <a:pt x="13995" y="15607"/>
                </a:lnTo>
                <a:lnTo>
                  <a:pt x="14361" y="15534"/>
                </a:lnTo>
                <a:lnTo>
                  <a:pt x="14654" y="15436"/>
                </a:lnTo>
                <a:lnTo>
                  <a:pt x="14874" y="15338"/>
                </a:lnTo>
                <a:lnTo>
                  <a:pt x="15045" y="15265"/>
                </a:lnTo>
                <a:lnTo>
                  <a:pt x="15216" y="15167"/>
                </a:lnTo>
                <a:lnTo>
                  <a:pt x="15289" y="15119"/>
                </a:lnTo>
                <a:lnTo>
                  <a:pt x="15241" y="14655"/>
                </a:lnTo>
                <a:lnTo>
                  <a:pt x="15167" y="14215"/>
                </a:lnTo>
                <a:lnTo>
                  <a:pt x="15045" y="13800"/>
                </a:lnTo>
                <a:lnTo>
                  <a:pt x="14874" y="13409"/>
                </a:lnTo>
                <a:lnTo>
                  <a:pt x="14630" y="13043"/>
                </a:lnTo>
                <a:lnTo>
                  <a:pt x="14361" y="12701"/>
                </a:lnTo>
                <a:lnTo>
                  <a:pt x="14044" y="12408"/>
                </a:lnTo>
                <a:lnTo>
                  <a:pt x="13678" y="12115"/>
                </a:lnTo>
                <a:lnTo>
                  <a:pt x="13287" y="11846"/>
                </a:lnTo>
                <a:lnTo>
                  <a:pt x="12847" y="11626"/>
                </a:lnTo>
                <a:lnTo>
                  <a:pt x="12359" y="11406"/>
                </a:lnTo>
                <a:lnTo>
                  <a:pt x="11846" y="11235"/>
                </a:lnTo>
                <a:lnTo>
                  <a:pt x="11284" y="11064"/>
                </a:lnTo>
                <a:lnTo>
                  <a:pt x="10698" y="10942"/>
                </a:lnTo>
                <a:lnTo>
                  <a:pt x="10063" y="10820"/>
                </a:lnTo>
                <a:lnTo>
                  <a:pt x="9428" y="10747"/>
                </a:lnTo>
                <a:lnTo>
                  <a:pt x="9110" y="10722"/>
                </a:lnTo>
                <a:lnTo>
                  <a:pt x="9110" y="9623"/>
                </a:lnTo>
                <a:lnTo>
                  <a:pt x="9428" y="9404"/>
                </a:lnTo>
                <a:lnTo>
                  <a:pt x="9745" y="9159"/>
                </a:lnTo>
                <a:lnTo>
                  <a:pt x="10039" y="8891"/>
                </a:lnTo>
                <a:lnTo>
                  <a:pt x="10332" y="8598"/>
                </a:lnTo>
                <a:lnTo>
                  <a:pt x="10576" y="8256"/>
                </a:lnTo>
                <a:lnTo>
                  <a:pt x="10796" y="7889"/>
                </a:lnTo>
                <a:lnTo>
                  <a:pt x="11015" y="7523"/>
                </a:lnTo>
                <a:lnTo>
                  <a:pt x="11186" y="7108"/>
                </a:lnTo>
                <a:lnTo>
                  <a:pt x="11260" y="7132"/>
                </a:lnTo>
                <a:lnTo>
                  <a:pt x="11406" y="7132"/>
                </a:lnTo>
                <a:lnTo>
                  <a:pt x="11528" y="7059"/>
                </a:lnTo>
                <a:lnTo>
                  <a:pt x="11650" y="6961"/>
                </a:lnTo>
                <a:lnTo>
                  <a:pt x="11748" y="6790"/>
                </a:lnTo>
                <a:lnTo>
                  <a:pt x="11846" y="6619"/>
                </a:lnTo>
                <a:lnTo>
                  <a:pt x="11944" y="6400"/>
                </a:lnTo>
                <a:lnTo>
                  <a:pt x="11992" y="6155"/>
                </a:lnTo>
                <a:lnTo>
                  <a:pt x="12041" y="5887"/>
                </a:lnTo>
                <a:lnTo>
                  <a:pt x="12066" y="5642"/>
                </a:lnTo>
                <a:lnTo>
                  <a:pt x="12041" y="5398"/>
                </a:lnTo>
                <a:lnTo>
                  <a:pt x="12017" y="5203"/>
                </a:lnTo>
                <a:lnTo>
                  <a:pt x="11968" y="5007"/>
                </a:lnTo>
                <a:lnTo>
                  <a:pt x="11919" y="4836"/>
                </a:lnTo>
                <a:lnTo>
                  <a:pt x="11846" y="4690"/>
                </a:lnTo>
                <a:lnTo>
                  <a:pt x="11748" y="4592"/>
                </a:lnTo>
                <a:lnTo>
                  <a:pt x="11626" y="4519"/>
                </a:lnTo>
                <a:lnTo>
                  <a:pt x="11699" y="4153"/>
                </a:lnTo>
                <a:lnTo>
                  <a:pt x="11724" y="3811"/>
                </a:lnTo>
                <a:lnTo>
                  <a:pt x="11724" y="3493"/>
                </a:lnTo>
                <a:lnTo>
                  <a:pt x="11724" y="3200"/>
                </a:lnTo>
                <a:lnTo>
                  <a:pt x="11699" y="2907"/>
                </a:lnTo>
                <a:lnTo>
                  <a:pt x="11650" y="2638"/>
                </a:lnTo>
                <a:lnTo>
                  <a:pt x="11577" y="2394"/>
                </a:lnTo>
                <a:lnTo>
                  <a:pt x="11504" y="2150"/>
                </a:lnTo>
                <a:lnTo>
                  <a:pt x="11406" y="1930"/>
                </a:lnTo>
                <a:lnTo>
                  <a:pt x="11309" y="1710"/>
                </a:lnTo>
                <a:lnTo>
                  <a:pt x="11186" y="1515"/>
                </a:lnTo>
                <a:lnTo>
                  <a:pt x="11040" y="1344"/>
                </a:lnTo>
                <a:lnTo>
                  <a:pt x="10893" y="1173"/>
                </a:lnTo>
                <a:lnTo>
                  <a:pt x="10747" y="1026"/>
                </a:lnTo>
                <a:lnTo>
                  <a:pt x="10429" y="758"/>
                </a:lnTo>
                <a:lnTo>
                  <a:pt x="10063" y="562"/>
                </a:lnTo>
                <a:lnTo>
                  <a:pt x="9697" y="367"/>
                </a:lnTo>
                <a:lnTo>
                  <a:pt x="9330" y="245"/>
                </a:lnTo>
                <a:lnTo>
                  <a:pt x="8964" y="147"/>
                </a:lnTo>
                <a:lnTo>
                  <a:pt x="8598" y="74"/>
                </a:lnTo>
                <a:lnTo>
                  <a:pt x="8256" y="25"/>
                </a:lnTo>
                <a:lnTo>
                  <a:pt x="7938" y="1"/>
                </a:lnTo>
                <a:close/>
              </a:path>
            </a:pathLst>
          </a:custGeom>
          <a:solidFill>
            <a:srgbClr val="EFEFEF"/>
          </a:solidFill>
          <a:ln w="19050" cap="flat" cmpd="sng">
            <a:solidFill>
              <a:schemeClr val="tx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88" name="Shape 1008"/>
          <p:cNvSpPr/>
          <p:nvPr/>
        </p:nvSpPr>
        <p:spPr>
          <a:xfrm>
            <a:off x="6602251" y="3281488"/>
            <a:ext cx="1979099" cy="886989"/>
          </a:xfrm>
          <a:prstGeom prst="wedgeRectCallout">
            <a:avLst>
              <a:gd name="adj1" fmla="val 62055"/>
              <a:gd name="adj2" fmla="val -14062"/>
            </a:avLst>
          </a:prstGeom>
          <a:solidFill>
            <a:srgbClr val="FFFFFF"/>
          </a:solidFill>
          <a:ln w="19050" cap="flat" cmpd="sng">
            <a:solidFill>
              <a:schemeClr val="tx1"/>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200" dirty="0">
                <a:latin typeface="+mj-lt"/>
                <a:ea typeface="Muli"/>
                <a:cs typeface="Muli"/>
                <a:sym typeface="Muli"/>
              </a:rPr>
              <a:t>“I always thought the</a:t>
            </a:r>
            <a:r>
              <a:rPr lang="en" sz="1200" b="1" dirty="0">
                <a:latin typeface="+mj-lt"/>
                <a:ea typeface="Muli"/>
                <a:cs typeface="Muli"/>
                <a:sym typeface="Muli"/>
              </a:rPr>
              <a:t> </a:t>
            </a:r>
            <a:r>
              <a:rPr lang="en" sz="1200" b="1" dirty="0">
                <a:solidFill>
                  <a:srgbClr val="674EA7"/>
                </a:solidFill>
                <a:latin typeface="+mj-lt"/>
                <a:ea typeface="Muli"/>
                <a:cs typeface="Muli"/>
                <a:sym typeface="Muli"/>
              </a:rPr>
              <a:t>purple endstate</a:t>
            </a:r>
            <a:r>
              <a:rPr lang="en" sz="1200" b="1" dirty="0">
                <a:latin typeface="+mj-lt"/>
                <a:ea typeface="Muli"/>
                <a:cs typeface="Muli"/>
                <a:sym typeface="Muli"/>
              </a:rPr>
              <a:t> </a:t>
            </a:r>
            <a:r>
              <a:rPr lang="en" sz="1200" dirty="0">
                <a:latin typeface="+mj-lt"/>
                <a:ea typeface="Muli"/>
                <a:cs typeface="Muli"/>
                <a:sym typeface="Muli"/>
              </a:rPr>
              <a:t>was most desirable, so let’s talk about how to make it attainable.”</a:t>
            </a:r>
          </a:p>
        </p:txBody>
      </p:sp>
      <p:sp>
        <p:nvSpPr>
          <p:cNvPr id="389" name="Shape 1009"/>
          <p:cNvSpPr/>
          <p:nvPr/>
        </p:nvSpPr>
        <p:spPr>
          <a:xfrm>
            <a:off x="6938401" y="4450420"/>
            <a:ext cx="359162" cy="385953"/>
          </a:xfrm>
          <a:custGeom>
            <a:avLst/>
            <a:gdLst/>
            <a:ahLst/>
            <a:cxnLst/>
            <a:rect l="0" t="0" r="0" b="0"/>
            <a:pathLst>
              <a:path w="15290" h="16120" extrusionOk="0">
                <a:moveTo>
                  <a:pt x="7645" y="1"/>
                </a:moveTo>
                <a:lnTo>
                  <a:pt x="7303" y="25"/>
                </a:lnTo>
                <a:lnTo>
                  <a:pt x="7010" y="98"/>
                </a:lnTo>
                <a:lnTo>
                  <a:pt x="6766" y="172"/>
                </a:lnTo>
                <a:lnTo>
                  <a:pt x="6546" y="294"/>
                </a:lnTo>
                <a:lnTo>
                  <a:pt x="6351" y="391"/>
                </a:lnTo>
                <a:lnTo>
                  <a:pt x="6204" y="538"/>
                </a:lnTo>
                <a:lnTo>
                  <a:pt x="6058" y="660"/>
                </a:lnTo>
                <a:lnTo>
                  <a:pt x="5960" y="782"/>
                </a:lnTo>
                <a:lnTo>
                  <a:pt x="5569" y="856"/>
                </a:lnTo>
                <a:lnTo>
                  <a:pt x="5203" y="978"/>
                </a:lnTo>
                <a:lnTo>
                  <a:pt x="4885" y="1149"/>
                </a:lnTo>
                <a:lnTo>
                  <a:pt x="4617" y="1320"/>
                </a:lnTo>
                <a:lnTo>
                  <a:pt x="4372" y="1539"/>
                </a:lnTo>
                <a:lnTo>
                  <a:pt x="4177" y="1759"/>
                </a:lnTo>
                <a:lnTo>
                  <a:pt x="4030" y="2028"/>
                </a:lnTo>
                <a:lnTo>
                  <a:pt x="3908" y="2296"/>
                </a:lnTo>
                <a:lnTo>
                  <a:pt x="3811" y="2565"/>
                </a:lnTo>
                <a:lnTo>
                  <a:pt x="3737" y="2834"/>
                </a:lnTo>
                <a:lnTo>
                  <a:pt x="3689" y="3127"/>
                </a:lnTo>
                <a:lnTo>
                  <a:pt x="3640" y="3420"/>
                </a:lnTo>
                <a:lnTo>
                  <a:pt x="3640" y="3713"/>
                </a:lnTo>
                <a:lnTo>
                  <a:pt x="3640" y="3982"/>
                </a:lnTo>
                <a:lnTo>
                  <a:pt x="3689" y="4495"/>
                </a:lnTo>
                <a:lnTo>
                  <a:pt x="3689" y="4519"/>
                </a:lnTo>
                <a:lnTo>
                  <a:pt x="3566" y="4568"/>
                </a:lnTo>
                <a:lnTo>
                  <a:pt x="3469" y="4666"/>
                </a:lnTo>
                <a:lnTo>
                  <a:pt x="3395" y="4812"/>
                </a:lnTo>
                <a:lnTo>
                  <a:pt x="3322" y="4983"/>
                </a:lnTo>
                <a:lnTo>
                  <a:pt x="3273" y="5178"/>
                </a:lnTo>
                <a:lnTo>
                  <a:pt x="3249" y="5398"/>
                </a:lnTo>
                <a:lnTo>
                  <a:pt x="3224" y="5642"/>
                </a:lnTo>
                <a:lnTo>
                  <a:pt x="3249" y="5887"/>
                </a:lnTo>
                <a:lnTo>
                  <a:pt x="3298" y="6155"/>
                </a:lnTo>
                <a:lnTo>
                  <a:pt x="3347" y="6400"/>
                </a:lnTo>
                <a:lnTo>
                  <a:pt x="3444" y="6619"/>
                </a:lnTo>
                <a:lnTo>
                  <a:pt x="3542" y="6790"/>
                </a:lnTo>
                <a:lnTo>
                  <a:pt x="3640" y="6961"/>
                </a:lnTo>
                <a:lnTo>
                  <a:pt x="3762" y="7059"/>
                </a:lnTo>
                <a:lnTo>
                  <a:pt x="3884" y="7132"/>
                </a:lnTo>
                <a:lnTo>
                  <a:pt x="4030" y="7132"/>
                </a:lnTo>
                <a:lnTo>
                  <a:pt x="4104" y="7108"/>
                </a:lnTo>
                <a:lnTo>
                  <a:pt x="4275" y="7523"/>
                </a:lnTo>
                <a:lnTo>
                  <a:pt x="4494" y="7889"/>
                </a:lnTo>
                <a:lnTo>
                  <a:pt x="4714" y="8256"/>
                </a:lnTo>
                <a:lnTo>
                  <a:pt x="4983" y="8598"/>
                </a:lnTo>
                <a:lnTo>
                  <a:pt x="5252" y="8891"/>
                </a:lnTo>
                <a:lnTo>
                  <a:pt x="5545" y="9159"/>
                </a:lnTo>
                <a:lnTo>
                  <a:pt x="5862" y="9404"/>
                </a:lnTo>
                <a:lnTo>
                  <a:pt x="6180" y="9623"/>
                </a:lnTo>
                <a:lnTo>
                  <a:pt x="6180" y="10698"/>
                </a:lnTo>
                <a:lnTo>
                  <a:pt x="5667" y="10747"/>
                </a:lnTo>
                <a:lnTo>
                  <a:pt x="5081" y="10845"/>
                </a:lnTo>
                <a:lnTo>
                  <a:pt x="4519" y="10967"/>
                </a:lnTo>
                <a:lnTo>
                  <a:pt x="3957" y="11089"/>
                </a:lnTo>
                <a:lnTo>
                  <a:pt x="3420" y="11260"/>
                </a:lnTo>
                <a:lnTo>
                  <a:pt x="2931" y="11455"/>
                </a:lnTo>
                <a:lnTo>
                  <a:pt x="2467" y="11675"/>
                </a:lnTo>
                <a:lnTo>
                  <a:pt x="2028" y="11919"/>
                </a:lnTo>
                <a:lnTo>
                  <a:pt x="1637" y="12188"/>
                </a:lnTo>
                <a:lnTo>
                  <a:pt x="1271" y="12456"/>
                </a:lnTo>
                <a:lnTo>
                  <a:pt x="953" y="12774"/>
                </a:lnTo>
                <a:lnTo>
                  <a:pt x="684" y="13116"/>
                </a:lnTo>
                <a:lnTo>
                  <a:pt x="440" y="13458"/>
                </a:lnTo>
                <a:lnTo>
                  <a:pt x="269" y="13849"/>
                </a:lnTo>
                <a:lnTo>
                  <a:pt x="123" y="14239"/>
                </a:lnTo>
                <a:lnTo>
                  <a:pt x="49" y="14679"/>
                </a:lnTo>
                <a:lnTo>
                  <a:pt x="1" y="15119"/>
                </a:lnTo>
                <a:lnTo>
                  <a:pt x="49" y="15167"/>
                </a:lnTo>
                <a:lnTo>
                  <a:pt x="245" y="15265"/>
                </a:lnTo>
                <a:lnTo>
                  <a:pt x="416" y="15338"/>
                </a:lnTo>
                <a:lnTo>
                  <a:pt x="636" y="15436"/>
                </a:lnTo>
                <a:lnTo>
                  <a:pt x="904" y="15534"/>
                </a:lnTo>
                <a:lnTo>
                  <a:pt x="1271" y="15607"/>
                </a:lnTo>
                <a:lnTo>
                  <a:pt x="1710" y="15705"/>
                </a:lnTo>
                <a:lnTo>
                  <a:pt x="2223" y="15802"/>
                </a:lnTo>
                <a:lnTo>
                  <a:pt x="2834" y="15876"/>
                </a:lnTo>
                <a:lnTo>
                  <a:pt x="3566" y="15973"/>
                </a:lnTo>
                <a:lnTo>
                  <a:pt x="4397" y="16022"/>
                </a:lnTo>
                <a:lnTo>
                  <a:pt x="5325" y="16071"/>
                </a:lnTo>
                <a:lnTo>
                  <a:pt x="6399" y="16096"/>
                </a:lnTo>
                <a:lnTo>
                  <a:pt x="7621" y="16120"/>
                </a:lnTo>
                <a:lnTo>
                  <a:pt x="8817" y="16096"/>
                </a:lnTo>
                <a:lnTo>
                  <a:pt x="9892" y="16071"/>
                </a:lnTo>
                <a:lnTo>
                  <a:pt x="10844" y="16022"/>
                </a:lnTo>
                <a:lnTo>
                  <a:pt x="11675" y="15973"/>
                </a:lnTo>
                <a:lnTo>
                  <a:pt x="12408" y="15876"/>
                </a:lnTo>
                <a:lnTo>
                  <a:pt x="13018" y="15802"/>
                </a:lnTo>
                <a:lnTo>
                  <a:pt x="13555" y="15705"/>
                </a:lnTo>
                <a:lnTo>
                  <a:pt x="13995" y="15607"/>
                </a:lnTo>
                <a:lnTo>
                  <a:pt x="14361" y="15534"/>
                </a:lnTo>
                <a:lnTo>
                  <a:pt x="14654" y="15436"/>
                </a:lnTo>
                <a:lnTo>
                  <a:pt x="14874" y="15338"/>
                </a:lnTo>
                <a:lnTo>
                  <a:pt x="15045" y="15265"/>
                </a:lnTo>
                <a:lnTo>
                  <a:pt x="15216" y="15167"/>
                </a:lnTo>
                <a:lnTo>
                  <a:pt x="15289" y="15119"/>
                </a:lnTo>
                <a:lnTo>
                  <a:pt x="15241" y="14655"/>
                </a:lnTo>
                <a:lnTo>
                  <a:pt x="15167" y="14215"/>
                </a:lnTo>
                <a:lnTo>
                  <a:pt x="15045" y="13800"/>
                </a:lnTo>
                <a:lnTo>
                  <a:pt x="14874" y="13409"/>
                </a:lnTo>
                <a:lnTo>
                  <a:pt x="14630" y="13043"/>
                </a:lnTo>
                <a:lnTo>
                  <a:pt x="14361" y="12701"/>
                </a:lnTo>
                <a:lnTo>
                  <a:pt x="14044" y="12408"/>
                </a:lnTo>
                <a:lnTo>
                  <a:pt x="13678" y="12115"/>
                </a:lnTo>
                <a:lnTo>
                  <a:pt x="13287" y="11846"/>
                </a:lnTo>
                <a:lnTo>
                  <a:pt x="12847" y="11626"/>
                </a:lnTo>
                <a:lnTo>
                  <a:pt x="12359" y="11406"/>
                </a:lnTo>
                <a:lnTo>
                  <a:pt x="11846" y="11235"/>
                </a:lnTo>
                <a:lnTo>
                  <a:pt x="11284" y="11064"/>
                </a:lnTo>
                <a:lnTo>
                  <a:pt x="10698" y="10942"/>
                </a:lnTo>
                <a:lnTo>
                  <a:pt x="10063" y="10820"/>
                </a:lnTo>
                <a:lnTo>
                  <a:pt x="9428" y="10747"/>
                </a:lnTo>
                <a:lnTo>
                  <a:pt x="9110" y="10722"/>
                </a:lnTo>
                <a:lnTo>
                  <a:pt x="9110" y="9623"/>
                </a:lnTo>
                <a:lnTo>
                  <a:pt x="9428" y="9404"/>
                </a:lnTo>
                <a:lnTo>
                  <a:pt x="9745" y="9159"/>
                </a:lnTo>
                <a:lnTo>
                  <a:pt x="10039" y="8891"/>
                </a:lnTo>
                <a:lnTo>
                  <a:pt x="10332" y="8598"/>
                </a:lnTo>
                <a:lnTo>
                  <a:pt x="10576" y="8256"/>
                </a:lnTo>
                <a:lnTo>
                  <a:pt x="10796" y="7889"/>
                </a:lnTo>
                <a:lnTo>
                  <a:pt x="11015" y="7523"/>
                </a:lnTo>
                <a:lnTo>
                  <a:pt x="11186" y="7108"/>
                </a:lnTo>
                <a:lnTo>
                  <a:pt x="11260" y="7132"/>
                </a:lnTo>
                <a:lnTo>
                  <a:pt x="11406" y="7132"/>
                </a:lnTo>
                <a:lnTo>
                  <a:pt x="11528" y="7059"/>
                </a:lnTo>
                <a:lnTo>
                  <a:pt x="11650" y="6961"/>
                </a:lnTo>
                <a:lnTo>
                  <a:pt x="11748" y="6790"/>
                </a:lnTo>
                <a:lnTo>
                  <a:pt x="11846" y="6619"/>
                </a:lnTo>
                <a:lnTo>
                  <a:pt x="11944" y="6400"/>
                </a:lnTo>
                <a:lnTo>
                  <a:pt x="11992" y="6155"/>
                </a:lnTo>
                <a:lnTo>
                  <a:pt x="12041" y="5887"/>
                </a:lnTo>
                <a:lnTo>
                  <a:pt x="12066" y="5642"/>
                </a:lnTo>
                <a:lnTo>
                  <a:pt x="12041" y="5398"/>
                </a:lnTo>
                <a:lnTo>
                  <a:pt x="12017" y="5203"/>
                </a:lnTo>
                <a:lnTo>
                  <a:pt x="11968" y="5007"/>
                </a:lnTo>
                <a:lnTo>
                  <a:pt x="11919" y="4836"/>
                </a:lnTo>
                <a:lnTo>
                  <a:pt x="11846" y="4690"/>
                </a:lnTo>
                <a:lnTo>
                  <a:pt x="11748" y="4592"/>
                </a:lnTo>
                <a:lnTo>
                  <a:pt x="11626" y="4519"/>
                </a:lnTo>
                <a:lnTo>
                  <a:pt x="11699" y="4153"/>
                </a:lnTo>
                <a:lnTo>
                  <a:pt x="11724" y="3811"/>
                </a:lnTo>
                <a:lnTo>
                  <a:pt x="11724" y="3493"/>
                </a:lnTo>
                <a:lnTo>
                  <a:pt x="11724" y="3200"/>
                </a:lnTo>
                <a:lnTo>
                  <a:pt x="11699" y="2907"/>
                </a:lnTo>
                <a:lnTo>
                  <a:pt x="11650" y="2638"/>
                </a:lnTo>
                <a:lnTo>
                  <a:pt x="11577" y="2394"/>
                </a:lnTo>
                <a:lnTo>
                  <a:pt x="11504" y="2150"/>
                </a:lnTo>
                <a:lnTo>
                  <a:pt x="11406" y="1930"/>
                </a:lnTo>
                <a:lnTo>
                  <a:pt x="11309" y="1710"/>
                </a:lnTo>
                <a:lnTo>
                  <a:pt x="11186" y="1515"/>
                </a:lnTo>
                <a:lnTo>
                  <a:pt x="11040" y="1344"/>
                </a:lnTo>
                <a:lnTo>
                  <a:pt x="10893" y="1173"/>
                </a:lnTo>
                <a:lnTo>
                  <a:pt x="10747" y="1026"/>
                </a:lnTo>
                <a:lnTo>
                  <a:pt x="10429" y="758"/>
                </a:lnTo>
                <a:lnTo>
                  <a:pt x="10063" y="562"/>
                </a:lnTo>
                <a:lnTo>
                  <a:pt x="9697" y="367"/>
                </a:lnTo>
                <a:lnTo>
                  <a:pt x="9330" y="245"/>
                </a:lnTo>
                <a:lnTo>
                  <a:pt x="8964" y="147"/>
                </a:lnTo>
                <a:lnTo>
                  <a:pt x="8598" y="74"/>
                </a:lnTo>
                <a:lnTo>
                  <a:pt x="8256" y="25"/>
                </a:lnTo>
                <a:lnTo>
                  <a:pt x="7938" y="1"/>
                </a:lnTo>
                <a:close/>
              </a:path>
            </a:pathLst>
          </a:custGeom>
          <a:solidFill>
            <a:srgbClr val="EFEFEF"/>
          </a:solidFill>
          <a:ln w="19050" cap="flat" cmpd="sng">
            <a:solidFill>
              <a:schemeClr val="tx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0" name="Shape 1010"/>
          <p:cNvSpPr/>
          <p:nvPr/>
        </p:nvSpPr>
        <p:spPr>
          <a:xfrm>
            <a:off x="7787304" y="4275949"/>
            <a:ext cx="2529600" cy="1307460"/>
          </a:xfrm>
          <a:prstGeom prst="wedgeRectCallout">
            <a:avLst>
              <a:gd name="adj1" fmla="val -60935"/>
              <a:gd name="adj2" fmla="val -23729"/>
            </a:avLst>
          </a:prstGeom>
          <a:solidFill>
            <a:srgbClr val="FFFFFF"/>
          </a:solidFill>
          <a:ln w="19050" cap="flat" cmpd="sng">
            <a:solidFill>
              <a:schemeClr val="tx1"/>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200" dirty="0">
                <a:latin typeface="+mj-lt"/>
                <a:ea typeface="Muli"/>
                <a:cs typeface="Muli"/>
                <a:sym typeface="Muli"/>
              </a:rPr>
              <a:t>“I had never seriously considered the</a:t>
            </a:r>
            <a:r>
              <a:rPr lang="en" sz="1200" b="1" dirty="0">
                <a:latin typeface="+mj-lt"/>
                <a:ea typeface="Muli"/>
                <a:cs typeface="Muli"/>
                <a:sym typeface="Muli"/>
              </a:rPr>
              <a:t> </a:t>
            </a:r>
            <a:r>
              <a:rPr lang="en" sz="1200" b="1" dirty="0">
                <a:solidFill>
                  <a:srgbClr val="6AA84F"/>
                </a:solidFill>
                <a:latin typeface="+mj-lt"/>
                <a:ea typeface="Muli"/>
                <a:cs typeface="Muli"/>
                <a:sym typeface="Muli"/>
              </a:rPr>
              <a:t>green endstate</a:t>
            </a:r>
            <a:r>
              <a:rPr lang="en" sz="1200" dirty="0">
                <a:latin typeface="+mj-lt"/>
                <a:ea typeface="Muli"/>
                <a:cs typeface="Muli"/>
                <a:sym typeface="Muli"/>
              </a:rPr>
              <a:t>. It makes me uncomfortable because it’s feasible and we can’t do well at all in this future-- let’s figure out how we can avoid this endstate.”</a:t>
            </a:r>
          </a:p>
        </p:txBody>
      </p:sp>
      <p:sp>
        <p:nvSpPr>
          <p:cNvPr id="391" name="Shape 1011"/>
          <p:cNvSpPr/>
          <p:nvPr/>
        </p:nvSpPr>
        <p:spPr>
          <a:xfrm>
            <a:off x="7192988" y="2621620"/>
            <a:ext cx="359162" cy="385953"/>
          </a:xfrm>
          <a:custGeom>
            <a:avLst/>
            <a:gdLst/>
            <a:ahLst/>
            <a:cxnLst/>
            <a:rect l="0" t="0" r="0" b="0"/>
            <a:pathLst>
              <a:path w="15290" h="16120" extrusionOk="0">
                <a:moveTo>
                  <a:pt x="7645" y="1"/>
                </a:moveTo>
                <a:lnTo>
                  <a:pt x="7303" y="25"/>
                </a:lnTo>
                <a:lnTo>
                  <a:pt x="7010" y="98"/>
                </a:lnTo>
                <a:lnTo>
                  <a:pt x="6766" y="172"/>
                </a:lnTo>
                <a:lnTo>
                  <a:pt x="6546" y="294"/>
                </a:lnTo>
                <a:lnTo>
                  <a:pt x="6351" y="391"/>
                </a:lnTo>
                <a:lnTo>
                  <a:pt x="6204" y="538"/>
                </a:lnTo>
                <a:lnTo>
                  <a:pt x="6058" y="660"/>
                </a:lnTo>
                <a:lnTo>
                  <a:pt x="5960" y="782"/>
                </a:lnTo>
                <a:lnTo>
                  <a:pt x="5569" y="856"/>
                </a:lnTo>
                <a:lnTo>
                  <a:pt x="5203" y="978"/>
                </a:lnTo>
                <a:lnTo>
                  <a:pt x="4885" y="1149"/>
                </a:lnTo>
                <a:lnTo>
                  <a:pt x="4617" y="1320"/>
                </a:lnTo>
                <a:lnTo>
                  <a:pt x="4372" y="1539"/>
                </a:lnTo>
                <a:lnTo>
                  <a:pt x="4177" y="1759"/>
                </a:lnTo>
                <a:lnTo>
                  <a:pt x="4030" y="2028"/>
                </a:lnTo>
                <a:lnTo>
                  <a:pt x="3908" y="2296"/>
                </a:lnTo>
                <a:lnTo>
                  <a:pt x="3811" y="2565"/>
                </a:lnTo>
                <a:lnTo>
                  <a:pt x="3737" y="2834"/>
                </a:lnTo>
                <a:lnTo>
                  <a:pt x="3689" y="3127"/>
                </a:lnTo>
                <a:lnTo>
                  <a:pt x="3640" y="3420"/>
                </a:lnTo>
                <a:lnTo>
                  <a:pt x="3640" y="3713"/>
                </a:lnTo>
                <a:lnTo>
                  <a:pt x="3640" y="3982"/>
                </a:lnTo>
                <a:lnTo>
                  <a:pt x="3689" y="4495"/>
                </a:lnTo>
                <a:lnTo>
                  <a:pt x="3689" y="4519"/>
                </a:lnTo>
                <a:lnTo>
                  <a:pt x="3566" y="4568"/>
                </a:lnTo>
                <a:lnTo>
                  <a:pt x="3469" y="4666"/>
                </a:lnTo>
                <a:lnTo>
                  <a:pt x="3395" y="4812"/>
                </a:lnTo>
                <a:lnTo>
                  <a:pt x="3322" y="4983"/>
                </a:lnTo>
                <a:lnTo>
                  <a:pt x="3273" y="5178"/>
                </a:lnTo>
                <a:lnTo>
                  <a:pt x="3249" y="5398"/>
                </a:lnTo>
                <a:lnTo>
                  <a:pt x="3224" y="5642"/>
                </a:lnTo>
                <a:lnTo>
                  <a:pt x="3249" y="5887"/>
                </a:lnTo>
                <a:lnTo>
                  <a:pt x="3298" y="6155"/>
                </a:lnTo>
                <a:lnTo>
                  <a:pt x="3347" y="6400"/>
                </a:lnTo>
                <a:lnTo>
                  <a:pt x="3444" y="6619"/>
                </a:lnTo>
                <a:lnTo>
                  <a:pt x="3542" y="6790"/>
                </a:lnTo>
                <a:lnTo>
                  <a:pt x="3640" y="6961"/>
                </a:lnTo>
                <a:lnTo>
                  <a:pt x="3762" y="7059"/>
                </a:lnTo>
                <a:lnTo>
                  <a:pt x="3884" y="7132"/>
                </a:lnTo>
                <a:lnTo>
                  <a:pt x="4030" y="7132"/>
                </a:lnTo>
                <a:lnTo>
                  <a:pt x="4104" y="7108"/>
                </a:lnTo>
                <a:lnTo>
                  <a:pt x="4275" y="7523"/>
                </a:lnTo>
                <a:lnTo>
                  <a:pt x="4494" y="7889"/>
                </a:lnTo>
                <a:lnTo>
                  <a:pt x="4714" y="8256"/>
                </a:lnTo>
                <a:lnTo>
                  <a:pt x="4983" y="8598"/>
                </a:lnTo>
                <a:lnTo>
                  <a:pt x="5252" y="8891"/>
                </a:lnTo>
                <a:lnTo>
                  <a:pt x="5545" y="9159"/>
                </a:lnTo>
                <a:lnTo>
                  <a:pt x="5862" y="9404"/>
                </a:lnTo>
                <a:lnTo>
                  <a:pt x="6180" y="9623"/>
                </a:lnTo>
                <a:lnTo>
                  <a:pt x="6180" y="10698"/>
                </a:lnTo>
                <a:lnTo>
                  <a:pt x="5667" y="10747"/>
                </a:lnTo>
                <a:lnTo>
                  <a:pt x="5081" y="10845"/>
                </a:lnTo>
                <a:lnTo>
                  <a:pt x="4519" y="10967"/>
                </a:lnTo>
                <a:lnTo>
                  <a:pt x="3957" y="11089"/>
                </a:lnTo>
                <a:lnTo>
                  <a:pt x="3420" y="11260"/>
                </a:lnTo>
                <a:lnTo>
                  <a:pt x="2931" y="11455"/>
                </a:lnTo>
                <a:lnTo>
                  <a:pt x="2467" y="11675"/>
                </a:lnTo>
                <a:lnTo>
                  <a:pt x="2028" y="11919"/>
                </a:lnTo>
                <a:lnTo>
                  <a:pt x="1637" y="12188"/>
                </a:lnTo>
                <a:lnTo>
                  <a:pt x="1271" y="12456"/>
                </a:lnTo>
                <a:lnTo>
                  <a:pt x="953" y="12774"/>
                </a:lnTo>
                <a:lnTo>
                  <a:pt x="684" y="13116"/>
                </a:lnTo>
                <a:lnTo>
                  <a:pt x="440" y="13458"/>
                </a:lnTo>
                <a:lnTo>
                  <a:pt x="269" y="13849"/>
                </a:lnTo>
                <a:lnTo>
                  <a:pt x="123" y="14239"/>
                </a:lnTo>
                <a:lnTo>
                  <a:pt x="49" y="14679"/>
                </a:lnTo>
                <a:lnTo>
                  <a:pt x="1" y="15119"/>
                </a:lnTo>
                <a:lnTo>
                  <a:pt x="49" y="15167"/>
                </a:lnTo>
                <a:lnTo>
                  <a:pt x="245" y="15265"/>
                </a:lnTo>
                <a:lnTo>
                  <a:pt x="416" y="15338"/>
                </a:lnTo>
                <a:lnTo>
                  <a:pt x="636" y="15436"/>
                </a:lnTo>
                <a:lnTo>
                  <a:pt x="904" y="15534"/>
                </a:lnTo>
                <a:lnTo>
                  <a:pt x="1271" y="15607"/>
                </a:lnTo>
                <a:lnTo>
                  <a:pt x="1710" y="15705"/>
                </a:lnTo>
                <a:lnTo>
                  <a:pt x="2223" y="15802"/>
                </a:lnTo>
                <a:lnTo>
                  <a:pt x="2834" y="15876"/>
                </a:lnTo>
                <a:lnTo>
                  <a:pt x="3566" y="15973"/>
                </a:lnTo>
                <a:lnTo>
                  <a:pt x="4397" y="16022"/>
                </a:lnTo>
                <a:lnTo>
                  <a:pt x="5325" y="16071"/>
                </a:lnTo>
                <a:lnTo>
                  <a:pt x="6399" y="16096"/>
                </a:lnTo>
                <a:lnTo>
                  <a:pt x="7621" y="16120"/>
                </a:lnTo>
                <a:lnTo>
                  <a:pt x="8817" y="16096"/>
                </a:lnTo>
                <a:lnTo>
                  <a:pt x="9892" y="16071"/>
                </a:lnTo>
                <a:lnTo>
                  <a:pt x="10844" y="16022"/>
                </a:lnTo>
                <a:lnTo>
                  <a:pt x="11675" y="15973"/>
                </a:lnTo>
                <a:lnTo>
                  <a:pt x="12408" y="15876"/>
                </a:lnTo>
                <a:lnTo>
                  <a:pt x="13018" y="15802"/>
                </a:lnTo>
                <a:lnTo>
                  <a:pt x="13555" y="15705"/>
                </a:lnTo>
                <a:lnTo>
                  <a:pt x="13995" y="15607"/>
                </a:lnTo>
                <a:lnTo>
                  <a:pt x="14361" y="15534"/>
                </a:lnTo>
                <a:lnTo>
                  <a:pt x="14654" y="15436"/>
                </a:lnTo>
                <a:lnTo>
                  <a:pt x="14874" y="15338"/>
                </a:lnTo>
                <a:lnTo>
                  <a:pt x="15045" y="15265"/>
                </a:lnTo>
                <a:lnTo>
                  <a:pt x="15216" y="15167"/>
                </a:lnTo>
                <a:lnTo>
                  <a:pt x="15289" y="15119"/>
                </a:lnTo>
                <a:lnTo>
                  <a:pt x="15241" y="14655"/>
                </a:lnTo>
                <a:lnTo>
                  <a:pt x="15167" y="14215"/>
                </a:lnTo>
                <a:lnTo>
                  <a:pt x="15045" y="13800"/>
                </a:lnTo>
                <a:lnTo>
                  <a:pt x="14874" y="13409"/>
                </a:lnTo>
                <a:lnTo>
                  <a:pt x="14630" y="13043"/>
                </a:lnTo>
                <a:lnTo>
                  <a:pt x="14361" y="12701"/>
                </a:lnTo>
                <a:lnTo>
                  <a:pt x="14044" y="12408"/>
                </a:lnTo>
                <a:lnTo>
                  <a:pt x="13678" y="12115"/>
                </a:lnTo>
                <a:lnTo>
                  <a:pt x="13287" y="11846"/>
                </a:lnTo>
                <a:lnTo>
                  <a:pt x="12847" y="11626"/>
                </a:lnTo>
                <a:lnTo>
                  <a:pt x="12359" y="11406"/>
                </a:lnTo>
                <a:lnTo>
                  <a:pt x="11846" y="11235"/>
                </a:lnTo>
                <a:lnTo>
                  <a:pt x="11284" y="11064"/>
                </a:lnTo>
                <a:lnTo>
                  <a:pt x="10698" y="10942"/>
                </a:lnTo>
                <a:lnTo>
                  <a:pt x="10063" y="10820"/>
                </a:lnTo>
                <a:lnTo>
                  <a:pt x="9428" y="10747"/>
                </a:lnTo>
                <a:lnTo>
                  <a:pt x="9110" y="10722"/>
                </a:lnTo>
                <a:lnTo>
                  <a:pt x="9110" y="9623"/>
                </a:lnTo>
                <a:lnTo>
                  <a:pt x="9428" y="9404"/>
                </a:lnTo>
                <a:lnTo>
                  <a:pt x="9745" y="9159"/>
                </a:lnTo>
                <a:lnTo>
                  <a:pt x="10039" y="8891"/>
                </a:lnTo>
                <a:lnTo>
                  <a:pt x="10332" y="8598"/>
                </a:lnTo>
                <a:lnTo>
                  <a:pt x="10576" y="8256"/>
                </a:lnTo>
                <a:lnTo>
                  <a:pt x="10796" y="7889"/>
                </a:lnTo>
                <a:lnTo>
                  <a:pt x="11015" y="7523"/>
                </a:lnTo>
                <a:lnTo>
                  <a:pt x="11186" y="7108"/>
                </a:lnTo>
                <a:lnTo>
                  <a:pt x="11260" y="7132"/>
                </a:lnTo>
                <a:lnTo>
                  <a:pt x="11406" y="7132"/>
                </a:lnTo>
                <a:lnTo>
                  <a:pt x="11528" y="7059"/>
                </a:lnTo>
                <a:lnTo>
                  <a:pt x="11650" y="6961"/>
                </a:lnTo>
                <a:lnTo>
                  <a:pt x="11748" y="6790"/>
                </a:lnTo>
                <a:lnTo>
                  <a:pt x="11846" y="6619"/>
                </a:lnTo>
                <a:lnTo>
                  <a:pt x="11944" y="6400"/>
                </a:lnTo>
                <a:lnTo>
                  <a:pt x="11992" y="6155"/>
                </a:lnTo>
                <a:lnTo>
                  <a:pt x="12041" y="5887"/>
                </a:lnTo>
                <a:lnTo>
                  <a:pt x="12066" y="5642"/>
                </a:lnTo>
                <a:lnTo>
                  <a:pt x="12041" y="5398"/>
                </a:lnTo>
                <a:lnTo>
                  <a:pt x="12017" y="5203"/>
                </a:lnTo>
                <a:lnTo>
                  <a:pt x="11968" y="5007"/>
                </a:lnTo>
                <a:lnTo>
                  <a:pt x="11919" y="4836"/>
                </a:lnTo>
                <a:lnTo>
                  <a:pt x="11846" y="4690"/>
                </a:lnTo>
                <a:lnTo>
                  <a:pt x="11748" y="4592"/>
                </a:lnTo>
                <a:lnTo>
                  <a:pt x="11626" y="4519"/>
                </a:lnTo>
                <a:lnTo>
                  <a:pt x="11699" y="4153"/>
                </a:lnTo>
                <a:lnTo>
                  <a:pt x="11724" y="3811"/>
                </a:lnTo>
                <a:lnTo>
                  <a:pt x="11724" y="3493"/>
                </a:lnTo>
                <a:lnTo>
                  <a:pt x="11724" y="3200"/>
                </a:lnTo>
                <a:lnTo>
                  <a:pt x="11699" y="2907"/>
                </a:lnTo>
                <a:lnTo>
                  <a:pt x="11650" y="2638"/>
                </a:lnTo>
                <a:lnTo>
                  <a:pt x="11577" y="2394"/>
                </a:lnTo>
                <a:lnTo>
                  <a:pt x="11504" y="2150"/>
                </a:lnTo>
                <a:lnTo>
                  <a:pt x="11406" y="1930"/>
                </a:lnTo>
                <a:lnTo>
                  <a:pt x="11309" y="1710"/>
                </a:lnTo>
                <a:lnTo>
                  <a:pt x="11186" y="1515"/>
                </a:lnTo>
                <a:lnTo>
                  <a:pt x="11040" y="1344"/>
                </a:lnTo>
                <a:lnTo>
                  <a:pt x="10893" y="1173"/>
                </a:lnTo>
                <a:lnTo>
                  <a:pt x="10747" y="1026"/>
                </a:lnTo>
                <a:lnTo>
                  <a:pt x="10429" y="758"/>
                </a:lnTo>
                <a:lnTo>
                  <a:pt x="10063" y="562"/>
                </a:lnTo>
                <a:lnTo>
                  <a:pt x="9697" y="367"/>
                </a:lnTo>
                <a:lnTo>
                  <a:pt x="9330" y="245"/>
                </a:lnTo>
                <a:lnTo>
                  <a:pt x="8964" y="147"/>
                </a:lnTo>
                <a:lnTo>
                  <a:pt x="8598" y="74"/>
                </a:lnTo>
                <a:lnTo>
                  <a:pt x="8256" y="25"/>
                </a:lnTo>
                <a:lnTo>
                  <a:pt x="7938" y="1"/>
                </a:lnTo>
                <a:close/>
              </a:path>
            </a:pathLst>
          </a:custGeom>
          <a:solidFill>
            <a:srgbClr val="EFEFEF"/>
          </a:solidFill>
          <a:ln w="19050" cap="flat" cmpd="sng">
            <a:solidFill>
              <a:schemeClr val="tx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2" name="Shape 1012"/>
          <p:cNvSpPr/>
          <p:nvPr/>
        </p:nvSpPr>
        <p:spPr>
          <a:xfrm>
            <a:off x="7920551" y="2437217"/>
            <a:ext cx="2199842" cy="743648"/>
          </a:xfrm>
          <a:prstGeom prst="wedgeRectCallout">
            <a:avLst>
              <a:gd name="adj1" fmla="val -59849"/>
              <a:gd name="adj2" fmla="val -12781"/>
            </a:avLst>
          </a:prstGeom>
          <a:solidFill>
            <a:srgbClr val="FFFFFF"/>
          </a:solidFill>
          <a:ln w="19050" cap="flat" cmpd="sng">
            <a:solidFill>
              <a:schemeClr val="tx1"/>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sz="1200" dirty="0">
                <a:latin typeface="+mj-lt"/>
                <a:ea typeface="Muli"/>
                <a:cs typeface="Muli"/>
                <a:sym typeface="Muli"/>
              </a:rPr>
              <a:t>“I never realized what events would need to occur in order to</a:t>
            </a:r>
            <a:r>
              <a:rPr lang="en" sz="1200" b="1" dirty="0">
                <a:latin typeface="+mj-lt"/>
                <a:ea typeface="Muli"/>
                <a:cs typeface="Muli"/>
                <a:sym typeface="Muli"/>
              </a:rPr>
              <a:t> </a:t>
            </a:r>
            <a:r>
              <a:rPr lang="en" sz="1200" b="1" dirty="0">
                <a:solidFill>
                  <a:srgbClr val="FF9900"/>
                </a:solidFill>
                <a:latin typeface="+mj-lt"/>
                <a:ea typeface="Muli"/>
                <a:cs typeface="Muli"/>
                <a:sym typeface="Muli"/>
              </a:rPr>
              <a:t>reach the orange endstate.</a:t>
            </a:r>
            <a:r>
              <a:rPr lang="en" sz="1200" dirty="0">
                <a:latin typeface="+mj-lt"/>
                <a:ea typeface="Muli"/>
                <a:cs typeface="Muli"/>
                <a:sym typeface="Muli"/>
              </a:rPr>
              <a:t>”</a:t>
            </a:r>
          </a:p>
        </p:txBody>
      </p:sp>
      <p:grpSp>
        <p:nvGrpSpPr>
          <p:cNvPr id="393" name="Shape 1013"/>
          <p:cNvGrpSpPr/>
          <p:nvPr/>
        </p:nvGrpSpPr>
        <p:grpSpPr>
          <a:xfrm>
            <a:off x="6660106" y="2603073"/>
            <a:ext cx="331418" cy="401080"/>
            <a:chOff x="6737663" y="1482576"/>
            <a:chExt cx="331418" cy="401080"/>
          </a:xfrm>
        </p:grpSpPr>
        <p:grpSp>
          <p:nvGrpSpPr>
            <p:cNvPr id="394" name="Shape 1014"/>
            <p:cNvGrpSpPr/>
            <p:nvPr/>
          </p:nvGrpSpPr>
          <p:grpSpPr>
            <a:xfrm>
              <a:off x="6737663" y="1482576"/>
              <a:ext cx="331418" cy="401080"/>
              <a:chOff x="5203168" y="2008175"/>
              <a:chExt cx="347107" cy="420111"/>
            </a:xfrm>
          </p:grpSpPr>
          <p:sp>
            <p:nvSpPr>
              <p:cNvPr id="396" name="Shape 1015"/>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7" name="Shape 1016"/>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F6B26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8" name="Shape 1017"/>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395" name="Shape 1018"/>
            <p:cNvSpPr/>
            <p:nvPr/>
          </p:nvSpPr>
          <p:spPr>
            <a:xfrm>
              <a:off x="6774384" y="1524329"/>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cxnSp>
        <p:nvCxnSpPr>
          <p:cNvPr id="399" name="Shape 1024"/>
          <p:cNvCxnSpPr>
            <a:stCxn id="483" idx="0"/>
          </p:cNvCxnSpPr>
          <p:nvPr/>
        </p:nvCxnSpPr>
        <p:spPr>
          <a:xfrm flipH="1">
            <a:off x="4148067" y="2783989"/>
            <a:ext cx="38700" cy="182400"/>
          </a:xfrm>
          <a:prstGeom prst="straightConnector1">
            <a:avLst/>
          </a:prstGeom>
          <a:noFill/>
          <a:ln w="19050" cap="flat" cmpd="sng">
            <a:solidFill>
              <a:schemeClr val="tx1"/>
            </a:solidFill>
            <a:prstDash val="solid"/>
            <a:round/>
            <a:headEnd type="none" w="lg" len="lg"/>
            <a:tailEnd type="none" w="lg" len="lg"/>
          </a:ln>
        </p:spPr>
      </p:cxnSp>
      <p:cxnSp>
        <p:nvCxnSpPr>
          <p:cNvPr id="400" name="Shape 1026"/>
          <p:cNvCxnSpPr>
            <a:stCxn id="479" idx="6"/>
          </p:cNvCxnSpPr>
          <p:nvPr/>
        </p:nvCxnSpPr>
        <p:spPr>
          <a:xfrm rot="10800000">
            <a:off x="4341129" y="2666045"/>
            <a:ext cx="198300" cy="19800"/>
          </a:xfrm>
          <a:prstGeom prst="straightConnector1">
            <a:avLst/>
          </a:prstGeom>
          <a:noFill/>
          <a:ln w="19050" cap="flat" cmpd="sng">
            <a:solidFill>
              <a:schemeClr val="tx1"/>
            </a:solidFill>
            <a:prstDash val="solid"/>
            <a:round/>
            <a:headEnd type="none" w="lg" len="lg"/>
            <a:tailEnd type="none" w="lg" len="lg"/>
          </a:ln>
        </p:spPr>
      </p:cxnSp>
      <p:cxnSp>
        <p:nvCxnSpPr>
          <p:cNvPr id="401" name="Shape 1028"/>
          <p:cNvCxnSpPr>
            <a:stCxn id="475" idx="7"/>
            <a:endCxn id="479" idx="2"/>
          </p:cNvCxnSpPr>
          <p:nvPr/>
        </p:nvCxnSpPr>
        <p:spPr>
          <a:xfrm flipH="1">
            <a:off x="4696095" y="2562618"/>
            <a:ext cx="107100" cy="123300"/>
          </a:xfrm>
          <a:prstGeom prst="straightConnector1">
            <a:avLst/>
          </a:prstGeom>
          <a:noFill/>
          <a:ln w="19050" cap="flat" cmpd="sng">
            <a:solidFill>
              <a:schemeClr val="tx1"/>
            </a:solidFill>
            <a:prstDash val="solid"/>
            <a:round/>
            <a:headEnd type="none" w="lg" len="lg"/>
            <a:tailEnd type="none" w="lg" len="lg"/>
          </a:ln>
        </p:spPr>
      </p:cxnSp>
      <p:cxnSp>
        <p:nvCxnSpPr>
          <p:cNvPr id="402" name="Shape 1030"/>
          <p:cNvCxnSpPr>
            <a:stCxn id="475" idx="1"/>
            <a:endCxn id="480" idx="4"/>
          </p:cNvCxnSpPr>
          <p:nvPr/>
        </p:nvCxnSpPr>
        <p:spPr>
          <a:xfrm>
            <a:off x="4913928" y="2562618"/>
            <a:ext cx="84000" cy="164100"/>
          </a:xfrm>
          <a:prstGeom prst="straightConnector1">
            <a:avLst/>
          </a:prstGeom>
          <a:noFill/>
          <a:ln w="19050" cap="flat" cmpd="sng">
            <a:solidFill>
              <a:schemeClr val="tx1"/>
            </a:solidFill>
            <a:prstDash val="solid"/>
            <a:round/>
            <a:headEnd type="none" w="lg" len="lg"/>
            <a:tailEnd type="none" w="lg" len="lg"/>
          </a:ln>
        </p:spPr>
      </p:cxnSp>
      <p:cxnSp>
        <p:nvCxnSpPr>
          <p:cNvPr id="403" name="Shape 1032"/>
          <p:cNvCxnSpPr>
            <a:endCxn id="480" idx="3"/>
          </p:cNvCxnSpPr>
          <p:nvPr/>
        </p:nvCxnSpPr>
        <p:spPr>
          <a:xfrm flipH="1">
            <a:off x="5053356" y="2525741"/>
            <a:ext cx="168900" cy="223800"/>
          </a:xfrm>
          <a:prstGeom prst="straightConnector1">
            <a:avLst/>
          </a:prstGeom>
          <a:noFill/>
          <a:ln w="19050" cap="flat" cmpd="sng">
            <a:solidFill>
              <a:schemeClr val="tx1"/>
            </a:solidFill>
            <a:prstDash val="solid"/>
            <a:round/>
            <a:headEnd type="none" w="lg" len="lg"/>
            <a:tailEnd type="none" w="lg" len="lg"/>
          </a:ln>
        </p:spPr>
      </p:cxnSp>
      <p:cxnSp>
        <p:nvCxnSpPr>
          <p:cNvPr id="404" name="Shape 1033"/>
          <p:cNvCxnSpPr>
            <a:stCxn id="438" idx="0"/>
          </p:cNvCxnSpPr>
          <p:nvPr/>
        </p:nvCxnSpPr>
        <p:spPr>
          <a:xfrm flipH="1">
            <a:off x="3391703" y="2982426"/>
            <a:ext cx="8400" cy="189900"/>
          </a:xfrm>
          <a:prstGeom prst="straightConnector1">
            <a:avLst/>
          </a:prstGeom>
          <a:noFill/>
          <a:ln w="19050" cap="flat" cmpd="sng">
            <a:solidFill>
              <a:schemeClr val="tx1"/>
            </a:solidFill>
            <a:prstDash val="solid"/>
            <a:round/>
            <a:headEnd type="none" w="lg" len="lg"/>
            <a:tailEnd type="none" w="lg" len="lg"/>
          </a:ln>
        </p:spPr>
      </p:cxnSp>
      <p:cxnSp>
        <p:nvCxnSpPr>
          <p:cNvPr id="405" name="Shape 1035"/>
          <p:cNvCxnSpPr>
            <a:endCxn id="451" idx="3"/>
          </p:cNvCxnSpPr>
          <p:nvPr/>
        </p:nvCxnSpPr>
        <p:spPr>
          <a:xfrm flipH="1">
            <a:off x="3988468" y="3347304"/>
            <a:ext cx="204600" cy="156300"/>
          </a:xfrm>
          <a:prstGeom prst="straightConnector1">
            <a:avLst/>
          </a:prstGeom>
          <a:noFill/>
          <a:ln w="19050" cap="flat" cmpd="sng">
            <a:solidFill>
              <a:schemeClr val="tx1"/>
            </a:solidFill>
            <a:prstDash val="solid"/>
            <a:round/>
            <a:headEnd type="none" w="lg" len="lg"/>
            <a:tailEnd type="none" w="lg" len="lg"/>
          </a:ln>
        </p:spPr>
      </p:cxnSp>
      <p:cxnSp>
        <p:nvCxnSpPr>
          <p:cNvPr id="406" name="Shape 1037"/>
          <p:cNvCxnSpPr>
            <a:stCxn id="502" idx="7"/>
            <a:endCxn id="457" idx="3"/>
          </p:cNvCxnSpPr>
          <p:nvPr/>
        </p:nvCxnSpPr>
        <p:spPr>
          <a:xfrm flipH="1">
            <a:off x="3874073" y="3634180"/>
            <a:ext cx="168600" cy="71100"/>
          </a:xfrm>
          <a:prstGeom prst="straightConnector1">
            <a:avLst/>
          </a:prstGeom>
          <a:noFill/>
          <a:ln w="19050" cap="flat" cmpd="sng">
            <a:solidFill>
              <a:schemeClr val="tx1"/>
            </a:solidFill>
            <a:prstDash val="solid"/>
            <a:round/>
            <a:headEnd type="none" w="lg" len="lg"/>
            <a:tailEnd type="none" w="lg" len="lg"/>
          </a:ln>
        </p:spPr>
      </p:cxnSp>
      <p:cxnSp>
        <p:nvCxnSpPr>
          <p:cNvPr id="407" name="Shape 1040"/>
          <p:cNvCxnSpPr/>
          <p:nvPr/>
        </p:nvCxnSpPr>
        <p:spPr>
          <a:xfrm rot="10800000" flipH="1">
            <a:off x="3847163" y="3619077"/>
            <a:ext cx="52799" cy="70199"/>
          </a:xfrm>
          <a:prstGeom prst="straightConnector1">
            <a:avLst/>
          </a:prstGeom>
          <a:noFill/>
          <a:ln w="19050" cap="flat" cmpd="sng">
            <a:solidFill>
              <a:schemeClr val="tx1"/>
            </a:solidFill>
            <a:prstDash val="solid"/>
            <a:round/>
            <a:headEnd type="none" w="lg" len="lg"/>
            <a:tailEnd type="none" w="lg" len="lg"/>
          </a:ln>
        </p:spPr>
      </p:cxnSp>
      <p:cxnSp>
        <p:nvCxnSpPr>
          <p:cNvPr id="408" name="Shape 1041"/>
          <p:cNvCxnSpPr/>
          <p:nvPr/>
        </p:nvCxnSpPr>
        <p:spPr>
          <a:xfrm flipH="1">
            <a:off x="3544197" y="3225196"/>
            <a:ext cx="225599" cy="221699"/>
          </a:xfrm>
          <a:prstGeom prst="straightConnector1">
            <a:avLst/>
          </a:prstGeom>
          <a:noFill/>
          <a:ln w="19050" cap="flat" cmpd="sng">
            <a:solidFill>
              <a:schemeClr val="tx1"/>
            </a:solidFill>
            <a:prstDash val="solid"/>
            <a:round/>
            <a:headEnd type="none" w="lg" len="lg"/>
            <a:tailEnd type="none" w="lg" len="lg"/>
          </a:ln>
        </p:spPr>
      </p:cxnSp>
      <p:cxnSp>
        <p:nvCxnSpPr>
          <p:cNvPr id="409" name="Shape 1042"/>
          <p:cNvCxnSpPr/>
          <p:nvPr/>
        </p:nvCxnSpPr>
        <p:spPr>
          <a:xfrm rot="10800000">
            <a:off x="4183740" y="3076285"/>
            <a:ext cx="85200" cy="27600"/>
          </a:xfrm>
          <a:prstGeom prst="straightConnector1">
            <a:avLst/>
          </a:prstGeom>
          <a:noFill/>
          <a:ln w="19050" cap="flat" cmpd="sng">
            <a:solidFill>
              <a:schemeClr val="tx1"/>
            </a:solidFill>
            <a:prstDash val="solid"/>
            <a:round/>
            <a:headEnd type="none" w="lg" len="lg"/>
            <a:tailEnd type="none" w="lg" len="lg"/>
          </a:ln>
        </p:spPr>
      </p:cxnSp>
      <p:cxnSp>
        <p:nvCxnSpPr>
          <p:cNvPr id="410" name="Shape 1043"/>
          <p:cNvCxnSpPr>
            <a:endCxn id="411" idx="2"/>
          </p:cNvCxnSpPr>
          <p:nvPr/>
        </p:nvCxnSpPr>
        <p:spPr>
          <a:xfrm rot="10800000">
            <a:off x="5050940" y="2983501"/>
            <a:ext cx="192600" cy="112200"/>
          </a:xfrm>
          <a:prstGeom prst="straightConnector1">
            <a:avLst/>
          </a:prstGeom>
          <a:noFill/>
          <a:ln w="19050" cap="flat" cmpd="sng">
            <a:solidFill>
              <a:schemeClr val="tx1"/>
            </a:solidFill>
            <a:prstDash val="solid"/>
            <a:round/>
            <a:headEnd type="none" w="lg" len="lg"/>
            <a:tailEnd type="none" w="lg" len="lg"/>
          </a:ln>
        </p:spPr>
      </p:cxnSp>
      <p:sp>
        <p:nvSpPr>
          <p:cNvPr id="411" name="Shape 1044"/>
          <p:cNvSpPr/>
          <p:nvPr/>
        </p:nvSpPr>
        <p:spPr>
          <a:xfrm rot="10800000">
            <a:off x="4894340" y="2905201"/>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412" name="Shape 1045"/>
          <p:cNvCxnSpPr>
            <a:endCxn id="488" idx="3"/>
          </p:cNvCxnSpPr>
          <p:nvPr/>
        </p:nvCxnSpPr>
        <p:spPr>
          <a:xfrm flipH="1">
            <a:off x="4584369" y="3018060"/>
            <a:ext cx="145800" cy="148200"/>
          </a:xfrm>
          <a:prstGeom prst="straightConnector1">
            <a:avLst/>
          </a:prstGeom>
          <a:noFill/>
          <a:ln w="19050" cap="flat" cmpd="sng">
            <a:solidFill>
              <a:schemeClr val="tx1"/>
            </a:solidFill>
            <a:prstDash val="solid"/>
            <a:round/>
            <a:headEnd type="none" w="lg" len="lg"/>
            <a:tailEnd type="none" w="lg" len="lg"/>
          </a:ln>
        </p:spPr>
      </p:cxnSp>
      <p:cxnSp>
        <p:nvCxnSpPr>
          <p:cNvPr id="413" name="Shape 1047"/>
          <p:cNvCxnSpPr>
            <a:endCxn id="501" idx="4"/>
          </p:cNvCxnSpPr>
          <p:nvPr/>
        </p:nvCxnSpPr>
        <p:spPr>
          <a:xfrm>
            <a:off x="4277821" y="3371989"/>
            <a:ext cx="35700" cy="131700"/>
          </a:xfrm>
          <a:prstGeom prst="straightConnector1">
            <a:avLst/>
          </a:prstGeom>
          <a:noFill/>
          <a:ln w="19050" cap="flat" cmpd="sng">
            <a:solidFill>
              <a:schemeClr val="tx1"/>
            </a:solidFill>
            <a:prstDash val="solid"/>
            <a:round/>
            <a:headEnd type="none" w="lg" len="lg"/>
            <a:tailEnd type="none" w="lg" len="lg"/>
          </a:ln>
        </p:spPr>
      </p:cxnSp>
      <p:cxnSp>
        <p:nvCxnSpPr>
          <p:cNvPr id="414" name="Shape 1049"/>
          <p:cNvCxnSpPr>
            <a:endCxn id="495" idx="1"/>
          </p:cNvCxnSpPr>
          <p:nvPr/>
        </p:nvCxnSpPr>
        <p:spPr>
          <a:xfrm rot="10800000">
            <a:off x="4723797" y="3376212"/>
            <a:ext cx="59100" cy="179400"/>
          </a:xfrm>
          <a:prstGeom prst="straightConnector1">
            <a:avLst/>
          </a:prstGeom>
          <a:noFill/>
          <a:ln w="19050" cap="flat" cmpd="sng">
            <a:solidFill>
              <a:schemeClr val="tx1"/>
            </a:solidFill>
            <a:prstDash val="solid"/>
            <a:round/>
            <a:headEnd type="none" w="lg" len="lg"/>
            <a:tailEnd type="none" w="lg" len="lg"/>
          </a:ln>
        </p:spPr>
      </p:cxnSp>
      <p:cxnSp>
        <p:nvCxnSpPr>
          <p:cNvPr id="415" name="Shape 1051"/>
          <p:cNvCxnSpPr>
            <a:endCxn id="465" idx="3"/>
          </p:cNvCxnSpPr>
          <p:nvPr/>
        </p:nvCxnSpPr>
        <p:spPr>
          <a:xfrm flipH="1">
            <a:off x="3671056" y="3773329"/>
            <a:ext cx="162300" cy="209700"/>
          </a:xfrm>
          <a:prstGeom prst="straightConnector1">
            <a:avLst/>
          </a:prstGeom>
          <a:noFill/>
          <a:ln w="19050" cap="flat" cmpd="sng">
            <a:solidFill>
              <a:schemeClr val="tx1"/>
            </a:solidFill>
            <a:prstDash val="solid"/>
            <a:round/>
            <a:headEnd type="none" w="lg" len="lg"/>
            <a:tailEnd type="none" w="lg" len="lg"/>
          </a:ln>
        </p:spPr>
      </p:cxnSp>
      <p:sp>
        <p:nvSpPr>
          <p:cNvPr id="416" name="Shape 1053"/>
          <p:cNvSpPr/>
          <p:nvPr/>
        </p:nvSpPr>
        <p:spPr>
          <a:xfrm rot="10800000">
            <a:off x="4222545" y="4337126"/>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417" name="Shape 1054"/>
          <p:cNvCxnSpPr>
            <a:endCxn id="514" idx="2"/>
          </p:cNvCxnSpPr>
          <p:nvPr/>
        </p:nvCxnSpPr>
        <p:spPr>
          <a:xfrm rot="10800000">
            <a:off x="5025589" y="4097927"/>
            <a:ext cx="217800" cy="64800"/>
          </a:xfrm>
          <a:prstGeom prst="straightConnector1">
            <a:avLst/>
          </a:prstGeom>
          <a:noFill/>
          <a:ln w="19050" cap="flat" cmpd="sng">
            <a:solidFill>
              <a:schemeClr val="tx1"/>
            </a:solidFill>
            <a:prstDash val="solid"/>
            <a:round/>
            <a:headEnd type="none" w="lg" len="lg"/>
            <a:tailEnd type="none" w="lg" len="lg"/>
          </a:ln>
        </p:spPr>
      </p:cxnSp>
      <p:cxnSp>
        <p:nvCxnSpPr>
          <p:cNvPr id="418" name="Shape 1056"/>
          <p:cNvCxnSpPr>
            <a:endCxn id="505" idx="1"/>
          </p:cNvCxnSpPr>
          <p:nvPr/>
        </p:nvCxnSpPr>
        <p:spPr>
          <a:xfrm rot="10800000">
            <a:off x="4825200" y="3736574"/>
            <a:ext cx="96900" cy="304500"/>
          </a:xfrm>
          <a:prstGeom prst="straightConnector1">
            <a:avLst/>
          </a:prstGeom>
          <a:noFill/>
          <a:ln w="19050" cap="flat" cmpd="sng">
            <a:solidFill>
              <a:schemeClr val="tx1"/>
            </a:solidFill>
            <a:prstDash val="solid"/>
            <a:round/>
            <a:headEnd type="none" w="lg" len="lg"/>
            <a:tailEnd type="none" w="lg" len="lg"/>
          </a:ln>
        </p:spPr>
      </p:cxnSp>
      <p:cxnSp>
        <p:nvCxnSpPr>
          <p:cNvPr id="419" name="Shape 1058"/>
          <p:cNvCxnSpPr/>
          <p:nvPr/>
        </p:nvCxnSpPr>
        <p:spPr>
          <a:xfrm rot="10800000" flipH="1">
            <a:off x="4594880" y="3699658"/>
            <a:ext cx="124499" cy="140100"/>
          </a:xfrm>
          <a:prstGeom prst="straightConnector1">
            <a:avLst/>
          </a:prstGeom>
          <a:noFill/>
          <a:ln w="19050" cap="flat" cmpd="sng">
            <a:solidFill>
              <a:schemeClr val="tx1"/>
            </a:solidFill>
            <a:prstDash val="solid"/>
            <a:round/>
            <a:headEnd type="none" w="lg" len="lg"/>
            <a:tailEnd type="none" w="lg" len="lg"/>
          </a:ln>
        </p:spPr>
      </p:cxnSp>
      <p:cxnSp>
        <p:nvCxnSpPr>
          <p:cNvPr id="420" name="Shape 1059"/>
          <p:cNvCxnSpPr/>
          <p:nvPr/>
        </p:nvCxnSpPr>
        <p:spPr>
          <a:xfrm rot="10800000" flipH="1">
            <a:off x="4448330" y="3858291"/>
            <a:ext cx="109499" cy="82499"/>
          </a:xfrm>
          <a:prstGeom prst="straightConnector1">
            <a:avLst/>
          </a:prstGeom>
          <a:noFill/>
          <a:ln w="19050" cap="flat" cmpd="sng">
            <a:solidFill>
              <a:schemeClr val="tx1"/>
            </a:solidFill>
            <a:prstDash val="solid"/>
            <a:round/>
            <a:headEnd type="none" w="lg" len="lg"/>
            <a:tailEnd type="none" w="lg" len="lg"/>
          </a:ln>
        </p:spPr>
      </p:cxnSp>
      <p:sp>
        <p:nvSpPr>
          <p:cNvPr id="421" name="Shape 1060"/>
          <p:cNvSpPr/>
          <p:nvPr/>
        </p:nvSpPr>
        <p:spPr>
          <a:xfrm rot="10800000">
            <a:off x="3474013" y="228687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2" name="Shape 1061"/>
          <p:cNvSpPr/>
          <p:nvPr/>
        </p:nvSpPr>
        <p:spPr>
          <a:xfrm rot="10800000">
            <a:off x="3791372" y="2389264"/>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3" name="Shape 1062"/>
          <p:cNvSpPr/>
          <p:nvPr/>
        </p:nvSpPr>
        <p:spPr>
          <a:xfrm rot="10800000">
            <a:off x="3651679" y="236942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4" name="Shape 1063"/>
          <p:cNvSpPr/>
          <p:nvPr/>
        </p:nvSpPr>
        <p:spPr>
          <a:xfrm rot="10800000">
            <a:off x="3220190" y="230671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5" name="Shape 1064"/>
          <p:cNvSpPr/>
          <p:nvPr/>
        </p:nvSpPr>
        <p:spPr>
          <a:xfrm rot="10800000">
            <a:off x="3042524" y="23265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6" name="Shape 1065"/>
          <p:cNvSpPr/>
          <p:nvPr/>
        </p:nvSpPr>
        <p:spPr>
          <a:xfrm rot="10800000">
            <a:off x="3461285" y="24884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7" name="Shape 1066"/>
          <p:cNvSpPr/>
          <p:nvPr/>
        </p:nvSpPr>
        <p:spPr>
          <a:xfrm rot="10800000">
            <a:off x="3804100" y="2508326"/>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8" name="Shape 1067"/>
          <p:cNvSpPr/>
          <p:nvPr/>
        </p:nvSpPr>
        <p:spPr>
          <a:xfrm rot="10800000">
            <a:off x="3664407" y="252817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9" name="Shape 1068"/>
          <p:cNvSpPr/>
          <p:nvPr/>
        </p:nvSpPr>
        <p:spPr>
          <a:xfrm rot="10800000">
            <a:off x="3232918" y="254801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0" name="Shape 1069"/>
          <p:cNvSpPr/>
          <p:nvPr/>
        </p:nvSpPr>
        <p:spPr>
          <a:xfrm rot="10800000">
            <a:off x="3029795" y="25678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1" name="Shape 1070"/>
          <p:cNvSpPr/>
          <p:nvPr/>
        </p:nvSpPr>
        <p:spPr>
          <a:xfrm rot="10800000">
            <a:off x="3588250" y="2786139"/>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2" name="Shape 1071"/>
          <p:cNvSpPr/>
          <p:nvPr/>
        </p:nvSpPr>
        <p:spPr>
          <a:xfrm rot="10800000">
            <a:off x="3867529" y="2647233"/>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3" name="Shape 1072"/>
          <p:cNvSpPr/>
          <p:nvPr/>
        </p:nvSpPr>
        <p:spPr>
          <a:xfrm rot="10800000">
            <a:off x="3778644" y="2667076"/>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4" name="Shape 1073"/>
          <p:cNvSpPr/>
          <p:nvPr/>
        </p:nvSpPr>
        <p:spPr>
          <a:xfrm rot="10800000">
            <a:off x="3309075" y="268692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5" name="Shape 1074"/>
          <p:cNvSpPr/>
          <p:nvPr/>
        </p:nvSpPr>
        <p:spPr>
          <a:xfrm rot="10800000">
            <a:off x="3118681" y="270676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6" name="Shape 1075"/>
          <p:cNvSpPr/>
          <p:nvPr/>
        </p:nvSpPr>
        <p:spPr>
          <a:xfrm rot="10800000">
            <a:off x="3562793" y="298457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7" name="Shape 1076"/>
          <p:cNvSpPr/>
          <p:nvPr/>
        </p:nvSpPr>
        <p:spPr>
          <a:xfrm rot="10800000">
            <a:off x="3880258" y="2865514"/>
            <a:ext cx="156600" cy="156600"/>
          </a:xfrm>
          <a:prstGeom prst="ellipse">
            <a:avLst/>
          </a:prstGeom>
          <a:solidFill>
            <a:srgbClr val="FDFFF5">
              <a:alpha val="6510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8" name="Shape 1034"/>
          <p:cNvSpPr/>
          <p:nvPr/>
        </p:nvSpPr>
        <p:spPr>
          <a:xfrm rot="10800000">
            <a:off x="3321803" y="2825826"/>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9" name="Shape 1077"/>
          <p:cNvSpPr/>
          <p:nvPr/>
        </p:nvSpPr>
        <p:spPr>
          <a:xfrm rot="10800000">
            <a:off x="3131409" y="28853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0" name="Shape 1078"/>
          <p:cNvSpPr/>
          <p:nvPr/>
        </p:nvSpPr>
        <p:spPr>
          <a:xfrm rot="10800000">
            <a:off x="3575522" y="302426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1" name="Shape 1079"/>
          <p:cNvSpPr/>
          <p:nvPr/>
        </p:nvSpPr>
        <p:spPr>
          <a:xfrm rot="10800000">
            <a:off x="3892986" y="3044108"/>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2" name="Shape 1080"/>
          <p:cNvSpPr/>
          <p:nvPr/>
        </p:nvSpPr>
        <p:spPr>
          <a:xfrm rot="10800000">
            <a:off x="3753188" y="3083795"/>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3" name="Shape 1081"/>
          <p:cNvSpPr/>
          <p:nvPr/>
        </p:nvSpPr>
        <p:spPr>
          <a:xfrm rot="10800000">
            <a:off x="3296347" y="3163170"/>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4" name="Shape 1082"/>
          <p:cNvSpPr/>
          <p:nvPr/>
        </p:nvSpPr>
        <p:spPr>
          <a:xfrm rot="10800000">
            <a:off x="3105953" y="300442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5" name="Shape 1083"/>
          <p:cNvSpPr/>
          <p:nvPr/>
        </p:nvSpPr>
        <p:spPr>
          <a:xfrm rot="10800000">
            <a:off x="3423206" y="330207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6" name="Shape 1084"/>
          <p:cNvSpPr/>
          <p:nvPr/>
        </p:nvSpPr>
        <p:spPr>
          <a:xfrm rot="10800000">
            <a:off x="3829450" y="332192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7" name="Shape 1085"/>
          <p:cNvSpPr/>
          <p:nvPr/>
        </p:nvSpPr>
        <p:spPr>
          <a:xfrm rot="10800000">
            <a:off x="3600925" y="3341764"/>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8" name="Shape 1086"/>
          <p:cNvSpPr/>
          <p:nvPr/>
        </p:nvSpPr>
        <p:spPr>
          <a:xfrm rot="10800000">
            <a:off x="3258268" y="3361608"/>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9" name="Shape 1087"/>
          <p:cNvSpPr/>
          <p:nvPr/>
        </p:nvSpPr>
        <p:spPr>
          <a:xfrm rot="10800000">
            <a:off x="3055199" y="338145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0" name="Shape 1088"/>
          <p:cNvSpPr/>
          <p:nvPr/>
        </p:nvSpPr>
        <p:spPr>
          <a:xfrm rot="10800000">
            <a:off x="3410531" y="3401295"/>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1" name="Shape 1036"/>
          <p:cNvSpPr/>
          <p:nvPr/>
        </p:nvSpPr>
        <p:spPr>
          <a:xfrm rot="10800000">
            <a:off x="3854801" y="3480670"/>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2" name="Shape 1089"/>
          <p:cNvSpPr/>
          <p:nvPr/>
        </p:nvSpPr>
        <p:spPr>
          <a:xfrm rot="10800000">
            <a:off x="3638951" y="3460826"/>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3" name="Shape 1090"/>
          <p:cNvSpPr/>
          <p:nvPr/>
        </p:nvSpPr>
        <p:spPr>
          <a:xfrm rot="10800000">
            <a:off x="3283619" y="34409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4" name="Shape 1091"/>
          <p:cNvSpPr/>
          <p:nvPr/>
        </p:nvSpPr>
        <p:spPr>
          <a:xfrm rot="10800000">
            <a:off x="3080549" y="3421139"/>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5" name="Shape 1092"/>
          <p:cNvSpPr/>
          <p:nvPr/>
        </p:nvSpPr>
        <p:spPr>
          <a:xfrm rot="10800000">
            <a:off x="3550065" y="3523533"/>
            <a:ext cx="156600" cy="156600"/>
          </a:xfrm>
          <a:prstGeom prst="ellipse">
            <a:avLst/>
          </a:prstGeom>
          <a:solidFill>
            <a:srgbClr val="FDFFF5">
              <a:alpha val="65380"/>
            </a:srgbClr>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6" name="Shape 1093"/>
          <p:cNvSpPr/>
          <p:nvPr/>
        </p:nvSpPr>
        <p:spPr>
          <a:xfrm rot="10800000">
            <a:off x="3905661" y="3702126"/>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7" name="Shape 1039"/>
          <p:cNvSpPr/>
          <p:nvPr/>
        </p:nvSpPr>
        <p:spPr>
          <a:xfrm rot="10800000">
            <a:off x="3740460" y="3682283"/>
            <a:ext cx="156600" cy="156600"/>
          </a:xfrm>
          <a:prstGeom prst="ellipse">
            <a:avLst/>
          </a:prstGeom>
          <a:solidFill>
            <a:srgbClr val="FDFFF5">
              <a:alpha val="6510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8" name="Shape 1094"/>
          <p:cNvSpPr/>
          <p:nvPr/>
        </p:nvSpPr>
        <p:spPr>
          <a:xfrm rot="10800000">
            <a:off x="3347154" y="3662439"/>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9" name="Shape 1095"/>
          <p:cNvSpPr/>
          <p:nvPr/>
        </p:nvSpPr>
        <p:spPr>
          <a:xfrm rot="10800000">
            <a:off x="3194786" y="3642595"/>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0" name="Shape 1096"/>
          <p:cNvSpPr/>
          <p:nvPr/>
        </p:nvSpPr>
        <p:spPr>
          <a:xfrm rot="10800000">
            <a:off x="3499364" y="3741814"/>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1" name="Shape 1097"/>
          <p:cNvSpPr/>
          <p:nvPr/>
        </p:nvSpPr>
        <p:spPr>
          <a:xfrm rot="10800000">
            <a:off x="3918336" y="3761658"/>
            <a:ext cx="156600" cy="156600"/>
          </a:xfrm>
          <a:prstGeom prst="ellipse">
            <a:avLst/>
          </a:prstGeom>
          <a:solidFill>
            <a:srgbClr val="FDFFF5">
              <a:alpha val="65100"/>
            </a:srgbClr>
          </a:solidFill>
          <a:ln w="952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2" name="Shape 1098"/>
          <p:cNvSpPr/>
          <p:nvPr/>
        </p:nvSpPr>
        <p:spPr>
          <a:xfrm rot="10800000">
            <a:off x="3689758" y="3781501"/>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3" name="Shape 1099"/>
          <p:cNvSpPr/>
          <p:nvPr/>
        </p:nvSpPr>
        <p:spPr>
          <a:xfrm rot="10800000">
            <a:off x="3397856" y="3801345"/>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4" name="Shape 1100"/>
          <p:cNvSpPr/>
          <p:nvPr/>
        </p:nvSpPr>
        <p:spPr>
          <a:xfrm rot="10800000">
            <a:off x="3182111" y="3721970"/>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5" name="Shape 1052"/>
          <p:cNvSpPr/>
          <p:nvPr/>
        </p:nvSpPr>
        <p:spPr>
          <a:xfrm rot="10800000">
            <a:off x="3537390" y="3960095"/>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6" name="Shape 1101"/>
          <p:cNvSpPr/>
          <p:nvPr/>
        </p:nvSpPr>
        <p:spPr>
          <a:xfrm rot="10800000">
            <a:off x="3702433" y="397993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7" name="Shape 1102"/>
          <p:cNvSpPr/>
          <p:nvPr/>
        </p:nvSpPr>
        <p:spPr>
          <a:xfrm rot="10800000">
            <a:off x="3334479" y="409900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8" name="Shape 1103"/>
          <p:cNvSpPr/>
          <p:nvPr/>
        </p:nvSpPr>
        <p:spPr>
          <a:xfrm rot="10800000">
            <a:off x="3156760" y="392040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9" name="Shape 1104"/>
          <p:cNvSpPr/>
          <p:nvPr/>
        </p:nvSpPr>
        <p:spPr>
          <a:xfrm rot="10800000">
            <a:off x="4374649" y="234957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0" name="Shape 1105"/>
          <p:cNvSpPr/>
          <p:nvPr/>
        </p:nvSpPr>
        <p:spPr>
          <a:xfrm rot="10800000">
            <a:off x="4792936" y="2329733"/>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1" name="Shape 1106"/>
          <p:cNvSpPr/>
          <p:nvPr/>
        </p:nvSpPr>
        <p:spPr>
          <a:xfrm rot="10800000">
            <a:off x="4552104" y="230988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2" name="Shape 1107"/>
          <p:cNvSpPr/>
          <p:nvPr/>
        </p:nvSpPr>
        <p:spPr>
          <a:xfrm rot="10800000">
            <a:off x="4209869" y="2290045"/>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3" name="Shape 1108"/>
          <p:cNvSpPr/>
          <p:nvPr/>
        </p:nvSpPr>
        <p:spPr>
          <a:xfrm rot="10800000">
            <a:off x="4032415" y="227020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4" name="Shape 1109"/>
          <p:cNvSpPr/>
          <p:nvPr/>
        </p:nvSpPr>
        <p:spPr>
          <a:xfrm rot="10800000">
            <a:off x="4400000" y="2448795"/>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5" name="Shape 1029"/>
          <p:cNvSpPr/>
          <p:nvPr/>
        </p:nvSpPr>
        <p:spPr>
          <a:xfrm rot="10800000">
            <a:off x="4780261" y="2428951"/>
            <a:ext cx="156600" cy="156600"/>
          </a:xfrm>
          <a:prstGeom prst="ellipse">
            <a:avLst/>
          </a:prstGeom>
          <a:solidFill>
            <a:srgbClr val="FDFFF5">
              <a:alpha val="6510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6" name="Shape 1110"/>
          <p:cNvSpPr/>
          <p:nvPr/>
        </p:nvSpPr>
        <p:spPr>
          <a:xfrm rot="10800000">
            <a:off x="4577455" y="2409108"/>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7" name="Shape 1111"/>
          <p:cNvSpPr/>
          <p:nvPr/>
        </p:nvSpPr>
        <p:spPr>
          <a:xfrm rot="10800000">
            <a:off x="4184519" y="2587701"/>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8" name="Shape 1112"/>
          <p:cNvSpPr/>
          <p:nvPr/>
        </p:nvSpPr>
        <p:spPr>
          <a:xfrm rot="10800000">
            <a:off x="4045090" y="2468639"/>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9" name="Shape 1027"/>
          <p:cNvSpPr/>
          <p:nvPr/>
        </p:nvSpPr>
        <p:spPr>
          <a:xfrm rot="10800000">
            <a:off x="4539429" y="2607545"/>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0" name="Shape 1031"/>
          <p:cNvSpPr/>
          <p:nvPr/>
        </p:nvSpPr>
        <p:spPr>
          <a:xfrm rot="10800000">
            <a:off x="4919690" y="2726608"/>
            <a:ext cx="156600" cy="156600"/>
          </a:xfrm>
          <a:prstGeom prst="ellipse">
            <a:avLst/>
          </a:prstGeom>
          <a:solidFill>
            <a:srgbClr val="FDFFF5">
              <a:alpha val="6510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1" name="Shape 1113"/>
          <p:cNvSpPr/>
          <p:nvPr/>
        </p:nvSpPr>
        <p:spPr>
          <a:xfrm rot="10800000">
            <a:off x="4628157" y="276629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2" name="Shape 1114"/>
          <p:cNvSpPr/>
          <p:nvPr/>
        </p:nvSpPr>
        <p:spPr>
          <a:xfrm rot="10800000">
            <a:off x="4285922" y="274645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3" name="Shape 1025"/>
          <p:cNvSpPr/>
          <p:nvPr/>
        </p:nvSpPr>
        <p:spPr>
          <a:xfrm rot="10800000">
            <a:off x="4108467" y="2627389"/>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4" name="Shape 1115"/>
          <p:cNvSpPr/>
          <p:nvPr/>
        </p:nvSpPr>
        <p:spPr>
          <a:xfrm rot="10800000">
            <a:off x="4501404" y="28059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5" name="Shape 1116"/>
          <p:cNvSpPr/>
          <p:nvPr/>
        </p:nvSpPr>
        <p:spPr>
          <a:xfrm rot="10800000">
            <a:off x="4716884" y="2925045"/>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6" name="Shape 1117"/>
          <p:cNvSpPr/>
          <p:nvPr/>
        </p:nvSpPr>
        <p:spPr>
          <a:xfrm rot="10800000">
            <a:off x="4311272" y="2944889"/>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7" name="Shape 1118"/>
          <p:cNvSpPr/>
          <p:nvPr/>
        </p:nvSpPr>
        <p:spPr>
          <a:xfrm rot="10800000">
            <a:off x="4057765" y="2964733"/>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8" name="Shape 1046"/>
          <p:cNvSpPr/>
          <p:nvPr/>
        </p:nvSpPr>
        <p:spPr>
          <a:xfrm rot="10800000">
            <a:off x="4450702" y="3143326"/>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9" name="Shape 1119"/>
          <p:cNvSpPr/>
          <p:nvPr/>
        </p:nvSpPr>
        <p:spPr>
          <a:xfrm rot="10800000">
            <a:off x="4907015" y="3123483"/>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0" name="Shape 1120"/>
          <p:cNvSpPr/>
          <p:nvPr/>
        </p:nvSpPr>
        <p:spPr>
          <a:xfrm rot="10800000">
            <a:off x="4653508" y="310363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1" name="Shape 1121"/>
          <p:cNvSpPr/>
          <p:nvPr/>
        </p:nvSpPr>
        <p:spPr>
          <a:xfrm rot="10800000">
            <a:off x="4247896" y="3063951"/>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2" name="Shape 1122"/>
          <p:cNvSpPr/>
          <p:nvPr/>
        </p:nvSpPr>
        <p:spPr>
          <a:xfrm rot="10800000">
            <a:off x="4121143" y="318301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3" name="Shape 1123"/>
          <p:cNvSpPr/>
          <p:nvPr/>
        </p:nvSpPr>
        <p:spPr>
          <a:xfrm rot="10800000">
            <a:off x="4425350" y="3282233"/>
            <a:ext cx="156600" cy="156600"/>
          </a:xfrm>
          <a:prstGeom prst="ellipse">
            <a:avLst/>
          </a:prstGeom>
          <a:solidFill>
            <a:srgbClr val="FDFFF5">
              <a:alpha val="6538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4" name="Shape 1124"/>
          <p:cNvSpPr/>
          <p:nvPr/>
        </p:nvSpPr>
        <p:spPr>
          <a:xfrm rot="10800000">
            <a:off x="4805611" y="326238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5" name="Shape 1050"/>
          <p:cNvSpPr/>
          <p:nvPr/>
        </p:nvSpPr>
        <p:spPr>
          <a:xfrm rot="10800000">
            <a:off x="4590130" y="3242545"/>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6" name="Shape 1125"/>
          <p:cNvSpPr/>
          <p:nvPr/>
        </p:nvSpPr>
        <p:spPr>
          <a:xfrm rot="10800000">
            <a:off x="4171844" y="3222701"/>
            <a:ext cx="156600" cy="156600"/>
          </a:xfrm>
          <a:prstGeom prst="ellipse">
            <a:avLst/>
          </a:prstGeom>
          <a:solidFill>
            <a:srgbClr val="FDFFF5">
              <a:alpha val="6538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7" name="Shape 1126"/>
          <p:cNvSpPr/>
          <p:nvPr/>
        </p:nvSpPr>
        <p:spPr>
          <a:xfrm rot="10800000">
            <a:off x="3981713" y="32028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8" name="Shape 1127"/>
          <p:cNvSpPr/>
          <p:nvPr/>
        </p:nvSpPr>
        <p:spPr>
          <a:xfrm rot="10800000">
            <a:off x="4412675" y="35203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9" name="Shape 1128"/>
          <p:cNvSpPr/>
          <p:nvPr/>
        </p:nvSpPr>
        <p:spPr>
          <a:xfrm rot="10800000">
            <a:off x="4742235" y="3540201"/>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0" name="Shape 1129"/>
          <p:cNvSpPr/>
          <p:nvPr/>
        </p:nvSpPr>
        <p:spPr>
          <a:xfrm rot="10800000">
            <a:off x="4564780" y="348384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1" name="Shape 1048"/>
          <p:cNvSpPr/>
          <p:nvPr/>
        </p:nvSpPr>
        <p:spPr>
          <a:xfrm rot="10800000">
            <a:off x="4235221" y="3503689"/>
            <a:ext cx="156600" cy="156600"/>
          </a:xfrm>
          <a:prstGeom prst="ellipse">
            <a:avLst/>
          </a:prstGeom>
          <a:solidFill>
            <a:srgbClr val="FDFFF5">
              <a:alpha val="6538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2" name="Shape 1038"/>
          <p:cNvSpPr/>
          <p:nvPr/>
        </p:nvSpPr>
        <p:spPr>
          <a:xfrm rot="10800000">
            <a:off x="4019740" y="3500514"/>
            <a:ext cx="156600" cy="156600"/>
          </a:xfrm>
          <a:prstGeom prst="ellipse">
            <a:avLst/>
          </a:prstGeom>
          <a:solidFill>
            <a:srgbClr val="FDFFF5">
              <a:alpha val="65380"/>
            </a:srgbClr>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3" name="Shape 1130"/>
          <p:cNvSpPr/>
          <p:nvPr/>
        </p:nvSpPr>
        <p:spPr>
          <a:xfrm rot="10800000">
            <a:off x="4476052" y="362275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4" name="Shape 1131"/>
          <p:cNvSpPr/>
          <p:nvPr/>
        </p:nvSpPr>
        <p:spPr>
          <a:xfrm rot="10800000">
            <a:off x="4830963" y="3543376"/>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5" name="Shape 1057"/>
          <p:cNvSpPr/>
          <p:nvPr/>
        </p:nvSpPr>
        <p:spPr>
          <a:xfrm rot="10800000">
            <a:off x="4691533" y="3602908"/>
            <a:ext cx="156600" cy="156600"/>
          </a:xfrm>
          <a:prstGeom prst="ellipse">
            <a:avLst/>
          </a:prstGeom>
          <a:solidFill>
            <a:srgbClr val="FDFFF5">
              <a:alpha val="65100"/>
            </a:srgbClr>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6" name="Shape 1132"/>
          <p:cNvSpPr/>
          <p:nvPr/>
        </p:nvSpPr>
        <p:spPr>
          <a:xfrm rot="10800000">
            <a:off x="4349299" y="358306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7" name="Shape 1133"/>
          <p:cNvSpPr/>
          <p:nvPr/>
        </p:nvSpPr>
        <p:spPr>
          <a:xfrm rot="10800000">
            <a:off x="4159168" y="356322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8" name="Shape 1134"/>
          <p:cNvSpPr/>
          <p:nvPr/>
        </p:nvSpPr>
        <p:spPr>
          <a:xfrm rot="10800000">
            <a:off x="4488728" y="3821189"/>
            <a:ext cx="156600" cy="156600"/>
          </a:xfrm>
          <a:prstGeom prst="ellipse">
            <a:avLst/>
          </a:prstGeom>
          <a:solidFill>
            <a:srgbClr val="FDFFF5">
              <a:alpha val="65380"/>
            </a:srgbClr>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9" name="Shape 1135"/>
          <p:cNvSpPr/>
          <p:nvPr/>
        </p:nvSpPr>
        <p:spPr>
          <a:xfrm rot="10800000">
            <a:off x="4856313" y="3841033"/>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0" name="Shape 1136"/>
          <p:cNvSpPr/>
          <p:nvPr/>
        </p:nvSpPr>
        <p:spPr>
          <a:xfrm rot="10800000">
            <a:off x="4640832" y="3860876"/>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1" name="Shape 1137"/>
          <p:cNvSpPr/>
          <p:nvPr/>
        </p:nvSpPr>
        <p:spPr>
          <a:xfrm rot="10800000">
            <a:off x="4323948" y="3909288"/>
            <a:ext cx="156600" cy="156600"/>
          </a:xfrm>
          <a:prstGeom prst="ellipse">
            <a:avLst/>
          </a:prstGeom>
          <a:solidFill>
            <a:srgbClr val="FDFFF5">
              <a:alpha val="65380"/>
            </a:srgbClr>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2" name="Shape 1138"/>
          <p:cNvSpPr/>
          <p:nvPr/>
        </p:nvSpPr>
        <p:spPr>
          <a:xfrm rot="10800000">
            <a:off x="4146493" y="3900564"/>
            <a:ext cx="156600" cy="156600"/>
          </a:xfrm>
          <a:prstGeom prst="ellipse">
            <a:avLst/>
          </a:prstGeom>
          <a:solidFill>
            <a:srgbClr val="FDFFF5">
              <a:alpha val="65380"/>
            </a:srgbClr>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3" name="Shape 1139"/>
          <p:cNvSpPr/>
          <p:nvPr/>
        </p:nvSpPr>
        <p:spPr>
          <a:xfrm rot="10800000">
            <a:off x="4514079" y="39997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4" name="Shape 1055"/>
          <p:cNvSpPr/>
          <p:nvPr/>
        </p:nvSpPr>
        <p:spPr>
          <a:xfrm rot="10800000">
            <a:off x="4868989" y="4019626"/>
            <a:ext cx="156600" cy="156600"/>
          </a:xfrm>
          <a:prstGeom prst="ellipse">
            <a:avLst/>
          </a:prstGeom>
          <a:solidFill>
            <a:srgbClr val="FDFFF5">
              <a:alpha val="65100"/>
            </a:srgbClr>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5" name="Shape 1140"/>
          <p:cNvSpPr/>
          <p:nvPr/>
        </p:nvSpPr>
        <p:spPr>
          <a:xfrm rot="10800000">
            <a:off x="4678858" y="403947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6" name="Shape 1141"/>
          <p:cNvSpPr/>
          <p:nvPr/>
        </p:nvSpPr>
        <p:spPr>
          <a:xfrm rot="10800000">
            <a:off x="4336624" y="405931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7" name="Shape 1142"/>
          <p:cNvSpPr/>
          <p:nvPr/>
        </p:nvSpPr>
        <p:spPr>
          <a:xfrm rot="10800000">
            <a:off x="4133818" y="40791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8" name="Shape 1143"/>
          <p:cNvSpPr/>
          <p:nvPr/>
        </p:nvSpPr>
        <p:spPr>
          <a:xfrm rot="10800000">
            <a:off x="3448557" y="419822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9" name="Shape 1144"/>
          <p:cNvSpPr/>
          <p:nvPr/>
        </p:nvSpPr>
        <p:spPr>
          <a:xfrm rot="10800000">
            <a:off x="3816775" y="411884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0" name="Shape 1145"/>
          <p:cNvSpPr/>
          <p:nvPr/>
        </p:nvSpPr>
        <p:spPr>
          <a:xfrm rot="10800000">
            <a:off x="3626275" y="413868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1" name="Shape 1146"/>
          <p:cNvSpPr/>
          <p:nvPr/>
        </p:nvSpPr>
        <p:spPr>
          <a:xfrm rot="10800000">
            <a:off x="3270944" y="415853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2" name="Shape 1147"/>
          <p:cNvSpPr/>
          <p:nvPr/>
        </p:nvSpPr>
        <p:spPr>
          <a:xfrm rot="10800000">
            <a:off x="3067874" y="417837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3" name="Shape 1148"/>
          <p:cNvSpPr/>
          <p:nvPr/>
        </p:nvSpPr>
        <p:spPr>
          <a:xfrm rot="10800000">
            <a:off x="3435881" y="441650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4" name="Shape 1149"/>
          <p:cNvSpPr/>
          <p:nvPr/>
        </p:nvSpPr>
        <p:spPr>
          <a:xfrm rot="10800000">
            <a:off x="3842125" y="443634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5" name="Shape 1150"/>
          <p:cNvSpPr/>
          <p:nvPr/>
        </p:nvSpPr>
        <p:spPr>
          <a:xfrm rot="10800000">
            <a:off x="3613600" y="445618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6" name="Shape 1151"/>
          <p:cNvSpPr/>
          <p:nvPr/>
        </p:nvSpPr>
        <p:spPr>
          <a:xfrm rot="10800000">
            <a:off x="3245593" y="447603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7" name="Shape 1152"/>
          <p:cNvSpPr/>
          <p:nvPr/>
        </p:nvSpPr>
        <p:spPr>
          <a:xfrm rot="10800000">
            <a:off x="3093225" y="449587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8" name="Shape 1153"/>
          <p:cNvSpPr/>
          <p:nvPr/>
        </p:nvSpPr>
        <p:spPr>
          <a:xfrm rot="10800000">
            <a:off x="3524715" y="451572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9" name="Shape 1154"/>
          <p:cNvSpPr/>
          <p:nvPr/>
        </p:nvSpPr>
        <p:spPr>
          <a:xfrm rot="10800000">
            <a:off x="3931011" y="4694314"/>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0" name="Shape 1155"/>
          <p:cNvSpPr/>
          <p:nvPr/>
        </p:nvSpPr>
        <p:spPr>
          <a:xfrm rot="10800000">
            <a:off x="3677083" y="467447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1" name="Shape 1156"/>
          <p:cNvSpPr/>
          <p:nvPr/>
        </p:nvSpPr>
        <p:spPr>
          <a:xfrm rot="10800000">
            <a:off x="3385180" y="465462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2" name="Shape 1157"/>
          <p:cNvSpPr/>
          <p:nvPr/>
        </p:nvSpPr>
        <p:spPr>
          <a:xfrm rot="10800000">
            <a:off x="3169435" y="46347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3" name="Shape 1158"/>
          <p:cNvSpPr/>
          <p:nvPr/>
        </p:nvSpPr>
        <p:spPr>
          <a:xfrm rot="10800000">
            <a:off x="3512039" y="473400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4" name="Shape 1159"/>
          <p:cNvSpPr/>
          <p:nvPr/>
        </p:nvSpPr>
        <p:spPr>
          <a:xfrm rot="10800000">
            <a:off x="3969038" y="475384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5" name="Shape 1160"/>
          <p:cNvSpPr/>
          <p:nvPr/>
        </p:nvSpPr>
        <p:spPr>
          <a:xfrm rot="10800000">
            <a:off x="3727784" y="4773689"/>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6" name="Shape 1161"/>
          <p:cNvSpPr/>
          <p:nvPr/>
        </p:nvSpPr>
        <p:spPr>
          <a:xfrm rot="10800000">
            <a:off x="3359829" y="479353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7" name="Shape 1162"/>
          <p:cNvSpPr/>
          <p:nvPr/>
        </p:nvSpPr>
        <p:spPr>
          <a:xfrm rot="10800000">
            <a:off x="3144084" y="47141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8" name="Shape 1163"/>
          <p:cNvSpPr/>
          <p:nvPr/>
        </p:nvSpPr>
        <p:spPr>
          <a:xfrm rot="10800000">
            <a:off x="3486688" y="497212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9" name="Shape 1164"/>
          <p:cNvSpPr/>
          <p:nvPr/>
        </p:nvSpPr>
        <p:spPr>
          <a:xfrm rot="10800000">
            <a:off x="3943687" y="491259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0" name="Shape 1165"/>
          <p:cNvSpPr/>
          <p:nvPr/>
        </p:nvSpPr>
        <p:spPr>
          <a:xfrm rot="10800000">
            <a:off x="3715108" y="499197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1" name="Shape 1166"/>
          <p:cNvSpPr/>
          <p:nvPr/>
        </p:nvSpPr>
        <p:spPr>
          <a:xfrm rot="10800000">
            <a:off x="3372505" y="4932439"/>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2" name="Shape 1167"/>
          <p:cNvSpPr/>
          <p:nvPr/>
        </p:nvSpPr>
        <p:spPr>
          <a:xfrm rot="10800000">
            <a:off x="3207461" y="49522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3" name="Shape 1168"/>
          <p:cNvSpPr/>
          <p:nvPr/>
        </p:nvSpPr>
        <p:spPr>
          <a:xfrm rot="10800000">
            <a:off x="4387325" y="4297439"/>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4" name="Shape 1169"/>
          <p:cNvSpPr/>
          <p:nvPr/>
        </p:nvSpPr>
        <p:spPr>
          <a:xfrm rot="10800000">
            <a:off x="4767586" y="427759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5" name="Shape 1170"/>
          <p:cNvSpPr/>
          <p:nvPr/>
        </p:nvSpPr>
        <p:spPr>
          <a:xfrm rot="10800000">
            <a:off x="4615482" y="4257751"/>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6" name="Shape 1171"/>
          <p:cNvSpPr/>
          <p:nvPr/>
        </p:nvSpPr>
        <p:spPr>
          <a:xfrm rot="10800000">
            <a:off x="4197194" y="423790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7" name="Shape 1172"/>
          <p:cNvSpPr/>
          <p:nvPr/>
        </p:nvSpPr>
        <p:spPr>
          <a:xfrm rot="10800000">
            <a:off x="4754910" y="4376814"/>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8" name="Shape 1173"/>
          <p:cNvSpPr/>
          <p:nvPr/>
        </p:nvSpPr>
        <p:spPr>
          <a:xfrm rot="10800000">
            <a:off x="4602806" y="435697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9" name="Shape 1174"/>
          <p:cNvSpPr/>
          <p:nvPr/>
        </p:nvSpPr>
        <p:spPr>
          <a:xfrm rot="10800000">
            <a:off x="3994389" y="43172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0" name="Shape 1175"/>
          <p:cNvSpPr/>
          <p:nvPr/>
        </p:nvSpPr>
        <p:spPr>
          <a:xfrm rot="10800000">
            <a:off x="4526754" y="4535564"/>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1" name="Shape 1176"/>
          <p:cNvSpPr/>
          <p:nvPr/>
        </p:nvSpPr>
        <p:spPr>
          <a:xfrm rot="10800000">
            <a:off x="4843638" y="4614939"/>
            <a:ext cx="156600" cy="156600"/>
          </a:xfrm>
          <a:prstGeom prst="ellipse">
            <a:avLst/>
          </a:prstGeom>
          <a:solidFill>
            <a:srgbClr val="FDFFF5">
              <a:alpha val="6510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2" name="Shape 1177"/>
          <p:cNvSpPr/>
          <p:nvPr/>
        </p:nvSpPr>
        <p:spPr>
          <a:xfrm rot="10800000">
            <a:off x="4095791" y="455540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3" name="Shape 1178"/>
          <p:cNvSpPr/>
          <p:nvPr/>
        </p:nvSpPr>
        <p:spPr>
          <a:xfrm rot="10800000">
            <a:off x="4463377" y="4813376"/>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4" name="Shape 1179"/>
          <p:cNvSpPr/>
          <p:nvPr/>
        </p:nvSpPr>
        <p:spPr>
          <a:xfrm rot="10800000">
            <a:off x="4361974" y="439665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5" name="Shape 1180"/>
          <p:cNvSpPr/>
          <p:nvPr/>
        </p:nvSpPr>
        <p:spPr>
          <a:xfrm rot="10800000">
            <a:off x="4273247" y="4575251"/>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6" name="Shape 1181"/>
          <p:cNvSpPr/>
          <p:nvPr/>
        </p:nvSpPr>
        <p:spPr>
          <a:xfrm rot="10800000">
            <a:off x="4818287" y="4833220"/>
            <a:ext cx="156600" cy="156600"/>
          </a:xfrm>
          <a:prstGeom prst="ellipse">
            <a:avLst/>
          </a:prstGeom>
          <a:solidFill>
            <a:srgbClr val="FDFFF5">
              <a:alpha val="6510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7" name="Shape 1182"/>
          <p:cNvSpPr/>
          <p:nvPr/>
        </p:nvSpPr>
        <p:spPr>
          <a:xfrm rot="10800000">
            <a:off x="4729560" y="4853064"/>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8" name="Shape 1183"/>
          <p:cNvSpPr/>
          <p:nvPr/>
        </p:nvSpPr>
        <p:spPr>
          <a:xfrm rot="10800000">
            <a:off x="4260571" y="4872908"/>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9" name="Shape 1184"/>
          <p:cNvSpPr/>
          <p:nvPr/>
        </p:nvSpPr>
        <p:spPr>
          <a:xfrm rot="10800000">
            <a:off x="4083116" y="4892751"/>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0" name="Shape 1185"/>
          <p:cNvSpPr/>
          <p:nvPr/>
        </p:nvSpPr>
        <p:spPr>
          <a:xfrm rot="10800000">
            <a:off x="4438026" y="5011814"/>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1" name="Shape 1186"/>
          <p:cNvSpPr/>
          <p:nvPr/>
        </p:nvSpPr>
        <p:spPr>
          <a:xfrm rot="10800000">
            <a:off x="4881665" y="5031658"/>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2" name="Shape 1187"/>
          <p:cNvSpPr/>
          <p:nvPr/>
        </p:nvSpPr>
        <p:spPr>
          <a:xfrm rot="10800000">
            <a:off x="4666183" y="5051501"/>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3" name="Shape 1188"/>
          <p:cNvSpPr/>
          <p:nvPr/>
        </p:nvSpPr>
        <p:spPr>
          <a:xfrm rot="10800000">
            <a:off x="4298597" y="5071345"/>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4" name="Shape 1189"/>
          <p:cNvSpPr/>
          <p:nvPr/>
        </p:nvSpPr>
        <p:spPr>
          <a:xfrm rot="10800000">
            <a:off x="4070441" y="5091189"/>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565" name="Shape 1190"/>
          <p:cNvCxnSpPr>
            <a:stCxn id="511" idx="6"/>
            <a:endCxn id="512" idx="2"/>
          </p:cNvCxnSpPr>
          <p:nvPr/>
        </p:nvCxnSpPr>
        <p:spPr>
          <a:xfrm flipH="1" flipV="1">
            <a:off x="4303093" y="3978864"/>
            <a:ext cx="20855" cy="8724"/>
          </a:xfrm>
          <a:prstGeom prst="straightConnector1">
            <a:avLst/>
          </a:prstGeom>
          <a:noFill/>
          <a:ln w="19050" cap="flat" cmpd="sng">
            <a:solidFill>
              <a:schemeClr val="tx1"/>
            </a:solidFill>
            <a:prstDash val="solid"/>
            <a:round/>
            <a:headEnd type="none" w="lg" len="lg"/>
            <a:tailEnd type="none" w="lg" len="lg"/>
          </a:ln>
        </p:spPr>
      </p:cxnSp>
      <p:cxnSp>
        <p:nvCxnSpPr>
          <p:cNvPr id="566" name="Shape 1191"/>
          <p:cNvCxnSpPr/>
          <p:nvPr/>
        </p:nvCxnSpPr>
        <p:spPr>
          <a:xfrm>
            <a:off x="4120607" y="3657114"/>
            <a:ext cx="48600" cy="321899"/>
          </a:xfrm>
          <a:prstGeom prst="straightConnector1">
            <a:avLst/>
          </a:prstGeom>
          <a:noFill/>
          <a:ln w="19050" cap="flat" cmpd="sng">
            <a:solidFill>
              <a:schemeClr val="tx1"/>
            </a:solidFill>
            <a:prstDash val="solid"/>
            <a:round/>
            <a:headEnd type="none" w="lg" len="lg"/>
            <a:tailEnd type="none" w="lg" len="lg"/>
          </a:ln>
        </p:spPr>
      </p:cxnSp>
      <p:cxnSp>
        <p:nvCxnSpPr>
          <p:cNvPr id="567" name="Shape 1192"/>
          <p:cNvCxnSpPr>
            <a:stCxn id="460" idx="0"/>
            <a:endCxn id="465" idx="4"/>
          </p:cNvCxnSpPr>
          <p:nvPr/>
        </p:nvCxnSpPr>
        <p:spPr>
          <a:xfrm>
            <a:off x="3577664" y="3898414"/>
            <a:ext cx="38100" cy="61800"/>
          </a:xfrm>
          <a:prstGeom prst="straightConnector1">
            <a:avLst/>
          </a:prstGeom>
          <a:noFill/>
          <a:ln w="19050" cap="flat" cmpd="sng">
            <a:solidFill>
              <a:schemeClr val="tx1"/>
            </a:solidFill>
            <a:prstDash val="solid"/>
            <a:round/>
            <a:headEnd type="none" w="lg" len="lg"/>
            <a:tailEnd type="none" w="lg" len="lg"/>
          </a:ln>
        </p:spPr>
      </p:cxnSp>
      <p:cxnSp>
        <p:nvCxnSpPr>
          <p:cNvPr id="568" name="Shape 1193"/>
          <p:cNvCxnSpPr>
            <a:stCxn id="458" idx="7"/>
            <a:endCxn id="464" idx="2"/>
          </p:cNvCxnSpPr>
          <p:nvPr/>
        </p:nvCxnSpPr>
        <p:spPr>
          <a:xfrm flipH="1">
            <a:off x="3338588" y="3796105"/>
            <a:ext cx="31500" cy="4200"/>
          </a:xfrm>
          <a:prstGeom prst="straightConnector1">
            <a:avLst/>
          </a:prstGeom>
          <a:noFill/>
          <a:ln w="19050" cap="flat" cmpd="sng">
            <a:solidFill>
              <a:schemeClr val="tx1"/>
            </a:solidFill>
            <a:prstDash val="solid"/>
            <a:round/>
            <a:headEnd type="none" w="lg" len="lg"/>
            <a:tailEnd type="none" w="lg" len="lg"/>
          </a:ln>
        </p:spPr>
      </p:cxnSp>
      <p:cxnSp>
        <p:nvCxnSpPr>
          <p:cNvPr id="569" name="Shape 1194"/>
          <p:cNvCxnSpPr>
            <a:endCxn id="556" idx="2"/>
          </p:cNvCxnSpPr>
          <p:nvPr/>
        </p:nvCxnSpPr>
        <p:spPr>
          <a:xfrm flipH="1">
            <a:off x="4974887" y="4776520"/>
            <a:ext cx="253500" cy="135000"/>
          </a:xfrm>
          <a:prstGeom prst="straightConnector1">
            <a:avLst/>
          </a:prstGeom>
          <a:noFill/>
          <a:ln w="19050" cap="flat" cmpd="sng">
            <a:solidFill>
              <a:schemeClr val="tx1"/>
            </a:solidFill>
            <a:prstDash val="solid"/>
            <a:round/>
            <a:headEnd type="none" w="lg" len="lg"/>
            <a:tailEnd type="none" w="lg" len="lg"/>
          </a:ln>
        </p:spPr>
      </p:cxnSp>
      <p:cxnSp>
        <p:nvCxnSpPr>
          <p:cNvPr id="570" name="Shape 1195"/>
          <p:cNvCxnSpPr>
            <a:stCxn id="551" idx="0"/>
            <a:endCxn id="556" idx="4"/>
          </p:cNvCxnSpPr>
          <p:nvPr/>
        </p:nvCxnSpPr>
        <p:spPr>
          <a:xfrm flipH="1">
            <a:off x="4896438" y="4771539"/>
            <a:ext cx="25500" cy="61800"/>
          </a:xfrm>
          <a:prstGeom prst="straightConnector1">
            <a:avLst/>
          </a:prstGeom>
          <a:noFill/>
          <a:ln w="19050" cap="flat" cmpd="sng">
            <a:solidFill>
              <a:schemeClr val="tx1"/>
            </a:solidFill>
            <a:prstDash val="solid"/>
            <a:round/>
            <a:headEnd type="none" w="lg" len="lg"/>
            <a:tailEnd type="none" w="lg" len="lg"/>
          </a:ln>
        </p:spPr>
      </p:cxnSp>
      <p:cxnSp>
        <p:nvCxnSpPr>
          <p:cNvPr id="571" name="Shape 1196"/>
          <p:cNvCxnSpPr/>
          <p:nvPr/>
        </p:nvCxnSpPr>
        <p:spPr>
          <a:xfrm rot="10800000">
            <a:off x="4677687" y="4623952"/>
            <a:ext cx="179399" cy="59399"/>
          </a:xfrm>
          <a:prstGeom prst="straightConnector1">
            <a:avLst/>
          </a:prstGeom>
          <a:noFill/>
          <a:ln w="19050" cap="flat" cmpd="sng">
            <a:solidFill>
              <a:schemeClr val="tx1"/>
            </a:solidFill>
            <a:prstDash val="solid"/>
            <a:round/>
            <a:headEnd type="none" w="lg" len="lg"/>
            <a:tailEnd type="none" w="lg" len="lg"/>
          </a:ln>
        </p:spPr>
      </p:cxnSp>
      <p:sp>
        <p:nvSpPr>
          <p:cNvPr id="572" name="Shape 1197"/>
          <p:cNvSpPr/>
          <p:nvPr/>
        </p:nvSpPr>
        <p:spPr>
          <a:xfrm rot="10800000">
            <a:off x="4704209" y="4595095"/>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573" name="Shape 1198"/>
          <p:cNvCxnSpPr>
            <a:stCxn id="550" idx="6"/>
            <a:endCxn id="555" idx="2"/>
          </p:cNvCxnSpPr>
          <p:nvPr/>
        </p:nvCxnSpPr>
        <p:spPr>
          <a:xfrm flipH="1">
            <a:off x="4429854" y="4613864"/>
            <a:ext cx="96900" cy="39600"/>
          </a:xfrm>
          <a:prstGeom prst="straightConnector1">
            <a:avLst/>
          </a:prstGeom>
          <a:noFill/>
          <a:ln w="19050" cap="flat" cmpd="sng">
            <a:solidFill>
              <a:schemeClr val="tx1"/>
            </a:solidFill>
            <a:prstDash val="solid"/>
            <a:round/>
            <a:headEnd type="none" w="lg" len="lg"/>
            <a:tailEnd type="none" w="lg" len="lg"/>
          </a:ln>
        </p:spPr>
      </p:cxnSp>
      <p:cxnSp>
        <p:nvCxnSpPr>
          <p:cNvPr id="574" name="Shape 1199"/>
          <p:cNvCxnSpPr>
            <a:stCxn id="416" idx="0"/>
            <a:endCxn id="555" idx="4"/>
          </p:cNvCxnSpPr>
          <p:nvPr/>
        </p:nvCxnSpPr>
        <p:spPr>
          <a:xfrm>
            <a:off x="4300845" y="4493727"/>
            <a:ext cx="50700" cy="81600"/>
          </a:xfrm>
          <a:prstGeom prst="straightConnector1">
            <a:avLst/>
          </a:prstGeom>
          <a:noFill/>
          <a:ln w="19050" cap="flat" cmpd="sng">
            <a:solidFill>
              <a:schemeClr val="tx1"/>
            </a:solidFill>
            <a:prstDash val="solid"/>
            <a:round/>
            <a:headEnd type="none" w="lg" len="lg"/>
            <a:tailEnd type="none" w="lg" len="lg"/>
          </a:ln>
        </p:spPr>
      </p:cxnSp>
      <p:cxnSp>
        <p:nvCxnSpPr>
          <p:cNvPr id="575" name="Shape 1200"/>
          <p:cNvCxnSpPr>
            <a:stCxn id="577" idx="1"/>
            <a:endCxn id="416" idx="6"/>
          </p:cNvCxnSpPr>
          <p:nvPr/>
        </p:nvCxnSpPr>
        <p:spPr>
          <a:xfrm>
            <a:off x="4140730" y="4351730"/>
            <a:ext cx="81900" cy="63600"/>
          </a:xfrm>
          <a:prstGeom prst="straightConnector1">
            <a:avLst/>
          </a:prstGeom>
          <a:noFill/>
          <a:ln w="19050" cap="flat" cmpd="sng">
            <a:solidFill>
              <a:schemeClr val="tx1"/>
            </a:solidFill>
            <a:prstDash val="solid"/>
            <a:round/>
            <a:headEnd type="none" w="lg" len="lg"/>
            <a:tailEnd type="none" w="lg" len="lg"/>
          </a:ln>
        </p:spPr>
      </p:cxnSp>
      <p:cxnSp>
        <p:nvCxnSpPr>
          <p:cNvPr id="576" name="Shape 1202"/>
          <p:cNvCxnSpPr>
            <a:endCxn id="577" idx="4"/>
          </p:cNvCxnSpPr>
          <p:nvPr/>
        </p:nvCxnSpPr>
        <p:spPr>
          <a:xfrm>
            <a:off x="4047564" y="4094764"/>
            <a:ext cx="37800" cy="123300"/>
          </a:xfrm>
          <a:prstGeom prst="straightConnector1">
            <a:avLst/>
          </a:prstGeom>
          <a:noFill/>
          <a:ln w="19050" cap="flat" cmpd="sng">
            <a:solidFill>
              <a:schemeClr val="tx1"/>
            </a:solidFill>
            <a:prstDash val="solid"/>
            <a:round/>
            <a:headEnd type="none" w="lg" len="lg"/>
            <a:tailEnd type="none" w="lg" len="lg"/>
          </a:ln>
        </p:spPr>
      </p:cxnSp>
      <p:sp>
        <p:nvSpPr>
          <p:cNvPr id="577" name="Shape 1201"/>
          <p:cNvSpPr/>
          <p:nvPr/>
        </p:nvSpPr>
        <p:spPr>
          <a:xfrm rot="10800000">
            <a:off x="4007064" y="4218064"/>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578" name="Shape 1203"/>
          <p:cNvCxnSpPr>
            <a:endCxn id="579" idx="5"/>
          </p:cNvCxnSpPr>
          <p:nvPr/>
        </p:nvCxnSpPr>
        <p:spPr>
          <a:xfrm>
            <a:off x="3882097" y="3817085"/>
            <a:ext cx="97200" cy="146100"/>
          </a:xfrm>
          <a:prstGeom prst="straightConnector1">
            <a:avLst/>
          </a:prstGeom>
          <a:noFill/>
          <a:ln w="19050" cap="flat" cmpd="sng">
            <a:solidFill>
              <a:schemeClr val="tx1"/>
            </a:solidFill>
            <a:prstDash val="solid"/>
            <a:round/>
            <a:headEnd type="none" w="lg" len="lg"/>
            <a:tailEnd type="none" w="lg" len="lg"/>
          </a:ln>
        </p:spPr>
      </p:cxnSp>
      <p:sp>
        <p:nvSpPr>
          <p:cNvPr id="579" name="Shape 1204"/>
          <p:cNvSpPr/>
          <p:nvPr/>
        </p:nvSpPr>
        <p:spPr>
          <a:xfrm rot="10800000">
            <a:off x="3956363" y="3940251"/>
            <a:ext cx="156600" cy="156600"/>
          </a:xfrm>
          <a:prstGeom prst="ellipse">
            <a:avLst/>
          </a:prstGeom>
          <a:solidFill>
            <a:srgbClr val="FDFFF5">
              <a:alpha val="6510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580" name="Shape 1205"/>
          <p:cNvCxnSpPr>
            <a:endCxn id="504" idx="2"/>
          </p:cNvCxnSpPr>
          <p:nvPr/>
        </p:nvCxnSpPr>
        <p:spPr>
          <a:xfrm rot="10800000">
            <a:off x="4987563" y="3621676"/>
            <a:ext cx="255900" cy="7500"/>
          </a:xfrm>
          <a:prstGeom prst="straightConnector1">
            <a:avLst/>
          </a:prstGeom>
          <a:noFill/>
          <a:ln w="19050" cap="flat" cmpd="sng">
            <a:solidFill>
              <a:schemeClr val="tx1"/>
            </a:solidFill>
            <a:prstDash val="solid"/>
            <a:round/>
            <a:headEnd type="none" w="lg" len="lg"/>
            <a:tailEnd type="none" w="lg" len="lg"/>
          </a:ln>
        </p:spPr>
      </p:cxnSp>
      <p:cxnSp>
        <p:nvCxnSpPr>
          <p:cNvPr id="581" name="Shape 1206"/>
          <p:cNvCxnSpPr>
            <a:endCxn id="493" idx="7"/>
          </p:cNvCxnSpPr>
          <p:nvPr/>
        </p:nvCxnSpPr>
        <p:spPr>
          <a:xfrm rot="10800000" flipH="1">
            <a:off x="4364284" y="3415899"/>
            <a:ext cx="84000" cy="103800"/>
          </a:xfrm>
          <a:prstGeom prst="straightConnector1">
            <a:avLst/>
          </a:prstGeom>
          <a:noFill/>
          <a:ln w="19050" cap="flat" cmpd="sng">
            <a:solidFill>
              <a:schemeClr val="tx1"/>
            </a:solidFill>
            <a:prstDash val="solid"/>
            <a:round/>
            <a:headEnd type="none" w="lg" len="lg"/>
            <a:tailEnd type="none" w="lg" len="lg"/>
          </a:ln>
        </p:spPr>
      </p:cxnSp>
      <p:cxnSp>
        <p:nvCxnSpPr>
          <p:cNvPr id="582" name="Shape 1207"/>
          <p:cNvCxnSpPr/>
          <p:nvPr/>
        </p:nvCxnSpPr>
        <p:spPr>
          <a:xfrm rot="10800000">
            <a:off x="4389351" y="3171774"/>
            <a:ext cx="69899" cy="31200"/>
          </a:xfrm>
          <a:prstGeom prst="straightConnector1">
            <a:avLst/>
          </a:prstGeom>
          <a:noFill/>
          <a:ln w="19050" cap="flat" cmpd="sng">
            <a:solidFill>
              <a:schemeClr val="tx1"/>
            </a:solidFill>
            <a:prstDash val="solid"/>
            <a:round/>
            <a:headEnd type="none" w="lg" len="lg"/>
            <a:tailEnd type="none" w="lg" len="lg"/>
          </a:ln>
        </p:spPr>
      </p:cxnSp>
      <p:cxnSp>
        <p:nvCxnSpPr>
          <p:cNvPr id="583" name="Shape 1208"/>
          <p:cNvCxnSpPr/>
          <p:nvPr/>
        </p:nvCxnSpPr>
        <p:spPr>
          <a:xfrm flipH="1">
            <a:off x="3207213" y="3296377"/>
            <a:ext cx="103499" cy="144900"/>
          </a:xfrm>
          <a:prstGeom prst="straightConnector1">
            <a:avLst/>
          </a:prstGeom>
          <a:noFill/>
          <a:ln w="19050" cap="flat" cmpd="sng">
            <a:solidFill>
              <a:schemeClr val="tx1"/>
            </a:solidFill>
            <a:prstDash val="solid"/>
            <a:round/>
            <a:headEnd type="none" w="lg" len="lg"/>
            <a:tailEnd type="none" w="lg" len="lg"/>
          </a:ln>
        </p:spPr>
      </p:cxnSp>
      <p:cxnSp>
        <p:nvCxnSpPr>
          <p:cNvPr id="584" name="Shape 1209"/>
          <p:cNvCxnSpPr>
            <a:stCxn id="431" idx="6"/>
            <a:endCxn id="438" idx="2"/>
          </p:cNvCxnSpPr>
          <p:nvPr/>
        </p:nvCxnSpPr>
        <p:spPr>
          <a:xfrm flipH="1">
            <a:off x="3478450" y="2864439"/>
            <a:ext cx="109800" cy="39600"/>
          </a:xfrm>
          <a:prstGeom prst="straightConnector1">
            <a:avLst/>
          </a:prstGeom>
          <a:noFill/>
          <a:ln w="19050" cap="flat" cmpd="sng">
            <a:solidFill>
              <a:schemeClr val="tx1"/>
            </a:solidFill>
            <a:prstDash val="solid"/>
            <a:round/>
            <a:headEnd type="none" w="lg" len="lg"/>
            <a:tailEnd type="none" w="lg" len="lg"/>
          </a:ln>
        </p:spPr>
      </p:cxnSp>
      <p:cxnSp>
        <p:nvCxnSpPr>
          <p:cNvPr id="585" name="Shape 1210"/>
          <p:cNvCxnSpPr>
            <a:stCxn id="586" idx="2"/>
            <a:endCxn id="431" idx="2"/>
          </p:cNvCxnSpPr>
          <p:nvPr/>
        </p:nvCxnSpPr>
        <p:spPr>
          <a:xfrm rot="10800000">
            <a:off x="3744916" y="2864570"/>
            <a:ext cx="177600" cy="59400"/>
          </a:xfrm>
          <a:prstGeom prst="straightConnector1">
            <a:avLst/>
          </a:prstGeom>
          <a:noFill/>
          <a:ln w="19050" cap="flat" cmpd="sng">
            <a:solidFill>
              <a:schemeClr val="tx1"/>
            </a:solidFill>
            <a:prstDash val="solid"/>
            <a:round/>
            <a:headEnd type="none" w="lg" len="lg"/>
            <a:tailEnd type="none" w="lg" len="lg"/>
          </a:ln>
        </p:spPr>
      </p:cxnSp>
      <p:sp>
        <p:nvSpPr>
          <p:cNvPr id="586" name="Shape 1211"/>
          <p:cNvSpPr/>
          <p:nvPr/>
        </p:nvSpPr>
        <p:spPr>
          <a:xfrm rot="10800000">
            <a:off x="3765916" y="2845670"/>
            <a:ext cx="156600" cy="156600"/>
          </a:xfrm>
          <a:prstGeom prst="ellipse">
            <a:avLst/>
          </a:prstGeom>
          <a:solidFill>
            <a:srgbClr val="FDFFF5">
              <a:alpha val="6510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587" name="Shape 1212"/>
          <p:cNvCxnSpPr/>
          <p:nvPr/>
        </p:nvCxnSpPr>
        <p:spPr>
          <a:xfrm rot="10800000">
            <a:off x="4028518" y="2978918"/>
            <a:ext cx="40800" cy="26100"/>
          </a:xfrm>
          <a:prstGeom prst="straightConnector1">
            <a:avLst/>
          </a:prstGeom>
          <a:noFill/>
          <a:ln w="19050" cap="flat" cmpd="sng">
            <a:solidFill>
              <a:schemeClr val="tx1"/>
            </a:solidFill>
            <a:prstDash val="solid"/>
            <a:round/>
            <a:headEnd type="none" w="lg" len="lg"/>
            <a:tailEnd type="none" w="lg" len="lg"/>
          </a:ln>
        </p:spPr>
      </p:cxnSp>
      <p:cxnSp>
        <p:nvCxnSpPr>
          <p:cNvPr id="588" name="Shape 1213"/>
          <p:cNvCxnSpPr/>
          <p:nvPr/>
        </p:nvCxnSpPr>
        <p:spPr>
          <a:xfrm rot="10800000" flipH="1">
            <a:off x="4036038" y="3077327"/>
            <a:ext cx="30299" cy="7499"/>
          </a:xfrm>
          <a:prstGeom prst="straightConnector1">
            <a:avLst/>
          </a:prstGeom>
          <a:noFill/>
          <a:ln w="19050" cap="flat" cmpd="sng">
            <a:solidFill>
              <a:schemeClr val="tx1"/>
            </a:solidFill>
            <a:prstDash val="solid"/>
            <a:round/>
            <a:headEnd type="none" w="lg" len="lg"/>
            <a:tailEnd type="none" w="lg" len="lg"/>
          </a:ln>
        </p:spPr>
      </p:cxnSp>
      <p:grpSp>
        <p:nvGrpSpPr>
          <p:cNvPr id="589" name="Shape 1214"/>
          <p:cNvGrpSpPr/>
          <p:nvPr/>
        </p:nvGrpSpPr>
        <p:grpSpPr>
          <a:xfrm>
            <a:off x="5212594" y="2283880"/>
            <a:ext cx="331418" cy="401080"/>
            <a:chOff x="5868596" y="1489543"/>
            <a:chExt cx="331418" cy="401080"/>
          </a:xfrm>
        </p:grpSpPr>
        <p:grpSp>
          <p:nvGrpSpPr>
            <p:cNvPr id="590" name="Shape 1215"/>
            <p:cNvGrpSpPr/>
            <p:nvPr/>
          </p:nvGrpSpPr>
          <p:grpSpPr>
            <a:xfrm>
              <a:off x="5868596" y="1489543"/>
              <a:ext cx="331418" cy="401080"/>
              <a:chOff x="5203168" y="2008175"/>
              <a:chExt cx="347107" cy="420111"/>
            </a:xfrm>
          </p:grpSpPr>
          <p:sp>
            <p:nvSpPr>
              <p:cNvPr id="592" name="Shape 1216"/>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93" name="Shape 1217"/>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CC4125"/>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594" name="Shape 1218"/>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591" name="Shape 1219"/>
            <p:cNvSpPr/>
            <p:nvPr/>
          </p:nvSpPr>
          <p:spPr>
            <a:xfrm>
              <a:off x="5908627" y="1529886"/>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595" name="Shape 1220"/>
          <p:cNvGrpSpPr/>
          <p:nvPr/>
        </p:nvGrpSpPr>
        <p:grpSpPr>
          <a:xfrm>
            <a:off x="5212594" y="2884947"/>
            <a:ext cx="331418" cy="401080"/>
            <a:chOff x="6303130" y="1657431"/>
            <a:chExt cx="331418" cy="401080"/>
          </a:xfrm>
        </p:grpSpPr>
        <p:grpSp>
          <p:nvGrpSpPr>
            <p:cNvPr id="596" name="Shape 1221"/>
            <p:cNvGrpSpPr/>
            <p:nvPr/>
          </p:nvGrpSpPr>
          <p:grpSpPr>
            <a:xfrm>
              <a:off x="6303130" y="1657431"/>
              <a:ext cx="331418" cy="401080"/>
              <a:chOff x="5203168" y="2008175"/>
              <a:chExt cx="347107" cy="420111"/>
            </a:xfrm>
          </p:grpSpPr>
          <p:sp>
            <p:nvSpPr>
              <p:cNvPr id="598" name="Shape 1222"/>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99" name="Shape 1223"/>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6D9EE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00" name="Shape 1224"/>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597" name="Shape 1225"/>
            <p:cNvSpPr/>
            <p:nvPr/>
          </p:nvSpPr>
          <p:spPr>
            <a:xfrm>
              <a:off x="6354679" y="1704416"/>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601" name="Shape 1226"/>
          <p:cNvGrpSpPr/>
          <p:nvPr/>
        </p:nvGrpSpPr>
        <p:grpSpPr>
          <a:xfrm>
            <a:off x="5212594" y="3409814"/>
            <a:ext cx="331418" cy="401080"/>
            <a:chOff x="6737663" y="1482576"/>
            <a:chExt cx="331418" cy="401080"/>
          </a:xfrm>
        </p:grpSpPr>
        <p:grpSp>
          <p:nvGrpSpPr>
            <p:cNvPr id="602" name="Shape 1227"/>
            <p:cNvGrpSpPr/>
            <p:nvPr/>
          </p:nvGrpSpPr>
          <p:grpSpPr>
            <a:xfrm>
              <a:off x="6737663" y="1482576"/>
              <a:ext cx="331418" cy="401080"/>
              <a:chOff x="5203168" y="2008175"/>
              <a:chExt cx="347107" cy="420111"/>
            </a:xfrm>
          </p:grpSpPr>
          <p:sp>
            <p:nvSpPr>
              <p:cNvPr id="604" name="Shape 1228"/>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05" name="Shape 1229"/>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F6B26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06" name="Shape 1230"/>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603" name="Shape 1231"/>
            <p:cNvSpPr/>
            <p:nvPr/>
          </p:nvSpPr>
          <p:spPr>
            <a:xfrm>
              <a:off x="6774384" y="1524329"/>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607" name="Shape 1232"/>
          <p:cNvGrpSpPr/>
          <p:nvPr/>
        </p:nvGrpSpPr>
        <p:grpSpPr>
          <a:xfrm>
            <a:off x="5212594" y="3934680"/>
            <a:ext cx="331418" cy="401080"/>
            <a:chOff x="7172196" y="1653951"/>
            <a:chExt cx="331418" cy="401080"/>
          </a:xfrm>
        </p:grpSpPr>
        <p:grpSp>
          <p:nvGrpSpPr>
            <p:cNvPr id="608" name="Shape 1233"/>
            <p:cNvGrpSpPr/>
            <p:nvPr/>
          </p:nvGrpSpPr>
          <p:grpSpPr>
            <a:xfrm>
              <a:off x="7172196" y="1653951"/>
              <a:ext cx="331418" cy="401080"/>
              <a:chOff x="5203168" y="2008175"/>
              <a:chExt cx="347107" cy="420111"/>
            </a:xfrm>
          </p:grpSpPr>
          <p:sp>
            <p:nvSpPr>
              <p:cNvPr id="610" name="Shape 1234"/>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11" name="Shape 1235"/>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8E7CC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12" name="Shape 1236"/>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609" name="Shape 1237"/>
            <p:cNvSpPr/>
            <p:nvPr/>
          </p:nvSpPr>
          <p:spPr>
            <a:xfrm>
              <a:off x="7213002" y="1692495"/>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613" name="Shape 1238"/>
          <p:cNvGrpSpPr/>
          <p:nvPr/>
        </p:nvGrpSpPr>
        <p:grpSpPr>
          <a:xfrm>
            <a:off x="5212594" y="4535747"/>
            <a:ext cx="331418" cy="401080"/>
            <a:chOff x="7606729" y="1479097"/>
            <a:chExt cx="331418" cy="401080"/>
          </a:xfrm>
        </p:grpSpPr>
        <p:grpSp>
          <p:nvGrpSpPr>
            <p:cNvPr id="614" name="Shape 1239"/>
            <p:cNvGrpSpPr/>
            <p:nvPr/>
          </p:nvGrpSpPr>
          <p:grpSpPr>
            <a:xfrm>
              <a:off x="7606729" y="1479097"/>
              <a:ext cx="331418" cy="401080"/>
              <a:chOff x="5203168" y="2008175"/>
              <a:chExt cx="347107" cy="420111"/>
            </a:xfrm>
          </p:grpSpPr>
          <p:sp>
            <p:nvSpPr>
              <p:cNvPr id="616" name="Shape 1240"/>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17" name="Shape 1241"/>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93C47D"/>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18" name="Shape 1242"/>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615" name="Shape 1243"/>
            <p:cNvSpPr/>
            <p:nvPr/>
          </p:nvSpPr>
          <p:spPr>
            <a:xfrm>
              <a:off x="7646020" y="1522757"/>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619" name="Shape 1244"/>
          <p:cNvSpPr txBox="1"/>
          <p:nvPr/>
        </p:nvSpPr>
        <p:spPr>
          <a:xfrm>
            <a:off x="1788721" y="3409814"/>
            <a:ext cx="888942" cy="374403"/>
          </a:xfrm>
          <a:prstGeom prst="rect">
            <a:avLst/>
          </a:prstGeom>
          <a:noFill/>
          <a:ln>
            <a:noFill/>
          </a:ln>
        </p:spPr>
        <p:txBody>
          <a:bodyPr lIns="91425" tIns="91425" rIns="91425" bIns="91425" anchor="t" anchorCtr="0">
            <a:noAutofit/>
          </a:bodyPr>
          <a:lstStyle/>
          <a:p>
            <a:pPr lvl="0" rtl="0">
              <a:spcBef>
                <a:spcPts val="0"/>
              </a:spcBef>
              <a:buNone/>
            </a:pPr>
            <a:r>
              <a:rPr lang="en" sz="1400" b="1" i="1" dirty="0">
                <a:solidFill>
                  <a:srgbClr val="434343"/>
                </a:solidFill>
                <a:latin typeface="+mj-lt"/>
                <a:ea typeface="Oswald"/>
                <a:cs typeface="Oswald"/>
                <a:sym typeface="Oswald"/>
              </a:rPr>
              <a:t>PRESENT DAY</a:t>
            </a:r>
          </a:p>
        </p:txBody>
      </p:sp>
      <p:cxnSp>
        <p:nvCxnSpPr>
          <p:cNvPr id="620" name="Shape 1245"/>
          <p:cNvCxnSpPr/>
          <p:nvPr/>
        </p:nvCxnSpPr>
        <p:spPr>
          <a:xfrm rot="10800000" flipH="1">
            <a:off x="2742763" y="3554926"/>
            <a:ext cx="284400" cy="146700"/>
          </a:xfrm>
          <a:prstGeom prst="straightConnector1">
            <a:avLst/>
          </a:prstGeom>
          <a:noFill/>
          <a:ln w="19050" cap="flat" cmpd="sng">
            <a:solidFill>
              <a:srgbClr val="666666"/>
            </a:solidFill>
            <a:prstDash val="solid"/>
            <a:round/>
            <a:headEnd type="triangle" w="lg" len="lg"/>
            <a:tailEnd type="none" w="lg" len="lg"/>
          </a:ln>
        </p:spPr>
      </p:cxnSp>
      <p:sp>
        <p:nvSpPr>
          <p:cNvPr id="621" name="Shape 1246"/>
          <p:cNvSpPr txBox="1"/>
          <p:nvPr/>
        </p:nvSpPr>
        <p:spPr>
          <a:xfrm>
            <a:off x="1151708" y="1466060"/>
            <a:ext cx="4785974" cy="206388"/>
          </a:xfrm>
          <a:prstGeom prst="rect">
            <a:avLst/>
          </a:prstGeom>
          <a:noFill/>
          <a:ln>
            <a:noFill/>
          </a:ln>
        </p:spPr>
        <p:txBody>
          <a:bodyPr lIns="91425" tIns="91425" rIns="91425" bIns="91425" anchor="t" anchorCtr="0">
            <a:noAutofit/>
          </a:bodyPr>
          <a:lstStyle/>
          <a:p>
            <a:pPr lvl="0" algn="l" rtl="0">
              <a:spcBef>
                <a:spcPts val="0"/>
              </a:spcBef>
              <a:buNone/>
            </a:pPr>
            <a:r>
              <a:rPr lang="en" sz="1600" b="1" i="1" dirty="0">
                <a:latin typeface="+mj-lt"/>
                <a:ea typeface="Oswald"/>
                <a:cs typeface="Oswald"/>
                <a:sym typeface="Oswald"/>
              </a:rPr>
              <a:t>WE FACILITATED SESSIONS THAT CONNECTED EVENT PATHS TO FIVE ENDSTATES</a:t>
            </a:r>
          </a:p>
        </p:txBody>
      </p:sp>
      <p:cxnSp>
        <p:nvCxnSpPr>
          <p:cNvPr id="622" name="Shape 1247"/>
          <p:cNvCxnSpPr/>
          <p:nvPr/>
        </p:nvCxnSpPr>
        <p:spPr>
          <a:xfrm>
            <a:off x="2756376" y="3744277"/>
            <a:ext cx="349499" cy="56099"/>
          </a:xfrm>
          <a:prstGeom prst="straightConnector1">
            <a:avLst/>
          </a:prstGeom>
          <a:noFill/>
          <a:ln w="19050" cap="flat" cmpd="sng">
            <a:solidFill>
              <a:srgbClr val="666666"/>
            </a:solidFill>
            <a:prstDash val="solid"/>
            <a:round/>
            <a:headEnd type="triangle" w="lg" len="lg"/>
            <a:tailEnd type="none" w="lg" len="lg"/>
          </a:ln>
        </p:spPr>
      </p:cxnSp>
      <p:sp>
        <p:nvSpPr>
          <p:cNvPr id="623" name="Shape 1257"/>
          <p:cNvSpPr/>
          <p:nvPr/>
        </p:nvSpPr>
        <p:spPr>
          <a:xfrm rot="5400000">
            <a:off x="4634025" y="3573527"/>
            <a:ext cx="2664300" cy="286199"/>
          </a:xfrm>
          <a:prstGeom prst="triangle">
            <a:avLst>
              <a:gd name="adj" fmla="val 50417"/>
            </a:avLst>
          </a:prstGeom>
          <a:solidFill>
            <a:schemeClr val="tx1"/>
          </a:solidFill>
          <a:ln>
            <a:solidFill>
              <a:schemeClr val="tx1"/>
            </a:solidFill>
          </a:ln>
        </p:spPr>
        <p:txBody>
          <a:bodyPr lIns="91425" tIns="91425" rIns="91425" bIns="91425" anchor="ctr" anchorCtr="0">
            <a:noAutofit/>
          </a:bodyPr>
          <a:lstStyle/>
          <a:p>
            <a:pPr>
              <a:spcBef>
                <a:spcPts val="0"/>
              </a:spcBef>
              <a:buNone/>
            </a:pPr>
            <a:endParaRPr/>
          </a:p>
        </p:txBody>
      </p:sp>
      <p:grpSp>
        <p:nvGrpSpPr>
          <p:cNvPr id="624" name="Shape 1258"/>
          <p:cNvGrpSpPr/>
          <p:nvPr/>
        </p:nvGrpSpPr>
        <p:grpSpPr>
          <a:xfrm>
            <a:off x="9479794" y="3477480"/>
            <a:ext cx="331418" cy="401080"/>
            <a:chOff x="7172196" y="1653951"/>
            <a:chExt cx="331418" cy="401080"/>
          </a:xfrm>
        </p:grpSpPr>
        <p:grpSp>
          <p:nvGrpSpPr>
            <p:cNvPr id="625" name="Shape 1259"/>
            <p:cNvGrpSpPr/>
            <p:nvPr/>
          </p:nvGrpSpPr>
          <p:grpSpPr>
            <a:xfrm>
              <a:off x="7172196" y="1653951"/>
              <a:ext cx="331418" cy="401080"/>
              <a:chOff x="5203168" y="2008175"/>
              <a:chExt cx="347107" cy="420111"/>
            </a:xfrm>
          </p:grpSpPr>
          <p:sp>
            <p:nvSpPr>
              <p:cNvPr id="627" name="Shape 1260"/>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28" name="Shape 1261"/>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8E7CC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29" name="Shape 1262"/>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626" name="Shape 1263"/>
            <p:cNvSpPr/>
            <p:nvPr/>
          </p:nvSpPr>
          <p:spPr>
            <a:xfrm>
              <a:off x="7213002" y="1692495"/>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630" name="Shape 1264"/>
          <p:cNvGrpSpPr/>
          <p:nvPr/>
        </p:nvGrpSpPr>
        <p:grpSpPr>
          <a:xfrm>
            <a:off x="6431794" y="4459547"/>
            <a:ext cx="331418" cy="401080"/>
            <a:chOff x="7606729" y="1479097"/>
            <a:chExt cx="331418" cy="401080"/>
          </a:xfrm>
        </p:grpSpPr>
        <p:grpSp>
          <p:nvGrpSpPr>
            <p:cNvPr id="631" name="Shape 1265"/>
            <p:cNvGrpSpPr/>
            <p:nvPr/>
          </p:nvGrpSpPr>
          <p:grpSpPr>
            <a:xfrm>
              <a:off x="7606729" y="1479097"/>
              <a:ext cx="331418" cy="401080"/>
              <a:chOff x="5203168" y="2008175"/>
              <a:chExt cx="347107" cy="420111"/>
            </a:xfrm>
          </p:grpSpPr>
          <p:sp>
            <p:nvSpPr>
              <p:cNvPr id="633" name="Shape 1266"/>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4" name="Shape 1267"/>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93C47D"/>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5" name="Shape 1268"/>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632" name="Shape 1269"/>
            <p:cNvSpPr/>
            <p:nvPr/>
          </p:nvSpPr>
          <p:spPr>
            <a:xfrm>
              <a:off x="7646020" y="1522757"/>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636" name="Shape 207"/>
          <p:cNvSpPr/>
          <p:nvPr/>
        </p:nvSpPr>
        <p:spPr>
          <a:xfrm rot="10800000">
            <a:off x="2634852" y="5831283"/>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7" name="TextBox 636"/>
          <p:cNvSpPr txBox="1"/>
          <p:nvPr/>
        </p:nvSpPr>
        <p:spPr>
          <a:xfrm>
            <a:off x="2832291" y="5775933"/>
            <a:ext cx="1787600" cy="292388"/>
          </a:xfrm>
          <a:prstGeom prst="rect">
            <a:avLst/>
          </a:prstGeom>
          <a:noFill/>
        </p:spPr>
        <p:txBody>
          <a:bodyPr wrap="square" rtlCol="0">
            <a:spAutoFit/>
          </a:bodyPr>
          <a:lstStyle/>
          <a:p>
            <a:r>
              <a:rPr lang="en-US" sz="1300" dirty="0"/>
              <a:t>= possible future event</a:t>
            </a:r>
          </a:p>
        </p:txBody>
      </p:sp>
      <p:grpSp>
        <p:nvGrpSpPr>
          <p:cNvPr id="638" name="Shape 407"/>
          <p:cNvGrpSpPr/>
          <p:nvPr/>
        </p:nvGrpSpPr>
        <p:grpSpPr>
          <a:xfrm>
            <a:off x="5691939" y="5828470"/>
            <a:ext cx="209356" cy="185700"/>
            <a:chOff x="5868596" y="1489543"/>
            <a:chExt cx="331418" cy="401080"/>
          </a:xfrm>
        </p:grpSpPr>
        <p:grpSp>
          <p:nvGrpSpPr>
            <p:cNvPr id="639" name="Shape 408"/>
            <p:cNvGrpSpPr/>
            <p:nvPr/>
          </p:nvGrpSpPr>
          <p:grpSpPr>
            <a:xfrm>
              <a:off x="5868596" y="1489543"/>
              <a:ext cx="331418" cy="401080"/>
              <a:chOff x="5203168" y="2008175"/>
              <a:chExt cx="347107" cy="420111"/>
            </a:xfrm>
          </p:grpSpPr>
          <p:sp>
            <p:nvSpPr>
              <p:cNvPr id="641" name="Shape 409"/>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42" name="Shape 410"/>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643" name="Shape 411"/>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640" name="Shape 412"/>
            <p:cNvSpPr/>
            <p:nvPr/>
          </p:nvSpPr>
          <p:spPr>
            <a:xfrm>
              <a:off x="5908627" y="1529886"/>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644" name="TextBox 643"/>
          <p:cNvSpPr txBox="1"/>
          <p:nvPr/>
        </p:nvSpPr>
        <p:spPr>
          <a:xfrm>
            <a:off x="5973488" y="5756870"/>
            <a:ext cx="1787600" cy="292388"/>
          </a:xfrm>
          <a:prstGeom prst="rect">
            <a:avLst/>
          </a:prstGeom>
          <a:noFill/>
        </p:spPr>
        <p:txBody>
          <a:bodyPr wrap="square" rtlCol="0">
            <a:spAutoFit/>
          </a:bodyPr>
          <a:lstStyle/>
          <a:p>
            <a:r>
              <a:rPr lang="en-US" sz="1300" dirty="0"/>
              <a:t>= possible </a:t>
            </a:r>
            <a:r>
              <a:rPr lang="en-US" sz="1300" dirty="0" err="1"/>
              <a:t>endstate</a:t>
            </a:r>
            <a:endParaRPr lang="en-US" sz="1300" dirty="0"/>
          </a:p>
        </p:txBody>
      </p:sp>
      <p:sp>
        <p:nvSpPr>
          <p:cNvPr id="2" name="Footer Placeholder 1"/>
          <p:cNvSpPr>
            <a:spLocks noGrp="1"/>
          </p:cNvSpPr>
          <p:nvPr>
            <p:ph type="ftr" sz="quarter" idx="17"/>
          </p:nvPr>
        </p:nvSpPr>
        <p:spPr>
          <a:xfrm>
            <a:off x="3904176" y="6203196"/>
            <a:ext cx="3940126" cy="365125"/>
          </a:xfrm>
        </p:spPr>
        <p:txBody>
          <a:bodyPr/>
          <a:lstStyle/>
          <a:p>
            <a:r>
              <a:rPr lang="en-US"/>
              <a:t>CGA Forum, July 2016, Old Forge</a:t>
            </a:r>
            <a:endParaRPr lang="en-US" dirty="0"/>
          </a:p>
        </p:txBody>
      </p:sp>
    </p:spTree>
    <p:extLst>
      <p:ext uri="{BB962C8B-B14F-4D97-AF65-F5344CB8AC3E}">
        <p14:creationId xmlns:p14="http://schemas.microsoft.com/office/powerpoint/2010/main" val="225496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4BD2C1A-D206-BB40-B7FD-40B63E789C35}" type="slidenum">
              <a:rPr lang="en-US" smtClean="0"/>
              <a:t>3</a:t>
            </a:fld>
            <a:endParaRPr lang="en-US"/>
          </a:p>
        </p:txBody>
      </p:sp>
      <p:sp>
        <p:nvSpPr>
          <p:cNvPr id="7" name="Shape 1280"/>
          <p:cNvSpPr txBox="1"/>
          <p:nvPr/>
        </p:nvSpPr>
        <p:spPr>
          <a:xfrm>
            <a:off x="925286" y="1378946"/>
            <a:ext cx="10752241" cy="401099"/>
          </a:xfrm>
          <a:prstGeom prst="rect">
            <a:avLst/>
          </a:prstGeom>
          <a:noFill/>
          <a:ln>
            <a:noFill/>
          </a:ln>
        </p:spPr>
        <p:txBody>
          <a:bodyPr lIns="91425" tIns="91425" rIns="91425" bIns="91425" anchor="t" anchorCtr="0">
            <a:noAutofit/>
          </a:bodyPr>
          <a:lstStyle/>
          <a:p>
            <a:pPr lvl="0" rtl="0">
              <a:spcBef>
                <a:spcPts val="0"/>
              </a:spcBef>
              <a:buNone/>
            </a:pPr>
            <a:r>
              <a:rPr lang="en" b="1" i="1" dirty="0">
                <a:solidFill>
                  <a:schemeClr val="dk1"/>
                </a:solidFill>
                <a:latin typeface="+mj-lt"/>
                <a:ea typeface="Oswald"/>
                <a:cs typeface="Oswald"/>
                <a:sym typeface="Oswald"/>
              </a:rPr>
              <a:t>THE FUTURE MAP FORMS THE BASIS FOR IMPLEMENTATION PLANNING AND ONGOING EVENT MONITORING </a:t>
            </a:r>
          </a:p>
        </p:txBody>
      </p:sp>
      <p:cxnSp>
        <p:nvCxnSpPr>
          <p:cNvPr id="8" name="Shape 1281"/>
          <p:cNvCxnSpPr>
            <a:endCxn id="31" idx="2"/>
          </p:cNvCxnSpPr>
          <p:nvPr/>
        </p:nvCxnSpPr>
        <p:spPr>
          <a:xfrm rot="10800000">
            <a:off x="4863912" y="2854012"/>
            <a:ext cx="177600" cy="59400"/>
          </a:xfrm>
          <a:prstGeom prst="straightConnector1">
            <a:avLst/>
          </a:prstGeom>
          <a:noFill/>
          <a:ln w="19050" cap="flat" cmpd="sng">
            <a:solidFill>
              <a:schemeClr val="tx1"/>
            </a:solidFill>
            <a:prstDash val="solid"/>
            <a:round/>
            <a:headEnd type="none" w="lg" len="lg"/>
            <a:tailEnd type="none" w="lg" len="lg"/>
          </a:ln>
        </p:spPr>
      </p:cxnSp>
      <p:cxnSp>
        <p:nvCxnSpPr>
          <p:cNvPr id="9" name="Shape 1284"/>
          <p:cNvCxnSpPr>
            <a:stCxn id="50" idx="0"/>
          </p:cNvCxnSpPr>
          <p:nvPr/>
        </p:nvCxnSpPr>
        <p:spPr>
          <a:xfrm flipH="1">
            <a:off x="5267129" y="2773562"/>
            <a:ext cx="38700" cy="182400"/>
          </a:xfrm>
          <a:prstGeom prst="straightConnector1">
            <a:avLst/>
          </a:prstGeom>
          <a:noFill/>
          <a:ln w="19050" cap="flat" cmpd="sng">
            <a:solidFill>
              <a:schemeClr val="tx1"/>
            </a:solidFill>
            <a:prstDash val="solid"/>
            <a:round/>
            <a:headEnd type="none" w="lg" len="lg"/>
            <a:tailEnd type="none" w="lg" len="lg"/>
          </a:ln>
        </p:spPr>
      </p:cxnSp>
      <p:cxnSp>
        <p:nvCxnSpPr>
          <p:cNvPr id="10" name="Shape 1286"/>
          <p:cNvCxnSpPr>
            <a:stCxn id="48" idx="6"/>
          </p:cNvCxnSpPr>
          <p:nvPr/>
        </p:nvCxnSpPr>
        <p:spPr>
          <a:xfrm rot="10800000">
            <a:off x="5460192" y="2655618"/>
            <a:ext cx="198300" cy="19800"/>
          </a:xfrm>
          <a:prstGeom prst="straightConnector1">
            <a:avLst/>
          </a:prstGeom>
          <a:noFill/>
          <a:ln w="19050" cap="flat" cmpd="sng">
            <a:solidFill>
              <a:schemeClr val="tx1"/>
            </a:solidFill>
            <a:prstDash val="solid"/>
            <a:round/>
            <a:headEnd type="none" w="lg" len="lg"/>
            <a:tailEnd type="none" w="lg" len="lg"/>
          </a:ln>
        </p:spPr>
      </p:cxnSp>
      <p:cxnSp>
        <p:nvCxnSpPr>
          <p:cNvPr id="11" name="Shape 1288"/>
          <p:cNvCxnSpPr>
            <a:stCxn id="46" idx="7"/>
            <a:endCxn id="48" idx="2"/>
          </p:cNvCxnSpPr>
          <p:nvPr/>
        </p:nvCxnSpPr>
        <p:spPr>
          <a:xfrm flipH="1">
            <a:off x="5815157" y="2552191"/>
            <a:ext cx="107100" cy="123300"/>
          </a:xfrm>
          <a:prstGeom prst="straightConnector1">
            <a:avLst/>
          </a:prstGeom>
          <a:noFill/>
          <a:ln w="19050" cap="flat" cmpd="sng">
            <a:solidFill>
              <a:schemeClr val="tx1"/>
            </a:solidFill>
            <a:prstDash val="solid"/>
            <a:round/>
            <a:headEnd type="none" w="lg" len="lg"/>
            <a:tailEnd type="none" w="lg" len="lg"/>
          </a:ln>
        </p:spPr>
      </p:cxnSp>
      <p:cxnSp>
        <p:nvCxnSpPr>
          <p:cNvPr id="12" name="Shape 1290"/>
          <p:cNvCxnSpPr>
            <a:stCxn id="46" idx="1"/>
            <a:endCxn id="49" idx="4"/>
          </p:cNvCxnSpPr>
          <p:nvPr/>
        </p:nvCxnSpPr>
        <p:spPr>
          <a:xfrm>
            <a:off x="6032990" y="2552191"/>
            <a:ext cx="84000" cy="164100"/>
          </a:xfrm>
          <a:prstGeom prst="straightConnector1">
            <a:avLst/>
          </a:prstGeom>
          <a:noFill/>
          <a:ln w="19050" cap="flat" cmpd="sng">
            <a:solidFill>
              <a:schemeClr val="tx1"/>
            </a:solidFill>
            <a:prstDash val="solid"/>
            <a:round/>
            <a:headEnd type="none" w="lg" len="lg"/>
            <a:tailEnd type="none" w="lg" len="lg"/>
          </a:ln>
        </p:spPr>
      </p:cxnSp>
      <p:cxnSp>
        <p:nvCxnSpPr>
          <p:cNvPr id="13" name="Shape 1292"/>
          <p:cNvCxnSpPr>
            <a:endCxn id="49" idx="3"/>
          </p:cNvCxnSpPr>
          <p:nvPr/>
        </p:nvCxnSpPr>
        <p:spPr>
          <a:xfrm flipH="1">
            <a:off x="6172419" y="2515314"/>
            <a:ext cx="168900" cy="223800"/>
          </a:xfrm>
          <a:prstGeom prst="straightConnector1">
            <a:avLst/>
          </a:prstGeom>
          <a:noFill/>
          <a:ln w="19050" cap="flat" cmpd="sng">
            <a:solidFill>
              <a:schemeClr val="tx1"/>
            </a:solidFill>
            <a:prstDash val="solid"/>
            <a:round/>
            <a:headEnd type="none" w="lg" len="lg"/>
            <a:tailEnd type="none" w="lg" len="lg"/>
          </a:ln>
        </p:spPr>
      </p:cxnSp>
      <p:cxnSp>
        <p:nvCxnSpPr>
          <p:cNvPr id="14" name="Shape 1293"/>
          <p:cNvCxnSpPr>
            <a:stCxn id="33" idx="0"/>
          </p:cNvCxnSpPr>
          <p:nvPr/>
        </p:nvCxnSpPr>
        <p:spPr>
          <a:xfrm flipH="1">
            <a:off x="4510766" y="2971999"/>
            <a:ext cx="8400" cy="189900"/>
          </a:xfrm>
          <a:prstGeom prst="straightConnector1">
            <a:avLst/>
          </a:prstGeom>
          <a:noFill/>
          <a:ln w="19050" cap="flat" cmpd="sng">
            <a:solidFill>
              <a:schemeClr val="tx1"/>
            </a:solidFill>
            <a:prstDash val="solid"/>
            <a:round/>
            <a:headEnd type="none" w="lg" len="lg"/>
            <a:tailEnd type="none" w="lg" len="lg"/>
          </a:ln>
        </p:spPr>
      </p:cxnSp>
      <p:cxnSp>
        <p:nvCxnSpPr>
          <p:cNvPr id="15" name="Shape 1295"/>
          <p:cNvCxnSpPr>
            <a:endCxn id="39" idx="3"/>
          </p:cNvCxnSpPr>
          <p:nvPr/>
        </p:nvCxnSpPr>
        <p:spPr>
          <a:xfrm flipH="1">
            <a:off x="5107530" y="3336877"/>
            <a:ext cx="204600" cy="156300"/>
          </a:xfrm>
          <a:prstGeom prst="straightConnector1">
            <a:avLst/>
          </a:prstGeom>
          <a:noFill/>
          <a:ln w="19050" cap="flat" cmpd="sng">
            <a:solidFill>
              <a:schemeClr val="tx1"/>
            </a:solidFill>
            <a:prstDash val="solid"/>
            <a:round/>
            <a:headEnd type="none" w="lg" len="lg"/>
            <a:tailEnd type="none" w="lg" len="lg"/>
          </a:ln>
        </p:spPr>
      </p:cxnSp>
      <p:cxnSp>
        <p:nvCxnSpPr>
          <p:cNvPr id="16" name="Shape 1297"/>
          <p:cNvCxnSpPr>
            <a:stCxn id="60" idx="7"/>
            <a:endCxn id="41" idx="3"/>
          </p:cNvCxnSpPr>
          <p:nvPr/>
        </p:nvCxnSpPr>
        <p:spPr>
          <a:xfrm flipH="1">
            <a:off x="4993136" y="3623753"/>
            <a:ext cx="168600" cy="71100"/>
          </a:xfrm>
          <a:prstGeom prst="straightConnector1">
            <a:avLst/>
          </a:prstGeom>
          <a:noFill/>
          <a:ln w="19050" cap="flat" cmpd="sng">
            <a:solidFill>
              <a:schemeClr val="tx1"/>
            </a:solidFill>
            <a:prstDash val="solid"/>
            <a:round/>
            <a:headEnd type="none" w="lg" len="lg"/>
            <a:tailEnd type="none" w="lg" len="lg"/>
          </a:ln>
        </p:spPr>
      </p:cxnSp>
      <p:cxnSp>
        <p:nvCxnSpPr>
          <p:cNvPr id="17" name="Shape 1300"/>
          <p:cNvCxnSpPr/>
          <p:nvPr/>
        </p:nvCxnSpPr>
        <p:spPr>
          <a:xfrm rot="10800000" flipH="1">
            <a:off x="4966226" y="3608650"/>
            <a:ext cx="52799" cy="70199"/>
          </a:xfrm>
          <a:prstGeom prst="straightConnector1">
            <a:avLst/>
          </a:prstGeom>
          <a:noFill/>
          <a:ln w="19050" cap="flat" cmpd="sng">
            <a:solidFill>
              <a:schemeClr val="tx1"/>
            </a:solidFill>
            <a:prstDash val="solid"/>
            <a:round/>
            <a:headEnd type="none" w="lg" len="lg"/>
            <a:tailEnd type="none" w="lg" len="lg"/>
          </a:ln>
        </p:spPr>
      </p:cxnSp>
      <p:cxnSp>
        <p:nvCxnSpPr>
          <p:cNvPr id="18" name="Shape 1301"/>
          <p:cNvCxnSpPr/>
          <p:nvPr/>
        </p:nvCxnSpPr>
        <p:spPr>
          <a:xfrm flipH="1">
            <a:off x="4663260" y="3214769"/>
            <a:ext cx="225599" cy="221699"/>
          </a:xfrm>
          <a:prstGeom prst="straightConnector1">
            <a:avLst/>
          </a:prstGeom>
          <a:noFill/>
          <a:ln w="19050" cap="flat" cmpd="sng">
            <a:solidFill>
              <a:schemeClr val="tx1"/>
            </a:solidFill>
            <a:prstDash val="solid"/>
            <a:round/>
            <a:headEnd type="none" w="lg" len="lg"/>
            <a:tailEnd type="none" w="lg" len="lg"/>
          </a:ln>
        </p:spPr>
      </p:cxnSp>
      <p:cxnSp>
        <p:nvCxnSpPr>
          <p:cNvPr id="19" name="Shape 1302"/>
          <p:cNvCxnSpPr/>
          <p:nvPr/>
        </p:nvCxnSpPr>
        <p:spPr>
          <a:xfrm rot="10800000">
            <a:off x="5302803" y="3065858"/>
            <a:ext cx="85200" cy="27600"/>
          </a:xfrm>
          <a:prstGeom prst="straightConnector1">
            <a:avLst/>
          </a:prstGeom>
          <a:noFill/>
          <a:ln w="19050" cap="flat" cmpd="sng">
            <a:solidFill>
              <a:schemeClr val="tx1"/>
            </a:solidFill>
            <a:prstDash val="solid"/>
            <a:round/>
            <a:headEnd type="none" w="lg" len="lg"/>
            <a:tailEnd type="none" w="lg" len="lg"/>
          </a:ln>
        </p:spPr>
      </p:cxnSp>
      <p:cxnSp>
        <p:nvCxnSpPr>
          <p:cNvPr id="20" name="Shape 1303"/>
          <p:cNvCxnSpPr>
            <a:endCxn id="21" idx="2"/>
          </p:cNvCxnSpPr>
          <p:nvPr/>
        </p:nvCxnSpPr>
        <p:spPr>
          <a:xfrm rot="10800000">
            <a:off x="6170002" y="2973074"/>
            <a:ext cx="192600" cy="112200"/>
          </a:xfrm>
          <a:prstGeom prst="straightConnector1">
            <a:avLst/>
          </a:prstGeom>
          <a:noFill/>
          <a:ln w="19050" cap="flat" cmpd="sng">
            <a:solidFill>
              <a:schemeClr val="tx1"/>
            </a:solidFill>
            <a:prstDash val="solid"/>
            <a:round/>
            <a:headEnd type="none" w="lg" len="lg"/>
            <a:tailEnd type="none" w="lg" len="lg"/>
          </a:ln>
        </p:spPr>
      </p:cxnSp>
      <p:sp>
        <p:nvSpPr>
          <p:cNvPr id="21" name="Shape 1304"/>
          <p:cNvSpPr/>
          <p:nvPr/>
        </p:nvSpPr>
        <p:spPr>
          <a:xfrm rot="10800000">
            <a:off x="6013402" y="2894774"/>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22" name="Shape 1305"/>
          <p:cNvCxnSpPr>
            <a:endCxn id="53" idx="3"/>
          </p:cNvCxnSpPr>
          <p:nvPr/>
        </p:nvCxnSpPr>
        <p:spPr>
          <a:xfrm flipH="1">
            <a:off x="5703430" y="3007633"/>
            <a:ext cx="145800" cy="148200"/>
          </a:xfrm>
          <a:prstGeom prst="straightConnector1">
            <a:avLst/>
          </a:prstGeom>
          <a:noFill/>
          <a:ln w="19050" cap="flat" cmpd="sng">
            <a:solidFill>
              <a:schemeClr val="tx1"/>
            </a:solidFill>
            <a:prstDash val="solid"/>
            <a:round/>
            <a:headEnd type="none" w="lg" len="lg"/>
            <a:tailEnd type="none" w="lg" len="lg"/>
          </a:ln>
        </p:spPr>
      </p:cxnSp>
      <p:cxnSp>
        <p:nvCxnSpPr>
          <p:cNvPr id="23" name="Shape 1307"/>
          <p:cNvCxnSpPr>
            <a:endCxn id="59" idx="4"/>
          </p:cNvCxnSpPr>
          <p:nvPr/>
        </p:nvCxnSpPr>
        <p:spPr>
          <a:xfrm>
            <a:off x="5396883" y="3361562"/>
            <a:ext cx="35700" cy="131700"/>
          </a:xfrm>
          <a:prstGeom prst="straightConnector1">
            <a:avLst/>
          </a:prstGeom>
          <a:noFill/>
          <a:ln w="19050" cap="flat" cmpd="sng">
            <a:solidFill>
              <a:schemeClr val="tx1"/>
            </a:solidFill>
            <a:prstDash val="solid"/>
            <a:round/>
            <a:headEnd type="none" w="lg" len="lg"/>
            <a:tailEnd type="none" w="lg" len="lg"/>
          </a:ln>
        </p:spPr>
      </p:cxnSp>
      <p:cxnSp>
        <p:nvCxnSpPr>
          <p:cNvPr id="24" name="Shape 1309"/>
          <p:cNvCxnSpPr>
            <a:endCxn id="56" idx="1"/>
          </p:cNvCxnSpPr>
          <p:nvPr/>
        </p:nvCxnSpPr>
        <p:spPr>
          <a:xfrm rot="10800000">
            <a:off x="5842860" y="3365785"/>
            <a:ext cx="59100" cy="179400"/>
          </a:xfrm>
          <a:prstGeom prst="straightConnector1">
            <a:avLst/>
          </a:prstGeom>
          <a:noFill/>
          <a:ln w="19050" cap="flat" cmpd="sng">
            <a:solidFill>
              <a:schemeClr val="tx1"/>
            </a:solidFill>
            <a:prstDash val="solid"/>
            <a:round/>
            <a:headEnd type="none" w="lg" len="lg"/>
            <a:tailEnd type="none" w="lg" len="lg"/>
          </a:ln>
        </p:spPr>
      </p:cxnSp>
      <p:cxnSp>
        <p:nvCxnSpPr>
          <p:cNvPr id="25" name="Shape 1311"/>
          <p:cNvCxnSpPr>
            <a:endCxn id="45" idx="3"/>
          </p:cNvCxnSpPr>
          <p:nvPr/>
        </p:nvCxnSpPr>
        <p:spPr>
          <a:xfrm flipH="1">
            <a:off x="4790119" y="3828902"/>
            <a:ext cx="103200" cy="143699"/>
          </a:xfrm>
          <a:prstGeom prst="straightConnector1">
            <a:avLst/>
          </a:prstGeom>
          <a:noFill/>
          <a:ln w="19050" cap="flat" cmpd="sng">
            <a:solidFill>
              <a:schemeClr val="tx1"/>
            </a:solidFill>
            <a:prstDash val="solid"/>
            <a:round/>
            <a:headEnd type="none" w="lg" len="lg"/>
            <a:tailEnd type="none" w="lg" len="lg"/>
          </a:ln>
        </p:spPr>
      </p:cxnSp>
      <p:sp>
        <p:nvSpPr>
          <p:cNvPr id="26" name="Shape 1313"/>
          <p:cNvSpPr/>
          <p:nvPr/>
        </p:nvSpPr>
        <p:spPr>
          <a:xfrm rot="10800000">
            <a:off x="5341608" y="4326699"/>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27" name="Shape 1314"/>
          <p:cNvCxnSpPr>
            <a:endCxn id="66" idx="2"/>
          </p:cNvCxnSpPr>
          <p:nvPr/>
        </p:nvCxnSpPr>
        <p:spPr>
          <a:xfrm rot="10800000">
            <a:off x="6144651" y="4087500"/>
            <a:ext cx="217800" cy="64800"/>
          </a:xfrm>
          <a:prstGeom prst="straightConnector1">
            <a:avLst/>
          </a:prstGeom>
          <a:noFill/>
          <a:ln w="19050" cap="flat" cmpd="sng">
            <a:solidFill>
              <a:schemeClr val="tx1"/>
            </a:solidFill>
            <a:prstDash val="solid"/>
            <a:round/>
            <a:headEnd type="none" w="lg" len="lg"/>
            <a:tailEnd type="none" w="lg" len="lg"/>
          </a:ln>
        </p:spPr>
      </p:cxnSp>
      <p:cxnSp>
        <p:nvCxnSpPr>
          <p:cNvPr id="28" name="Shape 1316"/>
          <p:cNvCxnSpPr>
            <a:endCxn id="62" idx="1"/>
          </p:cNvCxnSpPr>
          <p:nvPr/>
        </p:nvCxnSpPr>
        <p:spPr>
          <a:xfrm rot="10800000">
            <a:off x="5944262" y="3726147"/>
            <a:ext cx="96900" cy="304500"/>
          </a:xfrm>
          <a:prstGeom prst="straightConnector1">
            <a:avLst/>
          </a:prstGeom>
          <a:noFill/>
          <a:ln w="19050" cap="flat" cmpd="sng">
            <a:solidFill>
              <a:schemeClr val="tx1"/>
            </a:solidFill>
            <a:prstDash val="solid"/>
            <a:round/>
            <a:headEnd type="none" w="lg" len="lg"/>
            <a:tailEnd type="none" w="lg" len="lg"/>
          </a:ln>
        </p:spPr>
      </p:cxnSp>
      <p:cxnSp>
        <p:nvCxnSpPr>
          <p:cNvPr id="29" name="Shape 1318"/>
          <p:cNvCxnSpPr/>
          <p:nvPr/>
        </p:nvCxnSpPr>
        <p:spPr>
          <a:xfrm rot="10800000" flipH="1">
            <a:off x="5713943" y="3689231"/>
            <a:ext cx="124499" cy="140100"/>
          </a:xfrm>
          <a:prstGeom prst="straightConnector1">
            <a:avLst/>
          </a:prstGeom>
          <a:noFill/>
          <a:ln w="19050" cap="flat" cmpd="sng">
            <a:solidFill>
              <a:schemeClr val="tx1"/>
            </a:solidFill>
            <a:prstDash val="solid"/>
            <a:round/>
            <a:headEnd type="none" w="lg" len="lg"/>
            <a:tailEnd type="none" w="lg" len="lg"/>
          </a:ln>
        </p:spPr>
      </p:cxnSp>
      <p:cxnSp>
        <p:nvCxnSpPr>
          <p:cNvPr id="30" name="Shape 1319"/>
          <p:cNvCxnSpPr/>
          <p:nvPr/>
        </p:nvCxnSpPr>
        <p:spPr>
          <a:xfrm rot="10800000" flipH="1">
            <a:off x="5567393" y="3847864"/>
            <a:ext cx="109499" cy="82499"/>
          </a:xfrm>
          <a:prstGeom prst="straightConnector1">
            <a:avLst/>
          </a:prstGeom>
          <a:noFill/>
          <a:ln w="19050" cap="flat" cmpd="sng">
            <a:solidFill>
              <a:schemeClr val="dk2"/>
            </a:solidFill>
            <a:prstDash val="solid"/>
            <a:round/>
            <a:headEnd type="none" w="lg" len="lg"/>
            <a:tailEnd type="none" w="lg" len="lg"/>
          </a:ln>
        </p:spPr>
      </p:cxnSp>
      <p:sp>
        <p:nvSpPr>
          <p:cNvPr id="31" name="Shape 1283"/>
          <p:cNvSpPr/>
          <p:nvPr/>
        </p:nvSpPr>
        <p:spPr>
          <a:xfrm rot="10800000">
            <a:off x="4707312" y="2775712"/>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2" name="Shape 1320"/>
          <p:cNvSpPr/>
          <p:nvPr/>
        </p:nvSpPr>
        <p:spPr>
          <a:xfrm rot="10800000">
            <a:off x="4999320" y="2855087"/>
            <a:ext cx="156600" cy="156600"/>
          </a:xfrm>
          <a:prstGeom prst="ellipse">
            <a:avLst/>
          </a:prstGeom>
          <a:solidFill>
            <a:srgbClr val="FDFFF5">
              <a:alpha val="6510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3" name="Shape 1294"/>
          <p:cNvSpPr/>
          <p:nvPr/>
        </p:nvSpPr>
        <p:spPr>
          <a:xfrm rot="10800000">
            <a:off x="4440866" y="2815399"/>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4" name="Shape 1321"/>
          <p:cNvSpPr/>
          <p:nvPr/>
        </p:nvSpPr>
        <p:spPr>
          <a:xfrm rot="10800000">
            <a:off x="5012048" y="3033681"/>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5" name="Shape 1322"/>
          <p:cNvSpPr/>
          <p:nvPr/>
        </p:nvSpPr>
        <p:spPr>
          <a:xfrm rot="10800000">
            <a:off x="4872250" y="3073368"/>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 name="Shape 1323"/>
          <p:cNvSpPr/>
          <p:nvPr/>
        </p:nvSpPr>
        <p:spPr>
          <a:xfrm rot="10800000">
            <a:off x="4415409" y="3152743"/>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7" name="Shape 1324"/>
          <p:cNvSpPr/>
          <p:nvPr/>
        </p:nvSpPr>
        <p:spPr>
          <a:xfrm rot="10800000">
            <a:off x="4377331" y="3351181"/>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8" name="Shape 1325"/>
          <p:cNvSpPr/>
          <p:nvPr/>
        </p:nvSpPr>
        <p:spPr>
          <a:xfrm rot="10800000">
            <a:off x="4529593" y="3390868"/>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 name="Shape 1296"/>
          <p:cNvSpPr/>
          <p:nvPr/>
        </p:nvSpPr>
        <p:spPr>
          <a:xfrm rot="10800000">
            <a:off x="4973864" y="3470243"/>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0" name="Shape 1326"/>
          <p:cNvSpPr/>
          <p:nvPr/>
        </p:nvSpPr>
        <p:spPr>
          <a:xfrm rot="10800000">
            <a:off x="4199612" y="3410712"/>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1" name="Shape 1299"/>
          <p:cNvSpPr/>
          <p:nvPr/>
        </p:nvSpPr>
        <p:spPr>
          <a:xfrm rot="10800000">
            <a:off x="4859522" y="3671856"/>
            <a:ext cx="156600" cy="156600"/>
          </a:xfrm>
          <a:prstGeom prst="ellipse">
            <a:avLst/>
          </a:prstGeom>
          <a:solidFill>
            <a:srgbClr val="000000"/>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 name="Shape 1327"/>
          <p:cNvSpPr/>
          <p:nvPr/>
        </p:nvSpPr>
        <p:spPr>
          <a:xfrm rot="10800000">
            <a:off x="4466217" y="3652012"/>
            <a:ext cx="156600" cy="156600"/>
          </a:xfrm>
          <a:prstGeom prst="ellipse">
            <a:avLst/>
          </a:prstGeom>
          <a:solidFill>
            <a:srgbClr val="000000"/>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3" name="Shape 1328"/>
          <p:cNvSpPr/>
          <p:nvPr/>
        </p:nvSpPr>
        <p:spPr>
          <a:xfrm rot="10800000">
            <a:off x="4618426" y="3731387"/>
            <a:ext cx="156600" cy="156600"/>
          </a:xfrm>
          <a:prstGeom prst="ellipse">
            <a:avLst/>
          </a:prstGeom>
          <a:solidFill>
            <a:srgbClr val="000000"/>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4" name="Shape 1329"/>
          <p:cNvSpPr/>
          <p:nvPr/>
        </p:nvSpPr>
        <p:spPr>
          <a:xfrm rot="10800000">
            <a:off x="4301173" y="3711543"/>
            <a:ext cx="156600" cy="156600"/>
          </a:xfrm>
          <a:prstGeom prst="ellipse">
            <a:avLst/>
          </a:prstGeom>
          <a:solidFill>
            <a:srgbClr val="000000"/>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5" name="Shape 1312"/>
          <p:cNvSpPr/>
          <p:nvPr/>
        </p:nvSpPr>
        <p:spPr>
          <a:xfrm rot="10800000">
            <a:off x="4656452" y="3949668"/>
            <a:ext cx="156600" cy="156600"/>
          </a:xfrm>
          <a:prstGeom prst="ellipse">
            <a:avLst/>
          </a:prstGeom>
          <a:solidFill>
            <a:srgbClr val="000000"/>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 name="Shape 1289"/>
          <p:cNvSpPr/>
          <p:nvPr/>
        </p:nvSpPr>
        <p:spPr>
          <a:xfrm rot="10800000">
            <a:off x="5899324" y="2418524"/>
            <a:ext cx="156600" cy="156600"/>
          </a:xfrm>
          <a:prstGeom prst="ellipse">
            <a:avLst/>
          </a:prstGeom>
          <a:solidFill>
            <a:srgbClr val="FDFFF5">
              <a:alpha val="6510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7" name="Shape 1330"/>
          <p:cNvSpPr/>
          <p:nvPr/>
        </p:nvSpPr>
        <p:spPr>
          <a:xfrm rot="10800000">
            <a:off x="5303582" y="2577274"/>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8" name="Shape 1287"/>
          <p:cNvSpPr/>
          <p:nvPr/>
        </p:nvSpPr>
        <p:spPr>
          <a:xfrm rot="10800000">
            <a:off x="5658492" y="2597118"/>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9" name="Shape 1291"/>
          <p:cNvSpPr/>
          <p:nvPr/>
        </p:nvSpPr>
        <p:spPr>
          <a:xfrm rot="10800000">
            <a:off x="6038753" y="2716181"/>
            <a:ext cx="156600" cy="156600"/>
          </a:xfrm>
          <a:prstGeom prst="ellipse">
            <a:avLst/>
          </a:prstGeom>
          <a:solidFill>
            <a:srgbClr val="FDFFF5">
              <a:alpha val="6510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0" name="Shape 1285"/>
          <p:cNvSpPr/>
          <p:nvPr/>
        </p:nvSpPr>
        <p:spPr>
          <a:xfrm rot="10800000">
            <a:off x="5227529" y="2616962"/>
            <a:ext cx="156600" cy="156600"/>
          </a:xfrm>
          <a:prstGeom prst="ellipse">
            <a:avLst/>
          </a:prstGeom>
          <a:solidFill>
            <a:srgbClr val="FDFFF5">
              <a:alpha val="65380"/>
            </a:srgbClr>
          </a:solidFill>
          <a:ln w="2857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1" name="Shape 1331"/>
          <p:cNvSpPr/>
          <p:nvPr/>
        </p:nvSpPr>
        <p:spPr>
          <a:xfrm rot="10800000">
            <a:off x="5835947" y="2914618"/>
            <a:ext cx="156600" cy="156600"/>
          </a:xfrm>
          <a:prstGeom prst="ellipse">
            <a:avLst/>
          </a:prstGeom>
          <a:solidFill>
            <a:srgbClr val="FDFFF5">
              <a:alpha val="6510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2" name="Shape 1332"/>
          <p:cNvSpPr/>
          <p:nvPr/>
        </p:nvSpPr>
        <p:spPr>
          <a:xfrm rot="10800000">
            <a:off x="5176828" y="2954306"/>
            <a:ext cx="156600" cy="156600"/>
          </a:xfrm>
          <a:prstGeom prst="ellipse">
            <a:avLst/>
          </a:prstGeom>
          <a:solidFill>
            <a:srgbClr val="FDFFF5">
              <a:alpha val="65380"/>
            </a:srgbClr>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3" name="Shape 1306"/>
          <p:cNvSpPr/>
          <p:nvPr/>
        </p:nvSpPr>
        <p:spPr>
          <a:xfrm rot="10800000">
            <a:off x="5569764" y="3132899"/>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4" name="Shape 1333"/>
          <p:cNvSpPr/>
          <p:nvPr/>
        </p:nvSpPr>
        <p:spPr>
          <a:xfrm rot="10800000">
            <a:off x="5366958" y="3053524"/>
            <a:ext cx="156600" cy="156600"/>
          </a:xfrm>
          <a:prstGeom prst="ellipse">
            <a:avLst/>
          </a:prstGeom>
          <a:solidFill>
            <a:srgbClr val="FDFFF5">
              <a:alpha val="65380"/>
            </a:srgbClr>
          </a:solidFill>
          <a:ln w="2857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5" name="Shape 1334"/>
          <p:cNvSpPr/>
          <p:nvPr/>
        </p:nvSpPr>
        <p:spPr>
          <a:xfrm rot="10800000">
            <a:off x="5544414" y="3271806"/>
            <a:ext cx="156600" cy="156600"/>
          </a:xfrm>
          <a:prstGeom prst="ellipse">
            <a:avLst/>
          </a:prstGeom>
          <a:solidFill>
            <a:srgbClr val="FDFFF5">
              <a:alpha val="6538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 name="Shape 1310"/>
          <p:cNvSpPr/>
          <p:nvPr/>
        </p:nvSpPr>
        <p:spPr>
          <a:xfrm rot="10800000">
            <a:off x="5709193" y="3232118"/>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7" name="Shape 1335"/>
          <p:cNvSpPr/>
          <p:nvPr/>
        </p:nvSpPr>
        <p:spPr>
          <a:xfrm rot="10800000">
            <a:off x="5290907" y="3212274"/>
            <a:ext cx="156600" cy="156600"/>
          </a:xfrm>
          <a:prstGeom prst="ellipse">
            <a:avLst/>
          </a:prstGeom>
          <a:solidFill>
            <a:srgbClr val="FDFFF5">
              <a:alpha val="6538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8" name="Shape 1336"/>
          <p:cNvSpPr/>
          <p:nvPr/>
        </p:nvSpPr>
        <p:spPr>
          <a:xfrm rot="10800000">
            <a:off x="5861297" y="3529774"/>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9" name="Shape 1308"/>
          <p:cNvSpPr/>
          <p:nvPr/>
        </p:nvSpPr>
        <p:spPr>
          <a:xfrm rot="10800000">
            <a:off x="5354283" y="3493262"/>
            <a:ext cx="156600" cy="156600"/>
          </a:xfrm>
          <a:prstGeom prst="ellipse">
            <a:avLst/>
          </a:prstGeom>
          <a:solidFill>
            <a:srgbClr val="FDFFF5">
              <a:alpha val="6538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0" name="Shape 1298"/>
          <p:cNvSpPr/>
          <p:nvPr/>
        </p:nvSpPr>
        <p:spPr>
          <a:xfrm rot="10800000">
            <a:off x="5138802" y="3490087"/>
            <a:ext cx="156600" cy="156600"/>
          </a:xfrm>
          <a:prstGeom prst="ellipse">
            <a:avLst/>
          </a:prstGeom>
          <a:solidFill>
            <a:srgbClr val="674EA7"/>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1" name="Shape 1337"/>
          <p:cNvSpPr/>
          <p:nvPr/>
        </p:nvSpPr>
        <p:spPr>
          <a:xfrm rot="10800000">
            <a:off x="5950025" y="3532949"/>
            <a:ext cx="156600" cy="156600"/>
          </a:xfrm>
          <a:prstGeom prst="ellipse">
            <a:avLst/>
          </a:prstGeom>
          <a:solidFill>
            <a:srgbClr val="FDFFF5">
              <a:alpha val="65100"/>
            </a:srgbClr>
          </a:solidFill>
          <a:ln w="2857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2" name="Shape 1317"/>
          <p:cNvSpPr/>
          <p:nvPr/>
        </p:nvSpPr>
        <p:spPr>
          <a:xfrm rot="10800000">
            <a:off x="5810596" y="3592481"/>
            <a:ext cx="156600" cy="156600"/>
          </a:xfrm>
          <a:prstGeom prst="ellipse">
            <a:avLst/>
          </a:prstGeom>
          <a:solidFill>
            <a:srgbClr val="674EA7"/>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 name="Shape 1338"/>
          <p:cNvSpPr/>
          <p:nvPr/>
        </p:nvSpPr>
        <p:spPr>
          <a:xfrm rot="10800000">
            <a:off x="5607790" y="3810762"/>
            <a:ext cx="156600" cy="156600"/>
          </a:xfrm>
          <a:prstGeom prst="ellipse">
            <a:avLst/>
          </a:prstGeom>
          <a:solidFill>
            <a:srgbClr val="674EA7"/>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4" name="Shape 1339"/>
          <p:cNvSpPr/>
          <p:nvPr/>
        </p:nvSpPr>
        <p:spPr>
          <a:xfrm rot="10800000">
            <a:off x="5443011" y="3870293"/>
            <a:ext cx="156600" cy="156600"/>
          </a:xfrm>
          <a:prstGeom prst="ellipse">
            <a:avLst/>
          </a:prstGeom>
          <a:solidFill>
            <a:srgbClr val="674EA7"/>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 name="Shape 1340"/>
          <p:cNvSpPr/>
          <p:nvPr/>
        </p:nvSpPr>
        <p:spPr>
          <a:xfrm rot="10800000">
            <a:off x="5265555" y="3890137"/>
            <a:ext cx="156600" cy="156600"/>
          </a:xfrm>
          <a:prstGeom prst="ellipse">
            <a:avLst/>
          </a:prstGeom>
          <a:solidFill>
            <a:srgbClr val="674EA7"/>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6" name="Shape 1315"/>
          <p:cNvSpPr/>
          <p:nvPr/>
        </p:nvSpPr>
        <p:spPr>
          <a:xfrm rot="10800000">
            <a:off x="5988051" y="4009199"/>
            <a:ext cx="156600" cy="156600"/>
          </a:xfrm>
          <a:prstGeom prst="ellipse">
            <a:avLst/>
          </a:prstGeom>
          <a:solidFill>
            <a:srgbClr val="674EA7"/>
          </a:solidFill>
          <a:ln w="2857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 name="Shape 1341"/>
          <p:cNvSpPr/>
          <p:nvPr/>
        </p:nvSpPr>
        <p:spPr>
          <a:xfrm rot="10800000">
            <a:off x="5645816" y="4372737"/>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 name="Shape 1342"/>
          <p:cNvSpPr/>
          <p:nvPr/>
        </p:nvSpPr>
        <p:spPr>
          <a:xfrm rot="10800000">
            <a:off x="5962700" y="4452112"/>
            <a:ext cx="156600" cy="156600"/>
          </a:xfrm>
          <a:prstGeom prst="ellipse">
            <a:avLst/>
          </a:prstGeom>
          <a:solidFill>
            <a:srgbClr val="FDFFF5">
              <a:alpha val="6510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9" name="Shape 1343"/>
          <p:cNvSpPr/>
          <p:nvPr/>
        </p:nvSpPr>
        <p:spPr>
          <a:xfrm rot="10800000">
            <a:off x="5392309" y="4564824"/>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70" name="Shape 1344"/>
          <p:cNvSpPr/>
          <p:nvPr/>
        </p:nvSpPr>
        <p:spPr>
          <a:xfrm rot="10800000">
            <a:off x="5937350" y="4670393"/>
            <a:ext cx="156600" cy="156600"/>
          </a:xfrm>
          <a:prstGeom prst="ellipse">
            <a:avLst/>
          </a:prstGeom>
          <a:solidFill>
            <a:srgbClr val="FDFFF5">
              <a:alpha val="6510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71" name="Shape 1345"/>
          <p:cNvCxnSpPr>
            <a:stCxn id="44" idx="5"/>
          </p:cNvCxnSpPr>
          <p:nvPr/>
        </p:nvCxnSpPr>
        <p:spPr>
          <a:xfrm rot="10800000">
            <a:off x="3994407" y="3656477"/>
            <a:ext cx="329700" cy="78000"/>
          </a:xfrm>
          <a:prstGeom prst="straightConnector1">
            <a:avLst/>
          </a:prstGeom>
          <a:noFill/>
          <a:ln w="19050" cap="flat" cmpd="sng">
            <a:solidFill>
              <a:schemeClr val="tx1"/>
            </a:solidFill>
            <a:prstDash val="solid"/>
            <a:round/>
            <a:headEnd type="none" w="lg" len="lg"/>
            <a:tailEnd type="triangle" w="lg" len="lg"/>
          </a:ln>
        </p:spPr>
      </p:cxnSp>
      <p:cxnSp>
        <p:nvCxnSpPr>
          <p:cNvPr id="72" name="Shape 1346"/>
          <p:cNvCxnSpPr>
            <a:stCxn id="64" idx="6"/>
            <a:endCxn id="65" idx="2"/>
          </p:cNvCxnSpPr>
          <p:nvPr/>
        </p:nvCxnSpPr>
        <p:spPr>
          <a:xfrm flipH="1">
            <a:off x="5422011" y="3948593"/>
            <a:ext cx="21000" cy="19800"/>
          </a:xfrm>
          <a:prstGeom prst="straightConnector1">
            <a:avLst/>
          </a:prstGeom>
          <a:noFill/>
          <a:ln w="19050" cap="flat" cmpd="sng">
            <a:solidFill>
              <a:schemeClr val="tx1"/>
            </a:solidFill>
            <a:prstDash val="solid"/>
            <a:round/>
            <a:headEnd type="none" w="lg" len="lg"/>
            <a:tailEnd type="none" w="lg" len="lg"/>
          </a:ln>
        </p:spPr>
      </p:cxnSp>
      <p:cxnSp>
        <p:nvCxnSpPr>
          <p:cNvPr id="73" name="Shape 1347"/>
          <p:cNvCxnSpPr/>
          <p:nvPr/>
        </p:nvCxnSpPr>
        <p:spPr>
          <a:xfrm>
            <a:off x="5239669" y="3646687"/>
            <a:ext cx="48600" cy="321899"/>
          </a:xfrm>
          <a:prstGeom prst="straightConnector1">
            <a:avLst/>
          </a:prstGeom>
          <a:noFill/>
          <a:ln w="19050" cap="flat" cmpd="sng">
            <a:solidFill>
              <a:schemeClr val="tx1"/>
            </a:solidFill>
            <a:prstDash val="solid"/>
            <a:round/>
            <a:headEnd type="none" w="lg" len="lg"/>
            <a:tailEnd type="none" w="lg" len="lg"/>
          </a:ln>
        </p:spPr>
      </p:cxnSp>
      <p:cxnSp>
        <p:nvCxnSpPr>
          <p:cNvPr id="74" name="Shape 1348"/>
          <p:cNvCxnSpPr>
            <a:stCxn id="43" idx="0"/>
            <a:endCxn id="45" idx="4"/>
          </p:cNvCxnSpPr>
          <p:nvPr/>
        </p:nvCxnSpPr>
        <p:spPr>
          <a:xfrm>
            <a:off x="4696726" y="3887987"/>
            <a:ext cx="38100" cy="61800"/>
          </a:xfrm>
          <a:prstGeom prst="straightConnector1">
            <a:avLst/>
          </a:prstGeom>
          <a:noFill/>
          <a:ln w="19050" cap="flat" cmpd="sng">
            <a:solidFill>
              <a:schemeClr val="tx1"/>
            </a:solidFill>
            <a:prstDash val="solid"/>
            <a:round/>
            <a:headEnd type="none" w="lg" len="lg"/>
            <a:tailEnd type="none" w="lg" len="lg"/>
          </a:ln>
        </p:spPr>
      </p:cxnSp>
      <p:cxnSp>
        <p:nvCxnSpPr>
          <p:cNvPr id="75" name="Shape 1349"/>
          <p:cNvCxnSpPr>
            <a:stCxn id="42" idx="7"/>
            <a:endCxn id="44" idx="2"/>
          </p:cNvCxnSpPr>
          <p:nvPr/>
        </p:nvCxnSpPr>
        <p:spPr>
          <a:xfrm flipH="1">
            <a:off x="4457650" y="3785678"/>
            <a:ext cx="31500" cy="4200"/>
          </a:xfrm>
          <a:prstGeom prst="straightConnector1">
            <a:avLst/>
          </a:prstGeom>
          <a:noFill/>
          <a:ln w="19050" cap="flat" cmpd="sng">
            <a:solidFill>
              <a:schemeClr val="tx1"/>
            </a:solidFill>
            <a:prstDash val="solid"/>
            <a:round/>
            <a:headEnd type="none" w="lg" len="lg"/>
            <a:tailEnd type="none" w="lg" len="lg"/>
          </a:ln>
        </p:spPr>
      </p:cxnSp>
      <p:cxnSp>
        <p:nvCxnSpPr>
          <p:cNvPr id="76" name="Shape 1350"/>
          <p:cNvCxnSpPr>
            <a:endCxn id="70" idx="2"/>
          </p:cNvCxnSpPr>
          <p:nvPr/>
        </p:nvCxnSpPr>
        <p:spPr>
          <a:xfrm rot="10800000">
            <a:off x="6093950" y="4748693"/>
            <a:ext cx="268500" cy="13200"/>
          </a:xfrm>
          <a:prstGeom prst="straightConnector1">
            <a:avLst/>
          </a:prstGeom>
          <a:noFill/>
          <a:ln w="19050" cap="flat" cmpd="sng">
            <a:solidFill>
              <a:schemeClr val="tx1"/>
            </a:solidFill>
            <a:prstDash val="solid"/>
            <a:round/>
            <a:headEnd type="none" w="lg" len="lg"/>
            <a:tailEnd type="none" w="lg" len="lg"/>
          </a:ln>
        </p:spPr>
      </p:cxnSp>
      <p:cxnSp>
        <p:nvCxnSpPr>
          <p:cNvPr id="77" name="Shape 1351"/>
          <p:cNvCxnSpPr>
            <a:stCxn id="68" idx="0"/>
            <a:endCxn id="70" idx="4"/>
          </p:cNvCxnSpPr>
          <p:nvPr/>
        </p:nvCxnSpPr>
        <p:spPr>
          <a:xfrm flipH="1">
            <a:off x="6015501" y="4608712"/>
            <a:ext cx="25500" cy="61800"/>
          </a:xfrm>
          <a:prstGeom prst="straightConnector1">
            <a:avLst/>
          </a:prstGeom>
          <a:noFill/>
          <a:ln w="19050" cap="flat" cmpd="sng">
            <a:solidFill>
              <a:schemeClr val="tx1"/>
            </a:solidFill>
            <a:prstDash val="solid"/>
            <a:round/>
            <a:headEnd type="none" w="lg" len="lg"/>
            <a:tailEnd type="none" w="lg" len="lg"/>
          </a:ln>
        </p:spPr>
      </p:cxnSp>
      <p:cxnSp>
        <p:nvCxnSpPr>
          <p:cNvPr id="78" name="Shape 1352"/>
          <p:cNvCxnSpPr/>
          <p:nvPr/>
        </p:nvCxnSpPr>
        <p:spPr>
          <a:xfrm rot="10800000">
            <a:off x="5796750" y="4461125"/>
            <a:ext cx="179399" cy="59399"/>
          </a:xfrm>
          <a:prstGeom prst="straightConnector1">
            <a:avLst/>
          </a:prstGeom>
          <a:noFill/>
          <a:ln w="19050" cap="flat" cmpd="sng">
            <a:solidFill>
              <a:schemeClr val="tx1"/>
            </a:solidFill>
            <a:prstDash val="solid"/>
            <a:round/>
            <a:headEnd type="none" w="lg" len="lg"/>
            <a:tailEnd type="none" w="lg" len="lg"/>
          </a:ln>
        </p:spPr>
      </p:cxnSp>
      <p:cxnSp>
        <p:nvCxnSpPr>
          <p:cNvPr id="79" name="Shape 1353"/>
          <p:cNvCxnSpPr/>
          <p:nvPr/>
        </p:nvCxnSpPr>
        <p:spPr>
          <a:xfrm flipH="1">
            <a:off x="5543209" y="4516225"/>
            <a:ext cx="120900" cy="92699"/>
          </a:xfrm>
          <a:prstGeom prst="straightConnector1">
            <a:avLst/>
          </a:prstGeom>
          <a:noFill/>
          <a:ln w="19050" cap="flat" cmpd="sng">
            <a:solidFill>
              <a:schemeClr val="tx1"/>
            </a:solidFill>
            <a:prstDash val="solid"/>
            <a:round/>
            <a:headEnd type="none" w="lg" len="lg"/>
            <a:tailEnd type="none" w="lg" len="lg"/>
          </a:ln>
        </p:spPr>
      </p:cxnSp>
      <p:cxnSp>
        <p:nvCxnSpPr>
          <p:cNvPr id="80" name="Shape 1354"/>
          <p:cNvCxnSpPr>
            <a:stCxn id="26" idx="0"/>
            <a:endCxn id="69" idx="4"/>
          </p:cNvCxnSpPr>
          <p:nvPr/>
        </p:nvCxnSpPr>
        <p:spPr>
          <a:xfrm>
            <a:off x="5419908" y="4483300"/>
            <a:ext cx="50700" cy="81600"/>
          </a:xfrm>
          <a:prstGeom prst="straightConnector1">
            <a:avLst/>
          </a:prstGeom>
          <a:noFill/>
          <a:ln w="19050" cap="flat" cmpd="sng">
            <a:solidFill>
              <a:schemeClr val="tx1"/>
            </a:solidFill>
            <a:prstDash val="solid"/>
            <a:round/>
            <a:headEnd type="none" w="lg" len="lg"/>
            <a:tailEnd type="none" w="lg" len="lg"/>
          </a:ln>
        </p:spPr>
      </p:cxnSp>
      <p:cxnSp>
        <p:nvCxnSpPr>
          <p:cNvPr id="81" name="Shape 1355"/>
          <p:cNvCxnSpPr>
            <a:stCxn id="83" idx="1"/>
            <a:endCxn id="26" idx="6"/>
          </p:cNvCxnSpPr>
          <p:nvPr/>
        </p:nvCxnSpPr>
        <p:spPr>
          <a:xfrm>
            <a:off x="5259793" y="4341303"/>
            <a:ext cx="81900" cy="63600"/>
          </a:xfrm>
          <a:prstGeom prst="straightConnector1">
            <a:avLst/>
          </a:prstGeom>
          <a:noFill/>
          <a:ln w="19050" cap="flat" cmpd="sng">
            <a:solidFill>
              <a:schemeClr val="tx1"/>
            </a:solidFill>
            <a:prstDash val="solid"/>
            <a:round/>
            <a:headEnd type="none" w="lg" len="lg"/>
            <a:tailEnd type="none" w="lg" len="lg"/>
          </a:ln>
        </p:spPr>
      </p:cxnSp>
      <p:cxnSp>
        <p:nvCxnSpPr>
          <p:cNvPr id="82" name="Shape 1357"/>
          <p:cNvCxnSpPr>
            <a:endCxn id="83" idx="4"/>
          </p:cNvCxnSpPr>
          <p:nvPr/>
        </p:nvCxnSpPr>
        <p:spPr>
          <a:xfrm>
            <a:off x="5166626" y="4084337"/>
            <a:ext cx="37800" cy="123300"/>
          </a:xfrm>
          <a:prstGeom prst="straightConnector1">
            <a:avLst/>
          </a:prstGeom>
          <a:noFill/>
          <a:ln w="19050" cap="flat" cmpd="sng">
            <a:solidFill>
              <a:schemeClr val="tx1"/>
            </a:solidFill>
            <a:prstDash val="solid"/>
            <a:round/>
            <a:headEnd type="none" w="lg" len="lg"/>
            <a:tailEnd type="none" w="lg" len="lg"/>
          </a:ln>
        </p:spPr>
      </p:cxnSp>
      <p:sp>
        <p:nvSpPr>
          <p:cNvPr id="83" name="Shape 1356"/>
          <p:cNvSpPr/>
          <p:nvPr/>
        </p:nvSpPr>
        <p:spPr>
          <a:xfrm rot="10800000">
            <a:off x="5126126" y="4207637"/>
            <a:ext cx="156600" cy="156600"/>
          </a:xfrm>
          <a:prstGeom prst="ellipse">
            <a:avLst/>
          </a:prstGeom>
          <a:solidFill>
            <a:srgbClr val="FDFFF5">
              <a:alpha val="6538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84" name="Shape 1358"/>
          <p:cNvCxnSpPr>
            <a:endCxn id="85" idx="5"/>
          </p:cNvCxnSpPr>
          <p:nvPr/>
        </p:nvCxnSpPr>
        <p:spPr>
          <a:xfrm>
            <a:off x="5001159" y="3806658"/>
            <a:ext cx="97200" cy="146099"/>
          </a:xfrm>
          <a:prstGeom prst="straightConnector1">
            <a:avLst/>
          </a:prstGeom>
          <a:noFill/>
          <a:ln w="19050" cap="flat" cmpd="sng">
            <a:solidFill>
              <a:schemeClr val="tx1"/>
            </a:solidFill>
            <a:prstDash val="solid"/>
            <a:round/>
            <a:headEnd type="none" w="lg" len="lg"/>
            <a:tailEnd type="none" w="lg" len="lg"/>
          </a:ln>
        </p:spPr>
      </p:cxnSp>
      <p:sp>
        <p:nvSpPr>
          <p:cNvPr id="85" name="Shape 1359"/>
          <p:cNvSpPr/>
          <p:nvPr/>
        </p:nvSpPr>
        <p:spPr>
          <a:xfrm rot="10800000">
            <a:off x="5075425" y="3929824"/>
            <a:ext cx="156600" cy="156600"/>
          </a:xfrm>
          <a:prstGeom prst="ellipse">
            <a:avLst/>
          </a:prstGeom>
          <a:solidFill>
            <a:srgbClr val="FDFFF5">
              <a:alpha val="65100"/>
            </a:srgbClr>
          </a:solidFill>
          <a:ln w="2857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86" name="Shape 1360"/>
          <p:cNvCxnSpPr>
            <a:endCxn id="61" idx="2"/>
          </p:cNvCxnSpPr>
          <p:nvPr/>
        </p:nvCxnSpPr>
        <p:spPr>
          <a:xfrm rot="10800000">
            <a:off x="6106625" y="3611249"/>
            <a:ext cx="255900" cy="7500"/>
          </a:xfrm>
          <a:prstGeom prst="straightConnector1">
            <a:avLst/>
          </a:prstGeom>
          <a:noFill/>
          <a:ln w="19050" cap="flat" cmpd="sng">
            <a:solidFill>
              <a:schemeClr val="tx1"/>
            </a:solidFill>
            <a:prstDash val="solid"/>
            <a:round/>
            <a:headEnd type="none" w="lg" len="lg"/>
            <a:tailEnd type="none" w="lg" len="lg"/>
          </a:ln>
        </p:spPr>
      </p:cxnSp>
      <p:cxnSp>
        <p:nvCxnSpPr>
          <p:cNvPr id="87" name="Shape 1361"/>
          <p:cNvCxnSpPr>
            <a:endCxn id="55" idx="7"/>
          </p:cNvCxnSpPr>
          <p:nvPr/>
        </p:nvCxnSpPr>
        <p:spPr>
          <a:xfrm rot="10800000" flipH="1">
            <a:off x="5483347" y="3405472"/>
            <a:ext cx="84000" cy="103800"/>
          </a:xfrm>
          <a:prstGeom prst="straightConnector1">
            <a:avLst/>
          </a:prstGeom>
          <a:noFill/>
          <a:ln w="19050" cap="flat" cmpd="sng">
            <a:solidFill>
              <a:schemeClr val="tx1"/>
            </a:solidFill>
            <a:prstDash val="solid"/>
            <a:round/>
            <a:headEnd type="none" w="lg" len="lg"/>
            <a:tailEnd type="none" w="lg" len="lg"/>
          </a:ln>
        </p:spPr>
      </p:cxnSp>
      <p:cxnSp>
        <p:nvCxnSpPr>
          <p:cNvPr id="88" name="Shape 1362"/>
          <p:cNvCxnSpPr>
            <a:stCxn id="40" idx="6"/>
          </p:cNvCxnSpPr>
          <p:nvPr/>
        </p:nvCxnSpPr>
        <p:spPr>
          <a:xfrm flipH="1">
            <a:off x="3964112" y="3489012"/>
            <a:ext cx="235500" cy="70800"/>
          </a:xfrm>
          <a:prstGeom prst="straightConnector1">
            <a:avLst/>
          </a:prstGeom>
          <a:noFill/>
          <a:ln w="19050" cap="flat" cmpd="sng">
            <a:solidFill>
              <a:schemeClr val="tx1"/>
            </a:solidFill>
            <a:prstDash val="solid"/>
            <a:round/>
            <a:headEnd type="none" w="lg" len="lg"/>
            <a:tailEnd type="triangle" w="lg" len="lg"/>
          </a:ln>
        </p:spPr>
      </p:cxnSp>
      <p:cxnSp>
        <p:nvCxnSpPr>
          <p:cNvPr id="89" name="Shape 1363"/>
          <p:cNvCxnSpPr/>
          <p:nvPr/>
        </p:nvCxnSpPr>
        <p:spPr>
          <a:xfrm rot="10800000">
            <a:off x="5508414" y="3161347"/>
            <a:ext cx="69899" cy="31200"/>
          </a:xfrm>
          <a:prstGeom prst="straightConnector1">
            <a:avLst/>
          </a:prstGeom>
          <a:noFill/>
          <a:ln w="19050" cap="flat" cmpd="sng">
            <a:solidFill>
              <a:schemeClr val="tx1"/>
            </a:solidFill>
            <a:prstDash val="solid"/>
            <a:round/>
            <a:headEnd type="none" w="lg" len="lg"/>
            <a:tailEnd type="none" w="lg" len="lg"/>
          </a:ln>
        </p:spPr>
      </p:cxnSp>
      <p:cxnSp>
        <p:nvCxnSpPr>
          <p:cNvPr id="90" name="Shape 1364"/>
          <p:cNvCxnSpPr/>
          <p:nvPr/>
        </p:nvCxnSpPr>
        <p:spPr>
          <a:xfrm flipH="1">
            <a:off x="4326276" y="3285950"/>
            <a:ext cx="103499" cy="144900"/>
          </a:xfrm>
          <a:prstGeom prst="straightConnector1">
            <a:avLst/>
          </a:prstGeom>
          <a:noFill/>
          <a:ln w="19050" cap="flat" cmpd="sng">
            <a:solidFill>
              <a:schemeClr val="tx1"/>
            </a:solidFill>
            <a:prstDash val="solid"/>
            <a:round/>
            <a:headEnd type="none" w="lg" len="lg"/>
            <a:tailEnd type="none" w="lg" len="lg"/>
          </a:ln>
        </p:spPr>
      </p:cxnSp>
      <p:cxnSp>
        <p:nvCxnSpPr>
          <p:cNvPr id="91" name="Shape 1365"/>
          <p:cNvCxnSpPr>
            <a:stCxn id="31" idx="6"/>
            <a:endCxn id="33" idx="2"/>
          </p:cNvCxnSpPr>
          <p:nvPr/>
        </p:nvCxnSpPr>
        <p:spPr>
          <a:xfrm flipH="1">
            <a:off x="4597512" y="2854012"/>
            <a:ext cx="109800" cy="39600"/>
          </a:xfrm>
          <a:prstGeom prst="straightConnector1">
            <a:avLst/>
          </a:prstGeom>
          <a:noFill/>
          <a:ln w="19050" cap="flat" cmpd="sng">
            <a:solidFill>
              <a:schemeClr val="tx1"/>
            </a:solidFill>
            <a:prstDash val="solid"/>
            <a:round/>
            <a:headEnd type="none" w="lg" len="lg"/>
            <a:tailEnd type="none" w="lg" len="lg"/>
          </a:ln>
        </p:spPr>
      </p:cxnSp>
      <p:cxnSp>
        <p:nvCxnSpPr>
          <p:cNvPr id="92" name="Shape 1366"/>
          <p:cNvCxnSpPr/>
          <p:nvPr/>
        </p:nvCxnSpPr>
        <p:spPr>
          <a:xfrm rot="10800000">
            <a:off x="5147580" y="2968491"/>
            <a:ext cx="40800" cy="26100"/>
          </a:xfrm>
          <a:prstGeom prst="straightConnector1">
            <a:avLst/>
          </a:prstGeom>
          <a:noFill/>
          <a:ln w="19050" cap="flat" cmpd="sng">
            <a:solidFill>
              <a:schemeClr val="tx1"/>
            </a:solidFill>
            <a:prstDash val="solid"/>
            <a:round/>
            <a:headEnd type="none" w="lg" len="lg"/>
            <a:tailEnd type="none" w="lg" len="lg"/>
          </a:ln>
        </p:spPr>
      </p:cxnSp>
      <p:cxnSp>
        <p:nvCxnSpPr>
          <p:cNvPr id="93" name="Shape 1367"/>
          <p:cNvCxnSpPr/>
          <p:nvPr/>
        </p:nvCxnSpPr>
        <p:spPr>
          <a:xfrm rot="10800000" flipH="1">
            <a:off x="5155101" y="3066900"/>
            <a:ext cx="30299" cy="7499"/>
          </a:xfrm>
          <a:prstGeom prst="straightConnector1">
            <a:avLst/>
          </a:prstGeom>
          <a:noFill/>
          <a:ln w="19050" cap="flat" cmpd="sng">
            <a:solidFill>
              <a:schemeClr val="tx1"/>
            </a:solidFill>
            <a:prstDash val="solid"/>
            <a:round/>
            <a:headEnd type="none" w="lg" len="lg"/>
            <a:tailEnd type="none" w="lg" len="lg"/>
          </a:ln>
        </p:spPr>
      </p:cxnSp>
      <p:grpSp>
        <p:nvGrpSpPr>
          <p:cNvPr id="94" name="Shape 1368"/>
          <p:cNvGrpSpPr/>
          <p:nvPr/>
        </p:nvGrpSpPr>
        <p:grpSpPr>
          <a:xfrm>
            <a:off x="6331556" y="2348028"/>
            <a:ext cx="331418" cy="401080"/>
            <a:chOff x="5868596" y="1489543"/>
            <a:chExt cx="331418" cy="401080"/>
          </a:xfrm>
        </p:grpSpPr>
        <p:grpSp>
          <p:nvGrpSpPr>
            <p:cNvPr id="95" name="Shape 1369"/>
            <p:cNvGrpSpPr/>
            <p:nvPr/>
          </p:nvGrpSpPr>
          <p:grpSpPr>
            <a:xfrm>
              <a:off x="5868596" y="1489543"/>
              <a:ext cx="331418" cy="401080"/>
              <a:chOff x="5203168" y="2008175"/>
              <a:chExt cx="347107" cy="420111"/>
            </a:xfrm>
          </p:grpSpPr>
          <p:sp>
            <p:nvSpPr>
              <p:cNvPr id="97" name="Shape 1370"/>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8" name="Shape 1371"/>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CC4125"/>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99" name="Shape 1372"/>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96" name="Shape 1373"/>
            <p:cNvSpPr/>
            <p:nvPr/>
          </p:nvSpPr>
          <p:spPr>
            <a:xfrm>
              <a:off x="5908627" y="1529886"/>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A61C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100" name="Shape 1374"/>
          <p:cNvGrpSpPr/>
          <p:nvPr/>
        </p:nvGrpSpPr>
        <p:grpSpPr>
          <a:xfrm>
            <a:off x="6331556" y="2872895"/>
            <a:ext cx="331418" cy="401080"/>
            <a:chOff x="6303130" y="1657431"/>
            <a:chExt cx="331418" cy="401080"/>
          </a:xfrm>
        </p:grpSpPr>
        <p:grpSp>
          <p:nvGrpSpPr>
            <p:cNvPr id="101" name="Shape 1375"/>
            <p:cNvGrpSpPr/>
            <p:nvPr/>
          </p:nvGrpSpPr>
          <p:grpSpPr>
            <a:xfrm>
              <a:off x="6303130" y="1657431"/>
              <a:ext cx="331418" cy="401080"/>
              <a:chOff x="5203168" y="2008175"/>
              <a:chExt cx="347107" cy="420111"/>
            </a:xfrm>
          </p:grpSpPr>
          <p:sp>
            <p:nvSpPr>
              <p:cNvPr id="103" name="Shape 1376"/>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4" name="Shape 1377"/>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6D9EE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5" name="Shape 1378"/>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102" name="Shape 1379"/>
            <p:cNvSpPr/>
            <p:nvPr/>
          </p:nvSpPr>
          <p:spPr>
            <a:xfrm>
              <a:off x="6354679" y="1704416"/>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3C78D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106" name="Shape 1380"/>
          <p:cNvGrpSpPr/>
          <p:nvPr/>
        </p:nvGrpSpPr>
        <p:grpSpPr>
          <a:xfrm>
            <a:off x="6331556" y="3397762"/>
            <a:ext cx="331418" cy="401080"/>
            <a:chOff x="6737663" y="1482576"/>
            <a:chExt cx="331418" cy="401080"/>
          </a:xfrm>
        </p:grpSpPr>
        <p:grpSp>
          <p:nvGrpSpPr>
            <p:cNvPr id="107" name="Shape 1381"/>
            <p:cNvGrpSpPr/>
            <p:nvPr/>
          </p:nvGrpSpPr>
          <p:grpSpPr>
            <a:xfrm>
              <a:off x="6737663" y="1482576"/>
              <a:ext cx="331418" cy="401080"/>
              <a:chOff x="5203168" y="2008175"/>
              <a:chExt cx="347107" cy="420111"/>
            </a:xfrm>
          </p:grpSpPr>
          <p:sp>
            <p:nvSpPr>
              <p:cNvPr id="109" name="Shape 1382"/>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0" name="Shape 1383"/>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F6B26B"/>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1" name="Shape 1384"/>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108" name="Shape 1385"/>
            <p:cNvSpPr/>
            <p:nvPr/>
          </p:nvSpPr>
          <p:spPr>
            <a:xfrm>
              <a:off x="6774384" y="1524329"/>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E6913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112" name="Shape 1386"/>
          <p:cNvGrpSpPr/>
          <p:nvPr/>
        </p:nvGrpSpPr>
        <p:grpSpPr>
          <a:xfrm>
            <a:off x="6331556" y="3922628"/>
            <a:ext cx="331418" cy="401080"/>
            <a:chOff x="7172196" y="1653951"/>
            <a:chExt cx="331418" cy="401080"/>
          </a:xfrm>
        </p:grpSpPr>
        <p:grpSp>
          <p:nvGrpSpPr>
            <p:cNvPr id="113" name="Shape 1387"/>
            <p:cNvGrpSpPr/>
            <p:nvPr/>
          </p:nvGrpSpPr>
          <p:grpSpPr>
            <a:xfrm>
              <a:off x="7172196" y="1653951"/>
              <a:ext cx="331418" cy="401080"/>
              <a:chOff x="5203168" y="2008175"/>
              <a:chExt cx="347107" cy="420111"/>
            </a:xfrm>
          </p:grpSpPr>
          <p:sp>
            <p:nvSpPr>
              <p:cNvPr id="115" name="Shape 1388"/>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D9D2E9"/>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6" name="Shape 1389"/>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D9D2E9"/>
              </a:solidFill>
              <a:ln w="9525" cap="flat" cmpd="sng">
                <a:solidFill>
                  <a:srgbClr val="8E7CC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7" name="Shape 1390"/>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D9D2E9"/>
              </a:solidFill>
              <a:ln>
                <a:noFill/>
              </a:ln>
            </p:spPr>
            <p:txBody>
              <a:bodyPr lIns="91425" tIns="91425" rIns="91425" bIns="91425" anchor="ctr" anchorCtr="0">
                <a:noAutofit/>
              </a:bodyPr>
              <a:lstStyle/>
              <a:p>
                <a:pPr>
                  <a:spcBef>
                    <a:spcPts val="0"/>
                  </a:spcBef>
                  <a:buNone/>
                </a:pPr>
                <a:endParaRPr/>
              </a:p>
            </p:txBody>
          </p:sp>
        </p:grpSp>
        <p:sp>
          <p:nvSpPr>
            <p:cNvPr id="114" name="Shape 1391"/>
            <p:cNvSpPr/>
            <p:nvPr/>
          </p:nvSpPr>
          <p:spPr>
            <a:xfrm>
              <a:off x="7213002" y="1692495"/>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D9D2E9"/>
            </a:solidFill>
            <a:ln w="9525" cap="flat" cmpd="sng">
              <a:solidFill>
                <a:srgbClr val="674EA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grpSp>
        <p:nvGrpSpPr>
          <p:cNvPr id="118" name="Shape 1392"/>
          <p:cNvGrpSpPr/>
          <p:nvPr/>
        </p:nvGrpSpPr>
        <p:grpSpPr>
          <a:xfrm>
            <a:off x="6331556" y="4447495"/>
            <a:ext cx="331418" cy="401080"/>
            <a:chOff x="7606729" y="1479097"/>
            <a:chExt cx="331418" cy="401080"/>
          </a:xfrm>
        </p:grpSpPr>
        <p:grpSp>
          <p:nvGrpSpPr>
            <p:cNvPr id="119" name="Shape 1393"/>
            <p:cNvGrpSpPr/>
            <p:nvPr/>
          </p:nvGrpSpPr>
          <p:grpSpPr>
            <a:xfrm>
              <a:off x="7606729" y="1479097"/>
              <a:ext cx="331418" cy="401080"/>
              <a:chOff x="5203168" y="2008175"/>
              <a:chExt cx="347107" cy="420111"/>
            </a:xfrm>
          </p:grpSpPr>
          <p:sp>
            <p:nvSpPr>
              <p:cNvPr id="121" name="Shape 1394"/>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2" name="Shape 1395"/>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93C47D"/>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3" name="Shape 1396"/>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a:noFill/>
              </a:ln>
            </p:spPr>
            <p:txBody>
              <a:bodyPr lIns="91425" tIns="91425" rIns="91425" bIns="91425" anchor="ctr" anchorCtr="0">
                <a:noAutofit/>
              </a:bodyPr>
              <a:lstStyle/>
              <a:p>
                <a:pPr>
                  <a:spcBef>
                    <a:spcPts val="0"/>
                  </a:spcBef>
                  <a:buNone/>
                </a:pPr>
                <a:endParaRPr/>
              </a:p>
            </p:txBody>
          </p:sp>
        </p:grpSp>
        <p:sp>
          <p:nvSpPr>
            <p:cNvPr id="120" name="Shape 1397"/>
            <p:cNvSpPr/>
            <p:nvPr/>
          </p:nvSpPr>
          <p:spPr>
            <a:xfrm>
              <a:off x="7646020" y="1522757"/>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6AA84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24" name="Shape 1398"/>
          <p:cNvSpPr txBox="1"/>
          <p:nvPr/>
        </p:nvSpPr>
        <p:spPr>
          <a:xfrm>
            <a:off x="2090057" y="3292072"/>
            <a:ext cx="1914763" cy="689400"/>
          </a:xfrm>
          <a:prstGeom prst="rect">
            <a:avLst/>
          </a:prstGeom>
          <a:noFill/>
          <a:ln>
            <a:noFill/>
          </a:ln>
        </p:spPr>
        <p:txBody>
          <a:bodyPr lIns="91425" tIns="91425" rIns="91425" bIns="91425" anchor="t" anchorCtr="0">
            <a:noAutofit/>
          </a:bodyPr>
          <a:lstStyle/>
          <a:p>
            <a:pPr lvl="0" rtl="0">
              <a:spcBef>
                <a:spcPts val="0"/>
              </a:spcBef>
              <a:buNone/>
            </a:pPr>
            <a:r>
              <a:rPr lang="en" sz="1300" b="1" i="1" dirty="0">
                <a:solidFill>
                  <a:srgbClr val="434343"/>
                </a:solidFill>
                <a:latin typeface="+mj-lt"/>
                <a:ea typeface="Oswald"/>
                <a:cs typeface="Oswald"/>
                <a:sym typeface="Oswald"/>
              </a:rPr>
              <a:t>YOUR ORGANIZATION’S CURRENT STATE</a:t>
            </a:r>
          </a:p>
          <a:p>
            <a:pPr lvl="0" rtl="0">
              <a:spcBef>
                <a:spcPts val="0"/>
              </a:spcBef>
              <a:buNone/>
            </a:pPr>
            <a:endParaRPr sz="1300" b="1" i="1" dirty="0">
              <a:solidFill>
                <a:srgbClr val="434343"/>
              </a:solidFill>
              <a:latin typeface="+mj-lt"/>
              <a:ea typeface="Oswald"/>
              <a:cs typeface="Oswald"/>
              <a:sym typeface="Oswald"/>
            </a:endParaRPr>
          </a:p>
        </p:txBody>
      </p:sp>
      <p:sp>
        <p:nvSpPr>
          <p:cNvPr id="125" name="Shape 1400"/>
          <p:cNvSpPr/>
          <p:nvPr/>
        </p:nvSpPr>
        <p:spPr>
          <a:xfrm>
            <a:off x="7132009" y="2685482"/>
            <a:ext cx="3568648" cy="1907618"/>
          </a:xfrm>
          <a:prstGeom prst="wedgeRectCallout">
            <a:avLst>
              <a:gd name="adj1" fmla="val -56993"/>
              <a:gd name="adj2" fmla="val 26281"/>
            </a:avLst>
          </a:prstGeom>
          <a:solidFill>
            <a:srgbClr val="FFFFFF"/>
          </a:solid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rtl="0">
              <a:spcBef>
                <a:spcPts val="0"/>
              </a:spcBef>
              <a:buNone/>
            </a:pPr>
            <a:r>
              <a:rPr lang="en" sz="1400" dirty="0">
                <a:latin typeface="+mj-lt"/>
                <a:ea typeface="Muli"/>
                <a:cs typeface="Muli"/>
                <a:sym typeface="Muli"/>
              </a:rPr>
              <a:t>“We want to proactively </a:t>
            </a:r>
            <a:r>
              <a:rPr lang="en" sz="1400" b="1" dirty="0">
                <a:solidFill>
                  <a:srgbClr val="674EA7"/>
                </a:solidFill>
                <a:latin typeface="+mj-lt"/>
                <a:ea typeface="Muli"/>
                <a:cs typeface="Muli"/>
                <a:sym typeface="Muli"/>
              </a:rPr>
              <a:t>create this future</a:t>
            </a:r>
            <a:r>
              <a:rPr lang="en" sz="1400" dirty="0">
                <a:latin typeface="+mj-lt"/>
                <a:ea typeface="Muli"/>
                <a:cs typeface="Muli"/>
                <a:sym typeface="Muli"/>
              </a:rPr>
              <a:t>, and </a:t>
            </a:r>
            <a:r>
              <a:rPr lang="en" sz="1400" b="1" dirty="0">
                <a:latin typeface="+mj-lt"/>
                <a:ea typeface="Muli"/>
                <a:cs typeface="Muli"/>
                <a:sym typeface="Muli"/>
              </a:rPr>
              <a:t>we understand the events</a:t>
            </a:r>
            <a:r>
              <a:rPr lang="en" sz="1400" dirty="0">
                <a:latin typeface="+mj-lt"/>
                <a:ea typeface="Muli"/>
                <a:cs typeface="Muli"/>
                <a:sym typeface="Muli"/>
              </a:rPr>
              <a:t> required</a:t>
            </a:r>
            <a:r>
              <a:rPr lang="en" sz="1400" b="1" dirty="0">
                <a:latin typeface="+mj-lt"/>
                <a:ea typeface="Muli"/>
                <a:cs typeface="Muli"/>
                <a:sym typeface="Muli"/>
              </a:rPr>
              <a:t>…</a:t>
            </a:r>
          </a:p>
          <a:p>
            <a:pPr rtl="0">
              <a:spcBef>
                <a:spcPts val="0"/>
              </a:spcBef>
              <a:buNone/>
            </a:pPr>
            <a:endParaRPr sz="1400" dirty="0">
              <a:latin typeface="+mj-lt"/>
              <a:ea typeface="Muli"/>
              <a:cs typeface="Muli"/>
              <a:sym typeface="Muli"/>
            </a:endParaRPr>
          </a:p>
          <a:p>
            <a:pPr lvl="0" rtl="0">
              <a:spcBef>
                <a:spcPts val="0"/>
              </a:spcBef>
              <a:buNone/>
            </a:pPr>
            <a:r>
              <a:rPr lang="en" sz="1400" dirty="0">
                <a:latin typeface="+mj-lt"/>
                <a:ea typeface="Muli"/>
                <a:cs typeface="Muli"/>
                <a:sym typeface="Muli"/>
              </a:rPr>
              <a:t>...but we’re able to </a:t>
            </a:r>
            <a:r>
              <a:rPr lang="en" sz="1400" b="1" dirty="0">
                <a:latin typeface="+mj-lt"/>
                <a:ea typeface="Muli"/>
                <a:cs typeface="Muli"/>
                <a:sym typeface="Muli"/>
              </a:rPr>
              <a:t>collectively change course sooner</a:t>
            </a:r>
            <a:r>
              <a:rPr lang="en" sz="1400" dirty="0">
                <a:latin typeface="+mj-lt"/>
                <a:ea typeface="Muli"/>
                <a:cs typeface="Muli"/>
                <a:sym typeface="Muli"/>
              </a:rPr>
              <a:t> (and without a time-consuming decision-making process) if a </a:t>
            </a:r>
            <a:r>
              <a:rPr lang="en" sz="1400" b="1" dirty="0">
                <a:solidFill>
                  <a:srgbClr val="FF9900"/>
                </a:solidFill>
                <a:latin typeface="+mj-lt"/>
                <a:ea typeface="Muli"/>
                <a:cs typeface="Muli"/>
                <a:sym typeface="Muli"/>
              </a:rPr>
              <a:t>different future emerges</a:t>
            </a:r>
            <a:r>
              <a:rPr lang="en" sz="1400" dirty="0">
                <a:latin typeface="+mj-lt"/>
                <a:ea typeface="Muli"/>
                <a:cs typeface="Muli"/>
                <a:sym typeface="Muli"/>
              </a:rPr>
              <a:t>”</a:t>
            </a:r>
          </a:p>
        </p:txBody>
      </p:sp>
      <p:sp>
        <p:nvSpPr>
          <p:cNvPr id="126" name="Shape 1401"/>
          <p:cNvSpPr txBox="1"/>
          <p:nvPr/>
        </p:nvSpPr>
        <p:spPr>
          <a:xfrm>
            <a:off x="4313451" y="4384808"/>
            <a:ext cx="1008899" cy="478200"/>
          </a:xfrm>
          <a:prstGeom prst="rect">
            <a:avLst/>
          </a:prstGeom>
          <a:noFill/>
          <a:ln>
            <a:noFill/>
          </a:ln>
        </p:spPr>
        <p:txBody>
          <a:bodyPr lIns="91425" tIns="91425" rIns="91425" bIns="91425" anchor="t" anchorCtr="0">
            <a:noAutofit/>
          </a:bodyPr>
          <a:lstStyle/>
          <a:p>
            <a:pPr algn="ctr">
              <a:spcBef>
                <a:spcPts val="0"/>
              </a:spcBef>
              <a:buNone/>
            </a:pPr>
            <a:r>
              <a:rPr lang="en" sz="1200" b="1" i="1" dirty="0">
                <a:latin typeface="+mj-lt"/>
                <a:ea typeface="Oswald"/>
                <a:cs typeface="Oswald"/>
                <a:sym typeface="Oswald"/>
              </a:rPr>
              <a:t>TURNING POINT event</a:t>
            </a:r>
          </a:p>
        </p:txBody>
      </p:sp>
      <p:sp>
        <p:nvSpPr>
          <p:cNvPr id="127" name="Shape 1402"/>
          <p:cNvSpPr txBox="1"/>
          <p:nvPr/>
        </p:nvSpPr>
        <p:spPr>
          <a:xfrm>
            <a:off x="3520163" y="4114900"/>
            <a:ext cx="875913" cy="478200"/>
          </a:xfrm>
          <a:prstGeom prst="rect">
            <a:avLst/>
          </a:prstGeom>
          <a:noFill/>
          <a:ln>
            <a:noFill/>
          </a:ln>
        </p:spPr>
        <p:txBody>
          <a:bodyPr lIns="91425" tIns="91425" rIns="91425" bIns="91425" anchor="t" anchorCtr="0">
            <a:noAutofit/>
          </a:bodyPr>
          <a:lstStyle/>
          <a:p>
            <a:pPr lvl="0" algn="ctr" rtl="0">
              <a:spcBef>
                <a:spcPts val="0"/>
              </a:spcBef>
              <a:buNone/>
            </a:pPr>
            <a:r>
              <a:rPr lang="en" sz="1200" b="1" i="1" dirty="0">
                <a:latin typeface="+mj-lt"/>
                <a:ea typeface="Oswald"/>
                <a:cs typeface="Oswald"/>
                <a:sym typeface="Oswald"/>
              </a:rPr>
              <a:t>COMMON event</a:t>
            </a:r>
          </a:p>
        </p:txBody>
      </p:sp>
      <p:cxnSp>
        <p:nvCxnSpPr>
          <p:cNvPr id="128" name="Shape 1403"/>
          <p:cNvCxnSpPr/>
          <p:nvPr/>
        </p:nvCxnSpPr>
        <p:spPr>
          <a:xfrm rot="10800000" flipH="1">
            <a:off x="4074073" y="3885543"/>
            <a:ext cx="235799" cy="272100"/>
          </a:xfrm>
          <a:prstGeom prst="straightConnector1">
            <a:avLst/>
          </a:prstGeom>
          <a:noFill/>
          <a:ln w="9525" cap="flat" cmpd="sng">
            <a:solidFill>
              <a:schemeClr val="tx1"/>
            </a:solidFill>
            <a:prstDash val="dot"/>
            <a:round/>
            <a:headEnd type="none" w="lg" len="lg"/>
            <a:tailEnd type="triangle" w="lg" len="lg"/>
          </a:ln>
        </p:spPr>
      </p:cxnSp>
      <p:cxnSp>
        <p:nvCxnSpPr>
          <p:cNvPr id="129" name="Shape 1404"/>
          <p:cNvCxnSpPr/>
          <p:nvPr/>
        </p:nvCxnSpPr>
        <p:spPr>
          <a:xfrm rot="10800000" flipH="1">
            <a:off x="4884801" y="3852671"/>
            <a:ext cx="66599" cy="581100"/>
          </a:xfrm>
          <a:prstGeom prst="straightConnector1">
            <a:avLst/>
          </a:prstGeom>
          <a:noFill/>
          <a:ln w="9525" cap="flat" cmpd="sng">
            <a:solidFill>
              <a:schemeClr val="tx1"/>
            </a:solidFill>
            <a:prstDash val="dot"/>
            <a:round/>
            <a:headEnd type="none" w="lg" len="lg"/>
            <a:tailEnd type="triangle" w="lg" len="lg"/>
          </a:ln>
        </p:spPr>
      </p:cxnSp>
      <p:sp>
        <p:nvSpPr>
          <p:cNvPr id="159" name="Title 4"/>
          <p:cNvSpPr>
            <a:spLocks noGrp="1"/>
          </p:cNvSpPr>
          <p:nvPr>
            <p:ph type="title"/>
          </p:nvPr>
        </p:nvSpPr>
        <p:spPr>
          <a:xfrm>
            <a:off x="717294" y="180965"/>
            <a:ext cx="10453933" cy="1222485"/>
          </a:xfrm>
        </p:spPr>
        <p:txBody>
          <a:bodyPr/>
          <a:lstStyle/>
          <a:p>
            <a:r>
              <a:rPr lang="en-US" dirty="0"/>
              <a:t>Event Paths Provide a Framework to Monitor Progress</a:t>
            </a:r>
          </a:p>
        </p:txBody>
      </p:sp>
      <p:sp>
        <p:nvSpPr>
          <p:cNvPr id="160" name="Shape 207"/>
          <p:cNvSpPr/>
          <p:nvPr/>
        </p:nvSpPr>
        <p:spPr>
          <a:xfrm rot="10800000">
            <a:off x="3841508" y="5652170"/>
            <a:ext cx="156600" cy="156600"/>
          </a:xfrm>
          <a:prstGeom prst="ellipse">
            <a:avLst/>
          </a:prstGeom>
          <a:solidFill>
            <a:srgbClr val="FDFFF5">
              <a:alpha val="6538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1" name="TextBox 160"/>
          <p:cNvSpPr txBox="1"/>
          <p:nvPr/>
        </p:nvSpPr>
        <p:spPr>
          <a:xfrm>
            <a:off x="4038947" y="5596820"/>
            <a:ext cx="1787600" cy="292388"/>
          </a:xfrm>
          <a:prstGeom prst="rect">
            <a:avLst/>
          </a:prstGeom>
          <a:noFill/>
        </p:spPr>
        <p:txBody>
          <a:bodyPr wrap="square" rtlCol="0">
            <a:spAutoFit/>
          </a:bodyPr>
          <a:lstStyle/>
          <a:p>
            <a:r>
              <a:rPr lang="en-US" sz="1300" dirty="0"/>
              <a:t>= possible future event</a:t>
            </a:r>
          </a:p>
        </p:txBody>
      </p:sp>
      <p:grpSp>
        <p:nvGrpSpPr>
          <p:cNvPr id="162" name="Shape 407"/>
          <p:cNvGrpSpPr/>
          <p:nvPr/>
        </p:nvGrpSpPr>
        <p:grpSpPr>
          <a:xfrm>
            <a:off x="6898595" y="5649357"/>
            <a:ext cx="209356" cy="185700"/>
            <a:chOff x="5868596" y="1489543"/>
            <a:chExt cx="331418" cy="401080"/>
          </a:xfrm>
        </p:grpSpPr>
        <p:grpSp>
          <p:nvGrpSpPr>
            <p:cNvPr id="163" name="Shape 408"/>
            <p:cNvGrpSpPr/>
            <p:nvPr/>
          </p:nvGrpSpPr>
          <p:grpSpPr>
            <a:xfrm>
              <a:off x="5868596" y="1489543"/>
              <a:ext cx="331418" cy="401080"/>
              <a:chOff x="5203168" y="2008175"/>
              <a:chExt cx="347107" cy="420111"/>
            </a:xfrm>
          </p:grpSpPr>
          <p:sp>
            <p:nvSpPr>
              <p:cNvPr id="165" name="Shape 409"/>
              <p:cNvSpPr/>
              <p:nvPr/>
            </p:nvSpPr>
            <p:spPr>
              <a:xfrm>
                <a:off x="5203168" y="2040319"/>
                <a:ext cx="316488" cy="387966"/>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FFFFFF">
                  <a:alpha val="9077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6" name="Shape 410"/>
              <p:cNvSpPr/>
              <p:nvPr/>
            </p:nvSpPr>
            <p:spPr>
              <a:xfrm>
                <a:off x="5233787" y="2008175"/>
                <a:ext cx="316488" cy="387945"/>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FFFFFF">
                  <a:alpha val="9077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167" name="Shape 411"/>
              <p:cNvSpPr/>
              <p:nvPr/>
            </p:nvSpPr>
            <p:spPr>
              <a:xfrm>
                <a:off x="5479821" y="2008175"/>
                <a:ext cx="70453" cy="70453"/>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FFFFFF">
                  <a:alpha val="90770"/>
                </a:srgbClr>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64" name="Shape 412"/>
            <p:cNvSpPr/>
            <p:nvPr/>
          </p:nvSpPr>
          <p:spPr>
            <a:xfrm>
              <a:off x="5908627" y="1529886"/>
              <a:ext cx="126161" cy="120766"/>
            </a:xfrm>
            <a:custGeom>
              <a:avLst/>
              <a:gdLst/>
              <a:ahLst/>
              <a:cxnLst/>
              <a:rect l="0" t="0" r="0" b="0"/>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no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68" name="TextBox 167"/>
          <p:cNvSpPr txBox="1"/>
          <p:nvPr/>
        </p:nvSpPr>
        <p:spPr>
          <a:xfrm>
            <a:off x="7180144" y="5577757"/>
            <a:ext cx="1787600" cy="292388"/>
          </a:xfrm>
          <a:prstGeom prst="rect">
            <a:avLst/>
          </a:prstGeom>
          <a:noFill/>
        </p:spPr>
        <p:txBody>
          <a:bodyPr wrap="square" rtlCol="0">
            <a:spAutoFit/>
          </a:bodyPr>
          <a:lstStyle/>
          <a:p>
            <a:r>
              <a:rPr lang="en-US" sz="1300" dirty="0"/>
              <a:t>= possible </a:t>
            </a:r>
            <a:r>
              <a:rPr lang="en-US" sz="1300" dirty="0" err="1"/>
              <a:t>endstate</a:t>
            </a:r>
            <a:endParaRPr lang="en-US" sz="1300" dirty="0"/>
          </a:p>
        </p:txBody>
      </p:sp>
      <p:sp>
        <p:nvSpPr>
          <p:cNvPr id="2" name="Footer Placeholder 1"/>
          <p:cNvSpPr>
            <a:spLocks noGrp="1"/>
          </p:cNvSpPr>
          <p:nvPr>
            <p:ph type="ftr" sz="quarter" idx="17"/>
          </p:nvPr>
        </p:nvSpPr>
        <p:spPr/>
        <p:txBody>
          <a:bodyPr/>
          <a:lstStyle/>
          <a:p>
            <a:r>
              <a:rPr lang="en-US"/>
              <a:t>CGA Forum, July 2016, Old Forge</a:t>
            </a:r>
            <a:endParaRPr lang="en-US" dirty="0"/>
          </a:p>
        </p:txBody>
      </p:sp>
    </p:spTree>
    <p:extLst>
      <p:ext uri="{BB962C8B-B14F-4D97-AF65-F5344CB8AC3E}">
        <p14:creationId xmlns:p14="http://schemas.microsoft.com/office/powerpoint/2010/main" val="1025105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4BD2C1A-D206-BB40-B7FD-40B63E789C35}" type="slidenum">
              <a:rPr lang="en-US" smtClean="0"/>
              <a:t>4</a:t>
            </a:fld>
            <a:endParaRPr lang="en-US"/>
          </a:p>
        </p:txBody>
      </p:sp>
      <p:sp>
        <p:nvSpPr>
          <p:cNvPr id="4" name="Content Placeholder 3"/>
          <p:cNvSpPr>
            <a:spLocks noGrp="1"/>
          </p:cNvSpPr>
          <p:nvPr>
            <p:ph sz="half" idx="16"/>
          </p:nvPr>
        </p:nvSpPr>
        <p:spPr/>
        <p:txBody>
          <a:bodyPr/>
          <a:lstStyle/>
          <a:p>
            <a:endParaRPr lang="en-US"/>
          </a:p>
        </p:txBody>
      </p:sp>
      <p:pic>
        <p:nvPicPr>
          <p:cNvPr id="2" name="Content Placeholder 1"/>
          <p:cNvPicPr>
            <a:picLocks noGrp="1" noChangeAspect="1"/>
          </p:cNvPicPr>
          <p:nvPr>
            <p:ph sz="quarter" idx="17"/>
          </p:nvPr>
        </p:nvPicPr>
        <p:blipFill>
          <a:blip r:embed="rId2"/>
          <a:stretch>
            <a:fillRect/>
          </a:stretch>
        </p:blipFill>
        <p:spPr>
          <a:xfrm>
            <a:off x="5265157" y="1220030"/>
            <a:ext cx="6337659" cy="4774370"/>
          </a:xfrm>
          <a:prstGeom prst="rect">
            <a:avLst/>
          </a:prstGeom>
        </p:spPr>
      </p:pic>
      <p:sp>
        <p:nvSpPr>
          <p:cNvPr id="6" name="Title 5"/>
          <p:cNvSpPr>
            <a:spLocks noGrp="1"/>
          </p:cNvSpPr>
          <p:nvPr>
            <p:ph type="title"/>
          </p:nvPr>
        </p:nvSpPr>
        <p:spPr/>
        <p:txBody>
          <a:bodyPr/>
          <a:lstStyle/>
          <a:p>
            <a:r>
              <a:rPr lang="en-US" dirty="0"/>
              <a:t>ADKfutures.net</a:t>
            </a:r>
          </a:p>
        </p:txBody>
      </p:sp>
      <p:sp>
        <p:nvSpPr>
          <p:cNvPr id="7" name="Footer Placeholder 6"/>
          <p:cNvSpPr>
            <a:spLocks noGrp="1"/>
          </p:cNvSpPr>
          <p:nvPr>
            <p:ph type="ftr" sz="quarter" idx="18"/>
          </p:nvPr>
        </p:nvSpPr>
        <p:spPr/>
        <p:txBody>
          <a:bodyPr/>
          <a:lstStyle/>
          <a:p>
            <a:r>
              <a:rPr lang="en-US"/>
              <a:t>CGA Forum, July 2016, Old Forge</a:t>
            </a:r>
            <a:endParaRPr lang="en-US" dirty="0"/>
          </a:p>
        </p:txBody>
      </p:sp>
      <p:sp>
        <p:nvSpPr>
          <p:cNvPr id="5" name="TextBox 4"/>
          <p:cNvSpPr txBox="1"/>
          <p:nvPr/>
        </p:nvSpPr>
        <p:spPr>
          <a:xfrm>
            <a:off x="952107" y="1690688"/>
            <a:ext cx="3996965" cy="3970318"/>
          </a:xfrm>
          <a:prstGeom prst="rect">
            <a:avLst/>
          </a:prstGeom>
          <a:noFill/>
        </p:spPr>
        <p:txBody>
          <a:bodyPr wrap="square" rtlCol="0">
            <a:spAutoFit/>
          </a:bodyPr>
          <a:lstStyle/>
          <a:p>
            <a:r>
              <a:rPr lang="en-US" dirty="0"/>
              <a:t>The database of news and developments about the success or failure of each event can be found on:</a:t>
            </a:r>
          </a:p>
          <a:p>
            <a:endParaRPr lang="en-US" dirty="0"/>
          </a:p>
          <a:p>
            <a:r>
              <a:rPr lang="en-US" dirty="0">
                <a:hlinkClick r:id="rId3"/>
              </a:rPr>
              <a:t>www.ADKfutures.net</a:t>
            </a:r>
            <a:endParaRPr lang="en-US" dirty="0"/>
          </a:p>
          <a:p>
            <a:endParaRPr lang="en-US" dirty="0"/>
          </a:p>
          <a:p>
            <a:r>
              <a:rPr lang="en-US" dirty="0"/>
              <a:t>There are about 1000 items of evidence</a:t>
            </a:r>
          </a:p>
          <a:p>
            <a:endParaRPr lang="en-US" dirty="0"/>
          </a:p>
          <a:p>
            <a:r>
              <a:rPr lang="en-US" dirty="0"/>
              <a:t>To be included something has to </a:t>
            </a:r>
            <a:r>
              <a:rPr lang="en-US" b="1" u="sng" dirty="0"/>
              <a:t>happen</a:t>
            </a:r>
          </a:p>
          <a:p>
            <a:r>
              <a:rPr lang="en-US" dirty="0"/>
              <a:t>	A decision, approval or grant</a:t>
            </a:r>
          </a:p>
          <a:p>
            <a:r>
              <a:rPr lang="en-US" dirty="0"/>
              <a:t>	Something opens or closes</a:t>
            </a:r>
          </a:p>
          <a:p>
            <a:r>
              <a:rPr lang="en-US" dirty="0"/>
              <a:t>	Human and natural events</a:t>
            </a:r>
          </a:p>
          <a:p>
            <a:r>
              <a:rPr lang="en-US" dirty="0"/>
              <a:t>	Someone does something</a:t>
            </a:r>
          </a:p>
          <a:p>
            <a:endParaRPr lang="en-US" dirty="0"/>
          </a:p>
        </p:txBody>
      </p:sp>
    </p:spTree>
    <p:extLst>
      <p:ext uri="{BB962C8B-B14F-4D97-AF65-F5344CB8AC3E}">
        <p14:creationId xmlns:p14="http://schemas.microsoft.com/office/powerpoint/2010/main" val="157632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4BD2C1A-D206-BB40-B7FD-40B63E789C35}" type="slidenum">
              <a:rPr lang="en-US" smtClean="0"/>
              <a:t>5</a:t>
            </a:fld>
            <a:endParaRPr lang="en-US"/>
          </a:p>
        </p:txBody>
      </p:sp>
      <p:sp>
        <p:nvSpPr>
          <p:cNvPr id="3" name="Content Placeholder 2"/>
          <p:cNvSpPr>
            <a:spLocks noGrp="1"/>
          </p:cNvSpPr>
          <p:nvPr>
            <p:ph sz="half" idx="16"/>
          </p:nvPr>
        </p:nvSpPr>
        <p:spPr>
          <a:xfrm>
            <a:off x="254253" y="1335292"/>
            <a:ext cx="5211909" cy="3844897"/>
          </a:xfrm>
        </p:spPr>
        <p:txBody>
          <a:bodyPr>
            <a:noAutofit/>
          </a:bodyPr>
          <a:lstStyle/>
          <a:p>
            <a:pPr marL="571500" indent="-571500">
              <a:buFont typeface="Arial" panose="020B0604020202020204" pitchFamily="34" charset="0"/>
              <a:buChar char="•"/>
            </a:pPr>
            <a:r>
              <a:rPr lang="en-US" sz="2800" dirty="0"/>
              <a:t>This update was written in February 2016</a:t>
            </a:r>
          </a:p>
          <a:p>
            <a:pPr marL="1257300" lvl="1" indent="-571500">
              <a:buFont typeface="Arial" panose="020B0604020202020204" pitchFamily="34" charset="0"/>
              <a:buChar char="•"/>
            </a:pPr>
            <a:r>
              <a:rPr lang="en-US" sz="2800" dirty="0"/>
              <a:t>A printed copy is available here today</a:t>
            </a:r>
          </a:p>
          <a:p>
            <a:pPr marL="571500" indent="-571500">
              <a:buFont typeface="Arial" panose="020B0604020202020204" pitchFamily="34" charset="0"/>
              <a:buChar char="•"/>
            </a:pPr>
            <a:r>
              <a:rPr lang="en-US" sz="2800" dirty="0"/>
              <a:t>The online version on </a:t>
            </a:r>
            <a:r>
              <a:rPr lang="en-US" sz="2800" dirty="0">
                <a:hlinkClick r:id="rId2"/>
              </a:rPr>
              <a:t>www.ADKfutures.org</a:t>
            </a:r>
            <a:r>
              <a:rPr lang="en-US" sz="2800" dirty="0"/>
              <a:t> has extensive live links to sources supporting evidence citations</a:t>
            </a:r>
          </a:p>
          <a:p>
            <a:pPr marL="571500" indent="-571500">
              <a:buFont typeface="Arial" panose="020B0604020202020204" pitchFamily="34" charset="0"/>
              <a:buChar char="•"/>
            </a:pPr>
            <a:r>
              <a:rPr lang="en-US" sz="2800" dirty="0"/>
              <a:t>Regulation moves slowly, but  much done on economic development, recreation and water quality</a:t>
            </a:r>
          </a:p>
        </p:txBody>
      </p:sp>
      <p:sp>
        <p:nvSpPr>
          <p:cNvPr id="5" name="Title 4"/>
          <p:cNvSpPr>
            <a:spLocks noGrp="1"/>
          </p:cNvSpPr>
          <p:nvPr>
            <p:ph type="title"/>
          </p:nvPr>
        </p:nvSpPr>
        <p:spPr/>
        <p:txBody>
          <a:bodyPr/>
          <a:lstStyle/>
          <a:p>
            <a:r>
              <a:rPr lang="en-US" dirty="0"/>
              <a:t>This Update is Organized by Event Category Topic</a:t>
            </a:r>
          </a:p>
        </p:txBody>
      </p:sp>
      <p:sp>
        <p:nvSpPr>
          <p:cNvPr id="6" name="Footer Placeholder 5"/>
          <p:cNvSpPr>
            <a:spLocks noGrp="1"/>
          </p:cNvSpPr>
          <p:nvPr>
            <p:ph type="ftr" sz="quarter" idx="18"/>
          </p:nvPr>
        </p:nvSpPr>
        <p:spPr/>
        <p:txBody>
          <a:bodyPr/>
          <a:lstStyle/>
          <a:p>
            <a:r>
              <a:rPr lang="en-US"/>
              <a:t>CGA Forum, July 2016, Old Forge</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466254056"/>
              </p:ext>
            </p:extLst>
          </p:nvPr>
        </p:nvGraphicFramePr>
        <p:xfrm>
          <a:off x="5466162" y="1230012"/>
          <a:ext cx="7227793" cy="51705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0950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574800"/>
            <a:ext cx="10795000" cy="4765040"/>
          </a:xfrm>
        </p:spPr>
        <p:txBody>
          <a:bodyPr>
            <a:normAutofit fontScale="85000" lnSpcReduction="20000"/>
          </a:bodyPr>
          <a:lstStyle/>
          <a:p>
            <a:r>
              <a:rPr lang="en-US" dirty="0"/>
              <a:t>CGA continues to meet annually.  Happy 10</a:t>
            </a:r>
            <a:r>
              <a:rPr lang="en-US" baseline="30000" dirty="0"/>
              <a:t>th</a:t>
            </a:r>
            <a:r>
              <a:rPr lang="en-US" dirty="0"/>
              <a:t> anniversary!  The alignment it generates helps bring State funds and attention to the region.  It is amazing.  </a:t>
            </a:r>
          </a:p>
          <a:p>
            <a:pPr lvl="1"/>
            <a:r>
              <a:rPr lang="en-US" dirty="0"/>
              <a:t>Time and again CGA has </a:t>
            </a:r>
            <a:r>
              <a:rPr lang="en-US" dirty="0" smtClean="0"/>
              <a:t>proven </a:t>
            </a:r>
            <a:r>
              <a:rPr lang="en-US" dirty="0"/>
              <a:t>we </a:t>
            </a:r>
            <a:r>
              <a:rPr lang="en-US" dirty="0" smtClean="0"/>
              <a:t>gain strength from alignment</a:t>
            </a:r>
            <a:endParaRPr lang="en-US" dirty="0"/>
          </a:p>
          <a:p>
            <a:r>
              <a:rPr lang="en-US" dirty="0"/>
              <a:t>Philanthropy:  Newcomb and Cranberry Lake </a:t>
            </a:r>
            <a:r>
              <a:rPr lang="en-US" dirty="0" smtClean="0"/>
              <a:t>received bequests </a:t>
            </a:r>
            <a:r>
              <a:rPr lang="en-US" dirty="0"/>
              <a:t>in the </a:t>
            </a:r>
            <a:r>
              <a:rPr lang="en-US" dirty="0" smtClean="0"/>
              <a:t>millions via the </a:t>
            </a:r>
            <a:r>
              <a:rPr lang="en-US" dirty="0" err="1" smtClean="0"/>
              <a:t>Adk</a:t>
            </a:r>
            <a:r>
              <a:rPr lang="en-US" dirty="0" smtClean="0"/>
              <a:t> Foundation</a:t>
            </a:r>
            <a:endParaRPr lang="en-US" dirty="0"/>
          </a:p>
          <a:p>
            <a:r>
              <a:rPr lang="en-US" dirty="0"/>
              <a:t>Park-wide summit </a:t>
            </a:r>
            <a:r>
              <a:rPr lang="en-US" smtClean="0"/>
              <a:t>meetings on five topics</a:t>
            </a:r>
            <a:endParaRPr lang="en-US" dirty="0"/>
          </a:p>
          <a:p>
            <a:pPr lvl="1"/>
            <a:r>
              <a:rPr lang="en-US" dirty="0" err="1" smtClean="0"/>
              <a:t>Adk</a:t>
            </a:r>
            <a:r>
              <a:rPr lang="en-US" dirty="0" smtClean="0"/>
              <a:t> Non-Profit Network, ADK Foundation</a:t>
            </a:r>
          </a:p>
          <a:p>
            <a:pPr lvl="1"/>
            <a:r>
              <a:rPr lang="en-US" dirty="0" smtClean="0"/>
              <a:t>Birth-to-3 Alliance, ADK Foundation</a:t>
            </a:r>
          </a:p>
          <a:p>
            <a:pPr lvl="1"/>
            <a:r>
              <a:rPr lang="en-US" dirty="0" smtClean="0"/>
              <a:t>Tourism</a:t>
            </a:r>
            <a:r>
              <a:rPr lang="en-US" dirty="0"/>
              <a:t>, </a:t>
            </a:r>
            <a:r>
              <a:rPr lang="en-US" dirty="0" smtClean="0"/>
              <a:t>ROOST</a:t>
            </a:r>
            <a:endParaRPr lang="en-US" dirty="0"/>
          </a:p>
          <a:p>
            <a:pPr lvl="1"/>
            <a:r>
              <a:rPr lang="en-US" dirty="0"/>
              <a:t>Arts and Culture, ADK Action</a:t>
            </a:r>
          </a:p>
          <a:p>
            <a:pPr lvl="1"/>
            <a:r>
              <a:rPr lang="en-US" dirty="0" smtClean="0"/>
              <a:t>Diversity </a:t>
            </a:r>
            <a:r>
              <a:rPr lang="en-US" dirty="0"/>
              <a:t>Symposiums, </a:t>
            </a:r>
            <a:r>
              <a:rPr lang="en-US" dirty="0" err="1"/>
              <a:t>Adk</a:t>
            </a:r>
            <a:r>
              <a:rPr lang="en-US" dirty="0"/>
              <a:t> Diversity Advisory </a:t>
            </a:r>
            <a:r>
              <a:rPr lang="en-US" dirty="0" smtClean="0"/>
              <a:t>Council</a:t>
            </a:r>
          </a:p>
          <a:p>
            <a:r>
              <a:rPr lang="en-US" dirty="0" smtClean="0"/>
              <a:t>Lots </a:t>
            </a:r>
            <a:r>
              <a:rPr lang="en-US" dirty="0"/>
              <a:t>of </a:t>
            </a:r>
            <a:r>
              <a:rPr lang="en-US" dirty="0" smtClean="0"/>
              <a:t>smaller efforts: </a:t>
            </a:r>
            <a:r>
              <a:rPr lang="en-US" dirty="0"/>
              <a:t>tidy town projects, Winter46r, </a:t>
            </a:r>
            <a:r>
              <a:rPr lang="en-US" dirty="0" err="1"/>
              <a:t>Leanto</a:t>
            </a:r>
            <a:r>
              <a:rPr lang="en-US" dirty="0"/>
              <a:t> Rescue, ARISE </a:t>
            </a:r>
            <a:r>
              <a:rPr lang="en-US" dirty="0" smtClean="0"/>
              <a:t>in Tupper, </a:t>
            </a:r>
            <a:r>
              <a:rPr lang="en-US" dirty="0"/>
              <a:t>four citizen science </a:t>
            </a:r>
            <a:r>
              <a:rPr lang="en-US" dirty="0" smtClean="0"/>
              <a:t>projects and ADK Gives, making philanthropy accessible to all</a:t>
            </a:r>
            <a:endParaRPr lang="en-US" dirty="0"/>
          </a:p>
        </p:txBody>
      </p:sp>
      <p:sp>
        <p:nvSpPr>
          <p:cNvPr id="4" name="Slide Number Placeholder 3"/>
          <p:cNvSpPr>
            <a:spLocks noGrp="1"/>
          </p:cNvSpPr>
          <p:nvPr>
            <p:ph type="sldNum" sz="quarter" idx="12"/>
          </p:nvPr>
        </p:nvSpPr>
        <p:spPr/>
        <p:txBody>
          <a:bodyPr/>
          <a:lstStyle/>
          <a:p>
            <a:fld id="{44F8AC77-35C9-CC48-9A68-B3E1A3E3EE2B}" type="slidenum">
              <a:rPr lang="en-US" smtClean="0"/>
              <a:pPr/>
              <a:t>6</a:t>
            </a:fld>
            <a:endParaRPr lang="en-US" dirty="0"/>
          </a:p>
        </p:txBody>
      </p:sp>
      <p:sp>
        <p:nvSpPr>
          <p:cNvPr id="5" name="Title 4"/>
          <p:cNvSpPr>
            <a:spLocks noGrp="1"/>
          </p:cNvSpPr>
          <p:nvPr>
            <p:ph type="title"/>
          </p:nvPr>
        </p:nvSpPr>
        <p:spPr/>
        <p:txBody>
          <a:bodyPr/>
          <a:lstStyle/>
          <a:p>
            <a:r>
              <a:rPr lang="en-US" dirty="0"/>
              <a:t>Community – Something in the air…</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68138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770185"/>
            <a:ext cx="10515600" cy="4215836"/>
          </a:xfrm>
        </p:spPr>
        <p:txBody>
          <a:bodyPr>
            <a:normAutofit lnSpcReduction="10000"/>
          </a:bodyPr>
          <a:lstStyle/>
          <a:p>
            <a:r>
              <a:rPr lang="en-US" dirty="0"/>
              <a:t>Total population is flat, trending older, low share of 20-40yo parenting age group</a:t>
            </a:r>
          </a:p>
          <a:p>
            <a:r>
              <a:rPr lang="en-US" dirty="0"/>
              <a:t>We will reach a median age of 50 fairly soon  </a:t>
            </a:r>
          </a:p>
          <a:p>
            <a:r>
              <a:rPr lang="en-US" dirty="0"/>
              <a:t>We have classic rural demographics, perhaps a bit better</a:t>
            </a:r>
          </a:p>
          <a:p>
            <a:r>
              <a:rPr lang="en-US" dirty="0"/>
              <a:t>Bright spots:  Champlain Valley young farmers, Saranac Lake</a:t>
            </a:r>
          </a:p>
          <a:p>
            <a:r>
              <a:rPr lang="en-US" dirty="0"/>
              <a:t>Diversity is now a much higher profile issue</a:t>
            </a:r>
          </a:p>
          <a:p>
            <a:r>
              <a:rPr lang="en-US" dirty="0"/>
              <a:t>Some boomers do retire here in the earlier years, but often  leave as older seniors</a:t>
            </a:r>
          </a:p>
          <a:p>
            <a:endParaRPr lang="en-US" dirty="0"/>
          </a:p>
        </p:txBody>
      </p:sp>
      <p:sp>
        <p:nvSpPr>
          <p:cNvPr id="4" name="Slide Number Placeholder 3"/>
          <p:cNvSpPr>
            <a:spLocks noGrp="1"/>
          </p:cNvSpPr>
          <p:nvPr>
            <p:ph type="sldNum" sz="quarter" idx="12"/>
          </p:nvPr>
        </p:nvSpPr>
        <p:spPr/>
        <p:txBody>
          <a:bodyPr/>
          <a:lstStyle/>
          <a:p>
            <a:fld id="{44F8AC77-35C9-CC48-9A68-B3E1A3E3EE2B}" type="slidenum">
              <a:rPr lang="en-US" smtClean="0"/>
              <a:pPr/>
              <a:t>7</a:t>
            </a:fld>
            <a:endParaRPr lang="en-US" dirty="0"/>
          </a:p>
        </p:txBody>
      </p:sp>
      <p:sp>
        <p:nvSpPr>
          <p:cNvPr id="5" name="Title 4"/>
          <p:cNvSpPr>
            <a:spLocks noGrp="1"/>
          </p:cNvSpPr>
          <p:nvPr>
            <p:ph type="title"/>
          </p:nvPr>
        </p:nvSpPr>
        <p:spPr/>
        <p:txBody>
          <a:bodyPr/>
          <a:lstStyle/>
          <a:p>
            <a:r>
              <a:rPr lang="en-US"/>
              <a:t>Demographics</a:t>
            </a:r>
            <a:endParaRPr lang="en-US" dirty="0"/>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2881868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02080"/>
            <a:ext cx="10515599" cy="4531360"/>
          </a:xfrm>
        </p:spPr>
        <p:txBody>
          <a:bodyPr>
            <a:normAutofit fontScale="70000" lnSpcReduction="20000"/>
          </a:bodyPr>
          <a:lstStyle/>
          <a:p>
            <a:r>
              <a:rPr lang="en-US" dirty="0"/>
              <a:t>Most of this work is split among </a:t>
            </a:r>
            <a:r>
              <a:rPr lang="en-US" dirty="0" smtClean="0"/>
              <a:t>three </a:t>
            </a:r>
            <a:r>
              <a:rPr lang="en-US" dirty="0"/>
              <a:t>REDCs.  They have succeeded beyond expectations in winning development funding</a:t>
            </a:r>
          </a:p>
          <a:p>
            <a:r>
              <a:rPr lang="en-US" dirty="0"/>
              <a:t>Manufacturing growing around the Park, semiconductors in Saratoga and Utica/Rome, subway cars and busses in Plattsburgh, boats in Queensbury, </a:t>
            </a:r>
            <a:r>
              <a:rPr lang="en-US" dirty="0" err="1"/>
              <a:t>etc</a:t>
            </a:r>
            <a:endParaRPr lang="en-US" dirty="0"/>
          </a:p>
          <a:p>
            <a:r>
              <a:rPr lang="en-US" dirty="0"/>
              <a:t>Advantage Adirondacks project laid out a set of identity options for towns – art towns, ‘trail towns’, </a:t>
            </a:r>
            <a:r>
              <a:rPr lang="en-US" dirty="0" err="1"/>
              <a:t>etc</a:t>
            </a:r>
            <a:endParaRPr lang="en-US" dirty="0"/>
          </a:p>
          <a:p>
            <a:r>
              <a:rPr lang="en-US" dirty="0"/>
              <a:t>Seven towns are working with Main Street Revitalization grants.  Patience please.</a:t>
            </a:r>
          </a:p>
          <a:p>
            <a:r>
              <a:rPr lang="en-US" dirty="0"/>
              <a:t>Point Positive, Saranac Lake, is a new angel investing group has funded 4 companies, it needs more investors. </a:t>
            </a:r>
          </a:p>
          <a:p>
            <a:r>
              <a:rPr lang="en-US" dirty="0"/>
              <a:t>Broadband has made lots of progress but is years from completion and only part of any success story.  Patience please.</a:t>
            </a:r>
          </a:p>
          <a:p>
            <a:r>
              <a:rPr lang="en-US" dirty="0"/>
              <a:t>Clean-up of the 3000 acre J&amp;L mine site in </a:t>
            </a:r>
            <a:r>
              <a:rPr lang="en-US" dirty="0" smtClean="0"/>
              <a:t>Clifton </a:t>
            </a:r>
            <a:r>
              <a:rPr lang="en-US" dirty="0"/>
              <a:t>is underway. Reconstruction of rail access is under contract. </a:t>
            </a:r>
          </a:p>
          <a:p>
            <a:r>
              <a:rPr lang="en-US" dirty="0"/>
              <a:t>Micro grant programs have come to Tupper Lake and Essex County</a:t>
            </a:r>
          </a:p>
        </p:txBody>
      </p:sp>
      <p:sp>
        <p:nvSpPr>
          <p:cNvPr id="4" name="Slide Number Placeholder 3"/>
          <p:cNvSpPr>
            <a:spLocks noGrp="1"/>
          </p:cNvSpPr>
          <p:nvPr>
            <p:ph type="sldNum" sz="quarter" idx="12"/>
          </p:nvPr>
        </p:nvSpPr>
        <p:spPr/>
        <p:txBody>
          <a:bodyPr/>
          <a:lstStyle/>
          <a:p>
            <a:fld id="{44F8AC77-35C9-CC48-9A68-B3E1A3E3EE2B}" type="slidenum">
              <a:rPr lang="en-US" smtClean="0"/>
              <a:pPr/>
              <a:t>8</a:t>
            </a:fld>
            <a:endParaRPr lang="en-US" dirty="0"/>
          </a:p>
        </p:txBody>
      </p:sp>
      <p:sp>
        <p:nvSpPr>
          <p:cNvPr id="5" name="Title 4"/>
          <p:cNvSpPr>
            <a:spLocks noGrp="1"/>
          </p:cNvSpPr>
          <p:nvPr>
            <p:ph type="title"/>
          </p:nvPr>
        </p:nvSpPr>
        <p:spPr>
          <a:xfrm>
            <a:off x="838200" y="365125"/>
            <a:ext cx="10515600" cy="1036955"/>
          </a:xfrm>
        </p:spPr>
        <p:txBody>
          <a:bodyPr/>
          <a:lstStyle/>
          <a:p>
            <a:r>
              <a:rPr lang="en-US" dirty="0"/>
              <a:t>Economic Development</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4290429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a:t>Solar, large wind farms in the St Lawrence Valley, and existing dams produce 3x the power consumed in the North Country REDC</a:t>
            </a:r>
          </a:p>
          <a:p>
            <a:pPr lvl="1"/>
            <a:r>
              <a:rPr lang="en-US" dirty="0"/>
              <a:t>Rebuilt transmission lines will reach New England and link NYC to Canadian hydro power</a:t>
            </a:r>
          </a:p>
          <a:p>
            <a:pPr lvl="1"/>
            <a:r>
              <a:rPr lang="en-US" dirty="0"/>
              <a:t>Pumped storage project in the old mine tunnels in Moriah is in late permitting</a:t>
            </a:r>
          </a:p>
          <a:p>
            <a:r>
              <a:rPr lang="en-US" dirty="0"/>
              <a:t>Solar PV, has benefited from cost declines, is attractive, expanding.  Community solar now legal up to 2mw, about 10 acres.</a:t>
            </a:r>
          </a:p>
          <a:p>
            <a:r>
              <a:rPr lang="en-US" dirty="0"/>
              <a:t>Biomass for power has fallen on hard times due to oil prices.  There is some biomass heat installed but not what was hoped for.  Loggers are being laid off now.</a:t>
            </a:r>
          </a:p>
        </p:txBody>
      </p:sp>
      <p:sp>
        <p:nvSpPr>
          <p:cNvPr id="4" name="Slide Number Placeholder 3"/>
          <p:cNvSpPr>
            <a:spLocks noGrp="1"/>
          </p:cNvSpPr>
          <p:nvPr>
            <p:ph type="sldNum" sz="quarter" idx="12"/>
          </p:nvPr>
        </p:nvSpPr>
        <p:spPr/>
        <p:txBody>
          <a:bodyPr/>
          <a:lstStyle/>
          <a:p>
            <a:fld id="{44F8AC77-35C9-CC48-9A68-B3E1A3E3EE2B}" type="slidenum">
              <a:rPr lang="en-US" smtClean="0"/>
              <a:pPr/>
              <a:t>9</a:t>
            </a:fld>
            <a:endParaRPr lang="en-US" dirty="0"/>
          </a:p>
        </p:txBody>
      </p:sp>
      <p:sp>
        <p:nvSpPr>
          <p:cNvPr id="5" name="Title 4"/>
          <p:cNvSpPr>
            <a:spLocks noGrp="1"/>
          </p:cNvSpPr>
          <p:nvPr>
            <p:ph type="title"/>
          </p:nvPr>
        </p:nvSpPr>
        <p:spPr/>
        <p:txBody>
          <a:bodyPr/>
          <a:lstStyle/>
          <a:p>
            <a:r>
              <a:rPr lang="en-US" dirty="0"/>
              <a:t>Clean Energy, Solar Sweet Spot</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289313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770185"/>
            <a:ext cx="10515600" cy="4130994"/>
          </a:xfrm>
        </p:spPr>
        <p:txBody>
          <a:bodyPr>
            <a:normAutofit fontScale="85000" lnSpcReduction="20000"/>
          </a:bodyPr>
          <a:lstStyle/>
          <a:p>
            <a:r>
              <a:rPr lang="en-US" dirty="0"/>
              <a:t>Local food is a big success.  Support services are growing.  Attracting more conservation easement funding</a:t>
            </a:r>
          </a:p>
          <a:p>
            <a:r>
              <a:rPr lang="en-US" dirty="0"/>
              <a:t>This is bringing a parenting age cohort here</a:t>
            </a:r>
          </a:p>
          <a:p>
            <a:r>
              <a:rPr lang="en-US" dirty="0"/>
              <a:t>CSA style farming is turning into a social community, institutional CSAs</a:t>
            </a:r>
          </a:p>
          <a:p>
            <a:r>
              <a:rPr lang="en-US" dirty="0"/>
              <a:t>Farm stay vacations using </a:t>
            </a:r>
            <a:r>
              <a:rPr lang="en-US" dirty="0" err="1"/>
              <a:t>AirB&amp;B</a:t>
            </a:r>
            <a:r>
              <a:rPr lang="en-US" dirty="0"/>
              <a:t> are growing</a:t>
            </a:r>
          </a:p>
          <a:p>
            <a:r>
              <a:rPr lang="en-US" dirty="0"/>
              <a:t>Local food programs in schools and restaurants growing</a:t>
            </a:r>
          </a:p>
          <a:p>
            <a:r>
              <a:rPr lang="en-US" dirty="0"/>
              <a:t>Local brewers in all larger towns, distilleries coming, grapes, and hops crops</a:t>
            </a:r>
          </a:p>
          <a:p>
            <a:r>
              <a:rPr lang="en-US" dirty="0"/>
              <a:t>Chester hosts one of the new NYS certified medical marijuana growers</a:t>
            </a:r>
          </a:p>
          <a:p>
            <a:r>
              <a:rPr lang="en-US" dirty="0"/>
              <a:t>Two season extension projects starting</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10</a:t>
            </a:fld>
            <a:endParaRPr lang="en-US" dirty="0"/>
          </a:p>
        </p:txBody>
      </p:sp>
      <p:sp>
        <p:nvSpPr>
          <p:cNvPr id="5" name="Title 4"/>
          <p:cNvSpPr>
            <a:spLocks noGrp="1"/>
          </p:cNvSpPr>
          <p:nvPr>
            <p:ph type="title"/>
          </p:nvPr>
        </p:nvSpPr>
        <p:spPr/>
        <p:txBody>
          <a:bodyPr/>
          <a:lstStyle/>
          <a:p>
            <a:r>
              <a:rPr lang="en-US" dirty="0"/>
              <a:t>Agriculture is Developing</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935740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12240"/>
            <a:ext cx="10515600" cy="4677475"/>
          </a:xfrm>
        </p:spPr>
        <p:txBody>
          <a:bodyPr>
            <a:normAutofit fontScale="85000" lnSpcReduction="10000"/>
          </a:bodyPr>
          <a:lstStyle/>
          <a:p>
            <a:r>
              <a:rPr lang="en-US" dirty="0"/>
              <a:t>ROOST stepped into the role of unifying regional marketing</a:t>
            </a:r>
          </a:p>
          <a:p>
            <a:r>
              <a:rPr lang="en-US" dirty="0"/>
              <a:t>NYS has regularly funded a range of promotional campaigns.  Transit campaigns in NYC have been very effective. </a:t>
            </a:r>
          </a:p>
          <a:p>
            <a:r>
              <a:rPr lang="en-US" dirty="0"/>
              <a:t>Events provide marketing themes all over the region. Fishing tournaments, art and music festivals, winter and summer sports events, food events, town-wide garage sales – it is endless.  </a:t>
            </a:r>
          </a:p>
          <a:p>
            <a:r>
              <a:rPr lang="en-US" dirty="0"/>
              <a:t>Lake Placid sports events bring TV coverage of the region</a:t>
            </a:r>
          </a:p>
          <a:p>
            <a:r>
              <a:rPr lang="en-US" dirty="0"/>
              <a:t>New facilities like the Wild Walk, new exhibits at the ADK Museum, new outdoor performance space in Lake George all boost visits.</a:t>
            </a:r>
          </a:p>
          <a:p>
            <a:r>
              <a:rPr lang="en-US" dirty="0"/>
              <a:t>Expansion of cell service is moving lots of tourism info to smart phones.  New types of driving tours are developing. New forms of promotion coming.</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11</a:t>
            </a:fld>
            <a:endParaRPr lang="en-US" dirty="0"/>
          </a:p>
        </p:txBody>
      </p:sp>
      <p:sp>
        <p:nvSpPr>
          <p:cNvPr id="5" name="Title 4"/>
          <p:cNvSpPr>
            <a:spLocks noGrp="1"/>
          </p:cNvSpPr>
          <p:nvPr>
            <p:ph type="title"/>
          </p:nvPr>
        </p:nvSpPr>
        <p:spPr/>
        <p:txBody>
          <a:bodyPr/>
          <a:lstStyle/>
          <a:p>
            <a:r>
              <a:rPr lang="en-US" dirty="0"/>
              <a:t>Promotion is Working</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115442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02536"/>
            <a:ext cx="10719062" cy="4545774"/>
          </a:xfrm>
        </p:spPr>
        <p:txBody>
          <a:bodyPr>
            <a:normAutofit fontScale="70000" lnSpcReduction="20000"/>
          </a:bodyPr>
          <a:lstStyle/>
          <a:p>
            <a:r>
              <a:rPr lang="en-US" dirty="0"/>
              <a:t>NYS has funded dozens of recreation projects.  New docks, parking, bike trails, visitor centers, waterfront parks, camp repairs, dam and lock renovations, fire tower restorations, fishing pond restorations, sports fields, performance spaces, camp ground upgrades …</a:t>
            </a:r>
          </a:p>
          <a:p>
            <a:r>
              <a:rPr lang="en-US" dirty="0"/>
              <a:t>Private investments in new hotels and renovations in Speculator, Saranac Lake, LP, LG, Schroon Lake, Ticonderoga, Warrensburg</a:t>
            </a:r>
          </a:p>
          <a:p>
            <a:r>
              <a:rPr lang="en-US" dirty="0"/>
              <a:t>Other private investments:  several marinas, high end camping, a wave park, a zip line, a farm resort, and an old dude ranch turning into a science camp and family resort</a:t>
            </a:r>
          </a:p>
          <a:p>
            <a:r>
              <a:rPr lang="en-US" dirty="0"/>
              <a:t>A hut-to-hut system has been planned</a:t>
            </a:r>
          </a:p>
          <a:p>
            <a:r>
              <a:rPr lang="en-US" dirty="0"/>
              <a:t>Networks of snowmobile trails connecting isolated hamlets hope to boost winter tourism</a:t>
            </a:r>
          </a:p>
          <a:p>
            <a:r>
              <a:rPr lang="en-US" dirty="0"/>
              <a:t>Short trail systems like CATS, Lake George trails, Henry’s Woods in LP, the Saranac Lake 6er are attracting much heavier use.  </a:t>
            </a:r>
          </a:p>
          <a:p>
            <a:r>
              <a:rPr lang="en-US" dirty="0"/>
              <a:t>Back country use is up even in winter.  </a:t>
            </a:r>
          </a:p>
          <a:p>
            <a:r>
              <a:rPr lang="en-US" dirty="0"/>
              <a:t>Cycling is growing in several forms: Iron Man in LP, trail biking in Wilmington, the WCS Bike the Park tour, family biking in the Essex Chain</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12</a:t>
            </a:fld>
            <a:endParaRPr lang="en-US" dirty="0"/>
          </a:p>
        </p:txBody>
      </p:sp>
      <p:sp>
        <p:nvSpPr>
          <p:cNvPr id="5" name="Title 4"/>
          <p:cNvSpPr>
            <a:spLocks noGrp="1"/>
          </p:cNvSpPr>
          <p:nvPr>
            <p:ph type="title"/>
          </p:nvPr>
        </p:nvSpPr>
        <p:spPr/>
        <p:txBody>
          <a:bodyPr/>
          <a:lstStyle/>
          <a:p>
            <a:r>
              <a:rPr lang="en-US"/>
              <a:t>Recreation is Growing</a:t>
            </a:r>
            <a:endParaRPr lang="en-US" dirty="0"/>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1212176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80008"/>
            <a:ext cx="10515600" cy="4647415"/>
          </a:xfrm>
        </p:spPr>
        <p:txBody>
          <a:bodyPr>
            <a:normAutofit fontScale="85000" lnSpcReduction="20000"/>
          </a:bodyPr>
          <a:lstStyle/>
          <a:p>
            <a:r>
              <a:rPr lang="en-US" dirty="0"/>
              <a:t>All the movie theaters made the digital conversion, thanks ANCA!</a:t>
            </a:r>
          </a:p>
          <a:p>
            <a:r>
              <a:rPr lang="en-US" dirty="0"/>
              <a:t>Two feasibility studies for replacement theaters underway</a:t>
            </a:r>
          </a:p>
          <a:p>
            <a:r>
              <a:rPr lang="en-US" dirty="0"/>
              <a:t>Lake George is building a significant music festival</a:t>
            </a:r>
          </a:p>
          <a:p>
            <a:r>
              <a:rPr lang="en-US" dirty="0"/>
              <a:t>Wild Walk is a major success, new exhibits are coming soon to the </a:t>
            </a:r>
            <a:r>
              <a:rPr lang="en-US" dirty="0" err="1"/>
              <a:t>Adk</a:t>
            </a:r>
            <a:r>
              <a:rPr lang="en-US" dirty="0"/>
              <a:t> Museum</a:t>
            </a:r>
          </a:p>
          <a:p>
            <a:r>
              <a:rPr lang="en-US" dirty="0"/>
              <a:t>Ft Ticonderoga connecting to its Champlain waterfront</a:t>
            </a:r>
          </a:p>
          <a:p>
            <a:r>
              <a:rPr lang="en-US" dirty="0"/>
              <a:t>John Brown Lives and the Underground Railroad </a:t>
            </a:r>
            <a:r>
              <a:rPr lang="en-US" dirty="0" smtClean="0"/>
              <a:t>Museum </a:t>
            </a:r>
            <a:r>
              <a:rPr lang="en-US" dirty="0"/>
              <a:t>are running</a:t>
            </a:r>
          </a:p>
          <a:p>
            <a:r>
              <a:rPr lang="en-US" dirty="0"/>
              <a:t>AARCH tours are often oversubscribed</a:t>
            </a:r>
          </a:p>
          <a:p>
            <a:r>
              <a:rPr lang="en-US" dirty="0"/>
              <a:t>Driving ‘trails’ like Lake-to-Locks, First Wilderness Heritage Corridor and an Arts Trail</a:t>
            </a:r>
          </a:p>
          <a:p>
            <a:r>
              <a:rPr lang="en-US" dirty="0"/>
              <a:t>Even a </a:t>
            </a:r>
            <a:r>
              <a:rPr lang="en-US" dirty="0" err="1"/>
              <a:t>StarTrek</a:t>
            </a:r>
            <a:r>
              <a:rPr lang="en-US" dirty="0"/>
              <a:t> fan studio has opened</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13</a:t>
            </a:fld>
            <a:endParaRPr lang="en-US" dirty="0"/>
          </a:p>
        </p:txBody>
      </p:sp>
      <p:sp>
        <p:nvSpPr>
          <p:cNvPr id="5" name="Title 4"/>
          <p:cNvSpPr>
            <a:spLocks noGrp="1"/>
          </p:cNvSpPr>
          <p:nvPr>
            <p:ph type="title"/>
          </p:nvPr>
        </p:nvSpPr>
        <p:spPr/>
        <p:txBody>
          <a:bodyPr/>
          <a:lstStyle/>
          <a:p>
            <a:r>
              <a:rPr lang="en-US" dirty="0"/>
              <a:t>Arts and Culture</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152680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89435"/>
            <a:ext cx="10515600" cy="4714516"/>
          </a:xfrm>
        </p:spPr>
        <p:txBody>
          <a:bodyPr>
            <a:normAutofit fontScale="77500" lnSpcReduction="20000"/>
          </a:bodyPr>
          <a:lstStyle/>
          <a:p>
            <a:r>
              <a:rPr lang="en-US" dirty="0"/>
              <a:t>The shift to wellness health care and ACA implementation has been hard.  Hospital admissions dropped, primary care investments made in at least 4 new clinics.  None closed.</a:t>
            </a:r>
          </a:p>
          <a:p>
            <a:pPr lvl="1"/>
            <a:r>
              <a:rPr lang="en-US" dirty="0"/>
              <a:t>Large new Hudson Headwaters Health clinic in Warrensburg</a:t>
            </a:r>
          </a:p>
          <a:p>
            <a:pPr lvl="1"/>
            <a:r>
              <a:rPr lang="en-US" dirty="0" err="1"/>
              <a:t>Adk</a:t>
            </a:r>
            <a:r>
              <a:rPr lang="en-US" dirty="0"/>
              <a:t> Health and Elizabethtown CH have embarked on major capital spending programs.  The Lake Placid hospital will be replaced.</a:t>
            </a:r>
          </a:p>
          <a:p>
            <a:pPr lvl="1"/>
            <a:r>
              <a:rPr lang="en-US" dirty="0"/>
              <a:t>Elizabethtown, Plattsburgh and Malone hospitals have merged with Burlington VT.</a:t>
            </a:r>
          </a:p>
          <a:p>
            <a:r>
              <a:rPr lang="en-US" dirty="0"/>
              <a:t>New assisted living and memory care in Willsboro.  Three nursing homes have changed owners, none closed.  </a:t>
            </a:r>
          </a:p>
          <a:p>
            <a:pPr lvl="1"/>
            <a:r>
              <a:rPr lang="en-US" dirty="0"/>
              <a:t>Lack of home health care in Hamilton County is a dire problem.</a:t>
            </a:r>
          </a:p>
          <a:p>
            <a:r>
              <a:rPr lang="en-US" dirty="0"/>
              <a:t>NYS insurance exchange has brought new options to the region for better coverage at lower cost</a:t>
            </a:r>
          </a:p>
          <a:p>
            <a:r>
              <a:rPr lang="en-US" dirty="0" err="1"/>
              <a:t>Telemed</a:t>
            </a:r>
            <a:r>
              <a:rPr lang="en-US" dirty="0"/>
              <a:t> network is operational, reaching every health center</a:t>
            </a:r>
          </a:p>
          <a:p>
            <a:r>
              <a:rPr lang="en-US" dirty="0"/>
              <a:t>The shortage of EMT volunteers is real.  Changing to paid staff is complicated and slow.</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14</a:t>
            </a:fld>
            <a:endParaRPr lang="en-US" dirty="0"/>
          </a:p>
        </p:txBody>
      </p:sp>
      <p:sp>
        <p:nvSpPr>
          <p:cNvPr id="5" name="Title 4"/>
          <p:cNvSpPr>
            <a:spLocks noGrp="1"/>
          </p:cNvSpPr>
          <p:nvPr>
            <p:ph type="title"/>
          </p:nvPr>
        </p:nvSpPr>
        <p:spPr/>
        <p:txBody>
          <a:bodyPr/>
          <a:lstStyle/>
          <a:p>
            <a:r>
              <a:rPr lang="en-US"/>
              <a:t>Healthcare Survived</a:t>
            </a:r>
            <a:endParaRPr lang="en-US" dirty="0"/>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757158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1599"/>
            <a:ext cx="10515600" cy="5075557"/>
          </a:xfrm>
        </p:spPr>
        <p:txBody>
          <a:bodyPr>
            <a:normAutofit fontScale="77500" lnSpcReduction="20000"/>
          </a:bodyPr>
          <a:lstStyle/>
          <a:p>
            <a:r>
              <a:rPr lang="en-US" dirty="0"/>
              <a:t>Plattsburgh airport is opening nine gates and, soon, International Customs</a:t>
            </a:r>
          </a:p>
          <a:p>
            <a:pPr lvl="1"/>
            <a:r>
              <a:rPr lang="en-US" dirty="0"/>
              <a:t>Watertown has flights to Chicago, Ogdensburg will get flights to Florida</a:t>
            </a:r>
          </a:p>
          <a:p>
            <a:r>
              <a:rPr lang="en-US" dirty="0"/>
              <a:t>Amtrak NYC to Montreal has seen some track improvements.</a:t>
            </a:r>
          </a:p>
          <a:p>
            <a:pPr lvl="1"/>
            <a:r>
              <a:rPr lang="en-US" dirty="0"/>
              <a:t>Amtrak doing creative marketing to Ticonderoga, Westport to LP connecting van service</a:t>
            </a:r>
          </a:p>
          <a:p>
            <a:pPr lvl="1"/>
            <a:r>
              <a:rPr lang="en-US" dirty="0"/>
              <a:t>Continued improvements are expected and needed due to oil trains</a:t>
            </a:r>
          </a:p>
          <a:p>
            <a:r>
              <a:rPr lang="en-US" dirty="0"/>
              <a:t>Bus services are in need of study and development</a:t>
            </a:r>
          </a:p>
          <a:p>
            <a:r>
              <a:rPr lang="en-US" dirty="0"/>
              <a:t>Two of the three tourist train runs appear financially weak but they’re not giving up yet</a:t>
            </a:r>
          </a:p>
          <a:p>
            <a:r>
              <a:rPr lang="en-US" dirty="0"/>
              <a:t>Electric vehicle charging stations starting to appear</a:t>
            </a:r>
          </a:p>
          <a:p>
            <a:r>
              <a:rPr lang="en-US" dirty="0"/>
              <a:t>Environmental steps:  different winter de-icing methods, demonstrations of new open-bottom culvert designs, two porous pavement projects, </a:t>
            </a:r>
            <a:r>
              <a:rPr lang="en-US" dirty="0" err="1"/>
              <a:t>Ausable</a:t>
            </a:r>
            <a:r>
              <a:rPr lang="en-US" dirty="0"/>
              <a:t> watershed bridge replacements</a:t>
            </a:r>
          </a:p>
          <a:p>
            <a:r>
              <a:rPr lang="en-US" dirty="0"/>
              <a:t>Driving tours: the Olympic Trail, Arts Trail, First Wilderness Trail, Lakes-to-Locks Passage, </a:t>
            </a:r>
            <a:r>
              <a:rPr lang="en-US" dirty="0" err="1"/>
              <a:t>etc</a:t>
            </a:r>
            <a:r>
              <a:rPr lang="en-US" dirty="0"/>
              <a:t> – all are moving to mobile phone applications.  Similar ideas developing for water passage ‘blue ways’</a:t>
            </a:r>
          </a:p>
        </p:txBody>
      </p:sp>
      <p:sp>
        <p:nvSpPr>
          <p:cNvPr id="3" name="Slide Number Placeholder 2"/>
          <p:cNvSpPr>
            <a:spLocks noGrp="1"/>
          </p:cNvSpPr>
          <p:nvPr>
            <p:ph type="sldNum" sz="quarter" idx="12"/>
          </p:nvPr>
        </p:nvSpPr>
        <p:spPr/>
        <p:txBody>
          <a:bodyPr/>
          <a:lstStyle/>
          <a:p>
            <a:fld id="{44F8AC77-35C9-CC48-9A68-B3E1A3E3EE2B}" type="slidenum">
              <a:rPr lang="en-US" smtClean="0"/>
              <a:pPr/>
              <a:t>15</a:t>
            </a:fld>
            <a:endParaRPr lang="en-US" dirty="0"/>
          </a:p>
        </p:txBody>
      </p:sp>
      <p:sp>
        <p:nvSpPr>
          <p:cNvPr id="4" name="Title 3"/>
          <p:cNvSpPr>
            <a:spLocks noGrp="1"/>
          </p:cNvSpPr>
          <p:nvPr>
            <p:ph type="title"/>
          </p:nvPr>
        </p:nvSpPr>
        <p:spPr>
          <a:xfrm>
            <a:off x="838200" y="365125"/>
            <a:ext cx="10515599" cy="1052195"/>
          </a:xfrm>
        </p:spPr>
        <p:txBody>
          <a:bodyPr/>
          <a:lstStyle/>
          <a:p>
            <a:r>
              <a:rPr lang="en-US" dirty="0"/>
              <a:t>Transportation</a:t>
            </a:r>
          </a:p>
        </p:txBody>
      </p:sp>
      <p:sp>
        <p:nvSpPr>
          <p:cNvPr id="5" name="Footer Placeholder 4"/>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787034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22400"/>
            <a:ext cx="10515600" cy="4663440"/>
          </a:xfrm>
        </p:spPr>
        <p:txBody>
          <a:bodyPr>
            <a:normAutofit fontScale="92500" lnSpcReduction="10000"/>
          </a:bodyPr>
          <a:lstStyle/>
          <a:p>
            <a:r>
              <a:rPr lang="en-US" dirty="0"/>
              <a:t>Two small districts ceased operations, tuition students to neighboring schools.  The only proposed merger was rejected.  There are a few examples of shared services.</a:t>
            </a:r>
          </a:p>
          <a:p>
            <a:r>
              <a:rPr lang="en-US" dirty="0"/>
              <a:t>Some districts attract tuition students from nearby towns</a:t>
            </a:r>
          </a:p>
          <a:p>
            <a:r>
              <a:rPr lang="en-US" dirty="0"/>
              <a:t>Foreign students boost enrollment, but it weakens with the strong dollar</a:t>
            </a:r>
          </a:p>
          <a:p>
            <a:r>
              <a:rPr lang="en-US" dirty="0"/>
              <a:t>Several colleges offer entrepreneurial programs</a:t>
            </a:r>
          </a:p>
          <a:p>
            <a:r>
              <a:rPr lang="en-US" dirty="0"/>
              <a:t>Several colleges offer guide training programs</a:t>
            </a:r>
          </a:p>
          <a:p>
            <a:r>
              <a:rPr lang="en-US" dirty="0"/>
              <a:t>Paul Smiths College has strong job track programs. Challenged by a shrinking pool of potential applicants.</a:t>
            </a:r>
          </a:p>
          <a:p>
            <a:endParaRPr lang="en-US" dirty="0"/>
          </a:p>
          <a:p>
            <a:endParaRPr lang="en-US" dirty="0"/>
          </a:p>
        </p:txBody>
      </p:sp>
      <p:sp>
        <p:nvSpPr>
          <p:cNvPr id="4" name="Slide Number Placeholder 3"/>
          <p:cNvSpPr>
            <a:spLocks noGrp="1"/>
          </p:cNvSpPr>
          <p:nvPr>
            <p:ph type="sldNum" sz="quarter" idx="12"/>
          </p:nvPr>
        </p:nvSpPr>
        <p:spPr/>
        <p:txBody>
          <a:bodyPr/>
          <a:lstStyle/>
          <a:p>
            <a:fld id="{44F8AC77-35C9-CC48-9A68-B3E1A3E3EE2B}" type="slidenum">
              <a:rPr lang="en-US" smtClean="0"/>
              <a:pPr/>
              <a:t>16</a:t>
            </a:fld>
            <a:endParaRPr lang="en-US" dirty="0"/>
          </a:p>
        </p:txBody>
      </p:sp>
      <p:sp>
        <p:nvSpPr>
          <p:cNvPr id="5" name="Title 4"/>
          <p:cNvSpPr>
            <a:spLocks noGrp="1"/>
          </p:cNvSpPr>
          <p:nvPr>
            <p:ph type="title"/>
          </p:nvPr>
        </p:nvSpPr>
        <p:spPr/>
        <p:txBody>
          <a:bodyPr/>
          <a:lstStyle/>
          <a:p>
            <a:r>
              <a:rPr lang="en-US" dirty="0"/>
              <a:t>Education </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144826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522535"/>
            <a:ext cx="10591800" cy="4297240"/>
          </a:xfrm>
        </p:spPr>
        <p:txBody>
          <a:bodyPr>
            <a:normAutofit fontScale="85000" lnSpcReduction="10000"/>
          </a:bodyPr>
          <a:lstStyle/>
          <a:p>
            <a:r>
              <a:rPr lang="en-US" dirty="0"/>
              <a:t>Village of </a:t>
            </a:r>
            <a:r>
              <a:rPr lang="en-US" dirty="0" err="1"/>
              <a:t>Keesville</a:t>
            </a:r>
            <a:r>
              <a:rPr lang="en-US" dirty="0"/>
              <a:t> dissolved.  Port Henry is in the process.  Towns of Clifton and Fine are discussing the merits of merging.  Essex and Willsboro are increasingly aligned.  </a:t>
            </a:r>
          </a:p>
          <a:p>
            <a:r>
              <a:rPr lang="en-US" dirty="0"/>
              <a:t>Some 911 dispatch has been consolidated.  Hamilton </a:t>
            </a:r>
            <a:r>
              <a:rPr lang="en-US" dirty="0" err="1"/>
              <a:t>Cty</a:t>
            </a:r>
            <a:r>
              <a:rPr lang="en-US" dirty="0"/>
              <a:t> has consolidated fuel purchases.  </a:t>
            </a:r>
          </a:p>
          <a:p>
            <a:r>
              <a:rPr lang="en-US" dirty="0"/>
              <a:t>A few towns have Comprehensive Land Use Plans.  But it is easier and cheaper to leave responsibility for approving projects to the </a:t>
            </a:r>
            <a:r>
              <a:rPr lang="en-US" dirty="0" smtClean="0"/>
              <a:t>APA.</a:t>
            </a:r>
            <a:endParaRPr lang="en-US" dirty="0"/>
          </a:p>
          <a:p>
            <a:r>
              <a:rPr lang="en-US" dirty="0"/>
              <a:t>Government Jobs</a:t>
            </a:r>
          </a:p>
          <a:p>
            <a:pPr lvl="1"/>
            <a:r>
              <a:rPr lang="en-US" dirty="0"/>
              <a:t>NYS has moved strongly to online service delivery for DMV, sports licenses and the health insurance exchange</a:t>
            </a:r>
          </a:p>
          <a:p>
            <a:pPr lvl="1"/>
            <a:r>
              <a:rPr lang="en-US" dirty="0"/>
              <a:t>Two prisons have closed, continuing reductions seem likely</a:t>
            </a:r>
          </a:p>
          <a:p>
            <a:pPr lvl="1"/>
            <a:r>
              <a:rPr lang="en-US" dirty="0" err="1"/>
              <a:t>Sunmount</a:t>
            </a:r>
            <a:r>
              <a:rPr lang="en-US" dirty="0"/>
              <a:t> cut its resident population by 1/3</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17</a:t>
            </a:fld>
            <a:endParaRPr lang="en-US" dirty="0"/>
          </a:p>
        </p:txBody>
      </p:sp>
      <p:sp>
        <p:nvSpPr>
          <p:cNvPr id="5" name="Title 4"/>
          <p:cNvSpPr>
            <a:spLocks noGrp="1"/>
          </p:cNvSpPr>
          <p:nvPr>
            <p:ph type="title"/>
          </p:nvPr>
        </p:nvSpPr>
        <p:spPr/>
        <p:txBody>
          <a:bodyPr/>
          <a:lstStyle/>
          <a:p>
            <a:r>
              <a:rPr lang="en-US" dirty="0"/>
              <a:t>Government is Slowly Shrinking</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416294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5291" y="1517715"/>
            <a:ext cx="10618509" cy="4619134"/>
          </a:xfrm>
        </p:spPr>
        <p:txBody>
          <a:bodyPr>
            <a:normAutofit fontScale="70000" lnSpcReduction="20000"/>
          </a:bodyPr>
          <a:lstStyle/>
          <a:p>
            <a:r>
              <a:rPr lang="en-US" dirty="0"/>
              <a:t>Two Article 14 amendments passed:  the NYCO mine expansion and TWP 40 deed resolution.  </a:t>
            </a:r>
          </a:p>
          <a:p>
            <a:r>
              <a:rPr lang="en-US" dirty="0"/>
              <a:t>Two are in process:</a:t>
            </a:r>
          </a:p>
          <a:p>
            <a:pPr lvl="1"/>
            <a:r>
              <a:rPr lang="en-US" dirty="0"/>
              <a:t>Won 1st passage:  A land bank for various town and county purposes and allowing buried utilities in road ROWs. This is a big deal that a lot of people worked on for a long time.  Thanks to everyone involved.</a:t>
            </a:r>
          </a:p>
          <a:p>
            <a:pPr lvl="1"/>
            <a:r>
              <a:rPr lang="en-US" dirty="0"/>
              <a:t>Still under study:  Sale of the old prison in Brighton</a:t>
            </a:r>
          </a:p>
          <a:p>
            <a:r>
              <a:rPr lang="en-US" dirty="0"/>
              <a:t>Great South Woods and the ‘5 Towns’ </a:t>
            </a:r>
            <a:r>
              <a:rPr lang="en-US" dirty="0" smtClean="0"/>
              <a:t>projects </a:t>
            </a:r>
            <a:r>
              <a:rPr lang="en-US" dirty="0"/>
              <a:t>are ongoing experiments in larger landscape planning</a:t>
            </a:r>
          </a:p>
          <a:p>
            <a:r>
              <a:rPr lang="en-US" dirty="0"/>
              <a:t>Some revisions to the SLMP approved, discussion of a larger overhaul, nothing ongoing</a:t>
            </a:r>
          </a:p>
          <a:p>
            <a:r>
              <a:rPr lang="en-US" dirty="0"/>
              <a:t>New recreation uses (</a:t>
            </a:r>
            <a:r>
              <a:rPr lang="en-US" dirty="0" err="1"/>
              <a:t>eg</a:t>
            </a:r>
            <a:r>
              <a:rPr lang="en-US" dirty="0"/>
              <a:t> bikes, back country skiing) and new lands create new points of robust discussion.</a:t>
            </a:r>
          </a:p>
          <a:p>
            <a:r>
              <a:rPr lang="en-US" dirty="0"/>
              <a:t>Transferrable development rights continue to be discussed</a:t>
            </a:r>
          </a:p>
          <a:p>
            <a:r>
              <a:rPr lang="en-US" dirty="0"/>
              <a:t>The APA is generally respected and heeded.  Where some see shifts in APA permitting, others see proper application of the law.  Such conflict comes with the mission.</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18</a:t>
            </a:fld>
            <a:endParaRPr lang="en-US" dirty="0"/>
          </a:p>
        </p:txBody>
      </p:sp>
      <p:sp>
        <p:nvSpPr>
          <p:cNvPr id="5" name="Title 4"/>
          <p:cNvSpPr>
            <a:spLocks noGrp="1"/>
          </p:cNvSpPr>
          <p:nvPr>
            <p:ph type="title"/>
          </p:nvPr>
        </p:nvSpPr>
        <p:spPr/>
        <p:txBody>
          <a:bodyPr/>
          <a:lstStyle/>
          <a:p>
            <a:r>
              <a:rPr lang="en-US"/>
              <a:t>Regulation</a:t>
            </a:r>
            <a:endParaRPr lang="en-US" dirty="0"/>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13877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770185"/>
            <a:ext cx="10515600" cy="4272396"/>
          </a:xfrm>
        </p:spPr>
        <p:txBody>
          <a:bodyPr>
            <a:normAutofit fontScale="77500" lnSpcReduction="20000"/>
          </a:bodyPr>
          <a:lstStyle/>
          <a:p>
            <a:r>
              <a:rPr lang="en-US" dirty="0"/>
              <a:t>Progress is a mixed bag</a:t>
            </a:r>
          </a:p>
          <a:p>
            <a:r>
              <a:rPr lang="en-US" dirty="0"/>
              <a:t>Winter visitors are 30% of tourism, the season with the largest climate change impacts</a:t>
            </a:r>
          </a:p>
          <a:p>
            <a:pPr lvl="1"/>
            <a:r>
              <a:rPr lang="en-US" dirty="0"/>
              <a:t>But shoulder seasons can get longer and stronger.</a:t>
            </a:r>
          </a:p>
          <a:p>
            <a:r>
              <a:rPr lang="en-US" dirty="0"/>
              <a:t>We will be a refuge for species moving north, biodiversity should increase</a:t>
            </a:r>
          </a:p>
          <a:p>
            <a:r>
              <a:rPr lang="en-US" dirty="0"/>
              <a:t>State is active in RGGI, power plant emissions in NYS are down 40% since 2005</a:t>
            </a:r>
          </a:p>
          <a:p>
            <a:r>
              <a:rPr lang="en-US" dirty="0"/>
              <a:t>The Youth Climate Summit at TWC is going national, global, winning awards</a:t>
            </a:r>
          </a:p>
          <a:p>
            <a:r>
              <a:rPr lang="en-US" dirty="0"/>
              <a:t>FEMA flood damaged homes have been removed. New demo culvert designs have been built.  Widespread bridge replacement continues 5 years after Irene.  Lesson: Recovery is a very long process.</a:t>
            </a:r>
          </a:p>
          <a:p>
            <a:r>
              <a:rPr lang="en-US" dirty="0"/>
              <a:t>Dams are often being removed or abandoned after flood damage, not repaired</a:t>
            </a:r>
          </a:p>
        </p:txBody>
      </p:sp>
      <p:sp>
        <p:nvSpPr>
          <p:cNvPr id="4" name="Slide Number Placeholder 3"/>
          <p:cNvSpPr>
            <a:spLocks noGrp="1"/>
          </p:cNvSpPr>
          <p:nvPr>
            <p:ph type="sldNum" sz="quarter" idx="12"/>
          </p:nvPr>
        </p:nvSpPr>
        <p:spPr/>
        <p:txBody>
          <a:bodyPr/>
          <a:lstStyle/>
          <a:p>
            <a:fld id="{44F8AC77-35C9-CC48-9A68-B3E1A3E3EE2B}" type="slidenum">
              <a:rPr lang="en-US" smtClean="0"/>
              <a:pPr/>
              <a:t>19</a:t>
            </a:fld>
            <a:endParaRPr lang="en-US" dirty="0"/>
          </a:p>
        </p:txBody>
      </p:sp>
      <p:sp>
        <p:nvSpPr>
          <p:cNvPr id="5" name="Title 4"/>
          <p:cNvSpPr>
            <a:spLocks noGrp="1"/>
          </p:cNvSpPr>
          <p:nvPr>
            <p:ph type="title"/>
          </p:nvPr>
        </p:nvSpPr>
        <p:spPr/>
        <p:txBody>
          <a:bodyPr/>
          <a:lstStyle/>
          <a:p>
            <a:r>
              <a:rPr lang="en-US" dirty="0"/>
              <a:t>Climate Change</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281760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Competed the historic Finch land acquisitions and the Elk Lake conservation easement</a:t>
            </a:r>
          </a:p>
          <a:p>
            <a:r>
              <a:rPr lang="en-US" dirty="0"/>
              <a:t>Some effort, but no notable success, in stopping insects attacking several tree species</a:t>
            </a:r>
          </a:p>
          <a:p>
            <a:r>
              <a:rPr lang="en-US" dirty="0"/>
              <a:t>DEC has controlled the feral swine problem </a:t>
            </a:r>
          </a:p>
        </p:txBody>
      </p:sp>
      <p:sp>
        <p:nvSpPr>
          <p:cNvPr id="4" name="Slide Number Placeholder 3"/>
          <p:cNvSpPr>
            <a:spLocks noGrp="1"/>
          </p:cNvSpPr>
          <p:nvPr>
            <p:ph type="sldNum" sz="quarter" idx="12"/>
          </p:nvPr>
        </p:nvSpPr>
        <p:spPr/>
        <p:txBody>
          <a:bodyPr/>
          <a:lstStyle/>
          <a:p>
            <a:fld id="{44F8AC77-35C9-CC48-9A68-B3E1A3E3EE2B}" type="slidenum">
              <a:rPr lang="en-US" smtClean="0"/>
              <a:pPr/>
              <a:t>20</a:t>
            </a:fld>
            <a:endParaRPr lang="en-US" dirty="0"/>
          </a:p>
        </p:txBody>
      </p:sp>
      <p:sp>
        <p:nvSpPr>
          <p:cNvPr id="5" name="Title 4"/>
          <p:cNvSpPr>
            <a:spLocks noGrp="1"/>
          </p:cNvSpPr>
          <p:nvPr>
            <p:ph type="title"/>
          </p:nvPr>
        </p:nvSpPr>
        <p:spPr/>
        <p:txBody>
          <a:bodyPr/>
          <a:lstStyle/>
          <a:p>
            <a:r>
              <a:rPr lang="en-US" dirty="0"/>
              <a:t>The Forest</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45184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98862"/>
            <a:ext cx="10515600" cy="4477732"/>
          </a:xfrm>
        </p:spPr>
        <p:txBody>
          <a:bodyPr>
            <a:normAutofit fontScale="92500" lnSpcReduction="20000"/>
          </a:bodyPr>
          <a:lstStyle/>
          <a:p>
            <a:r>
              <a:rPr lang="en-US" dirty="0"/>
              <a:t>Creation of a region-wide boat washing system to combat invasives is a big, trust-building, win</a:t>
            </a:r>
          </a:p>
          <a:p>
            <a:pPr lvl="1"/>
            <a:r>
              <a:rPr lang="en-US" dirty="0"/>
              <a:t>Road salt action is shaping up to be the next big thing</a:t>
            </a:r>
          </a:p>
          <a:p>
            <a:r>
              <a:rPr lang="en-US" dirty="0"/>
              <a:t>Lake George ‘smart lake’ project and numerous water quality actions taken in the LG watershed</a:t>
            </a:r>
          </a:p>
          <a:p>
            <a:r>
              <a:rPr lang="en-US" dirty="0"/>
              <a:t>Citizen science work on wetlands and </a:t>
            </a:r>
            <a:r>
              <a:rPr lang="en-US" dirty="0" err="1"/>
              <a:t>invasives</a:t>
            </a:r>
            <a:endParaRPr lang="en-US" dirty="0"/>
          </a:p>
          <a:p>
            <a:r>
              <a:rPr lang="en-US" dirty="0"/>
              <a:t>Infrastructure Work</a:t>
            </a:r>
          </a:p>
          <a:p>
            <a:pPr lvl="1"/>
            <a:r>
              <a:rPr lang="en-US" dirty="0"/>
              <a:t>Two new sewer systems (Inlet and Essex) are online</a:t>
            </a:r>
          </a:p>
          <a:p>
            <a:pPr lvl="1"/>
            <a:r>
              <a:rPr lang="en-US" dirty="0"/>
              <a:t>Continuing work toward rebuilding existing systems in three towns</a:t>
            </a:r>
          </a:p>
          <a:p>
            <a:pPr lvl="1"/>
            <a:r>
              <a:rPr lang="en-US" dirty="0"/>
              <a:t>Four new drinking water supply systems still needed</a:t>
            </a:r>
          </a:p>
          <a:p>
            <a:pPr lvl="1"/>
            <a:r>
              <a:rPr lang="en-US" dirty="0"/>
              <a:t>Big $10m cleanup project slated for Lake Flower, Pontiac Bay</a:t>
            </a:r>
          </a:p>
          <a:p>
            <a:r>
              <a:rPr lang="en-US" dirty="0"/>
              <a:t>Acid rain impacts reversing</a:t>
            </a:r>
          </a:p>
        </p:txBody>
      </p:sp>
      <p:sp>
        <p:nvSpPr>
          <p:cNvPr id="4" name="Slide Number Placeholder 3"/>
          <p:cNvSpPr>
            <a:spLocks noGrp="1"/>
          </p:cNvSpPr>
          <p:nvPr>
            <p:ph type="sldNum" sz="quarter" idx="12"/>
          </p:nvPr>
        </p:nvSpPr>
        <p:spPr/>
        <p:txBody>
          <a:bodyPr/>
          <a:lstStyle/>
          <a:p>
            <a:fld id="{44F8AC77-35C9-CC48-9A68-B3E1A3E3EE2B}" type="slidenum">
              <a:rPr lang="en-US" smtClean="0"/>
              <a:pPr/>
              <a:t>21</a:t>
            </a:fld>
            <a:endParaRPr lang="en-US" dirty="0"/>
          </a:p>
        </p:txBody>
      </p:sp>
      <p:sp>
        <p:nvSpPr>
          <p:cNvPr id="5" name="Title 4"/>
          <p:cNvSpPr>
            <a:spLocks noGrp="1"/>
          </p:cNvSpPr>
          <p:nvPr>
            <p:ph type="title"/>
          </p:nvPr>
        </p:nvSpPr>
        <p:spPr>
          <a:xfrm>
            <a:off x="838200" y="365126"/>
            <a:ext cx="10515600" cy="1048896"/>
          </a:xfrm>
        </p:spPr>
        <p:txBody>
          <a:bodyPr/>
          <a:lstStyle/>
          <a:p>
            <a:r>
              <a:rPr lang="en-US" dirty="0"/>
              <a:t>The Waters</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388872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0315814" y="6230503"/>
            <a:ext cx="1037985" cy="365125"/>
          </a:xfrm>
        </p:spPr>
        <p:txBody>
          <a:bodyPr/>
          <a:lstStyle/>
          <a:p>
            <a:fld id="{54BD2C1A-D206-BB40-B7FD-40B63E789C35}" type="slidenum">
              <a:rPr lang="en-US" b="1" smtClean="0"/>
              <a:t>22</a:t>
            </a:fld>
            <a:endParaRPr lang="en-US" b="1" dirty="0"/>
          </a:p>
        </p:txBody>
      </p:sp>
      <p:sp>
        <p:nvSpPr>
          <p:cNvPr id="6" name="Title 5"/>
          <p:cNvSpPr>
            <a:spLocks noGrp="1"/>
          </p:cNvSpPr>
          <p:nvPr>
            <p:ph type="title"/>
          </p:nvPr>
        </p:nvSpPr>
        <p:spPr>
          <a:xfrm>
            <a:off x="425055" y="610028"/>
            <a:ext cx="2114816" cy="5047023"/>
          </a:xfrm>
        </p:spPr>
        <p:txBody>
          <a:bodyPr/>
          <a:lstStyle/>
          <a:p>
            <a:r>
              <a:rPr lang="en-US" dirty="0"/>
              <a:t>This was the 2012 project summary</a:t>
            </a:r>
          </a:p>
        </p:txBody>
      </p:sp>
      <p:sp>
        <p:nvSpPr>
          <p:cNvPr id="7" name="Footer Placeholder 6"/>
          <p:cNvSpPr>
            <a:spLocks noGrp="1"/>
          </p:cNvSpPr>
          <p:nvPr>
            <p:ph type="ftr" sz="quarter" idx="17"/>
          </p:nvPr>
        </p:nvSpPr>
        <p:spPr>
          <a:xfrm>
            <a:off x="5412463" y="6174915"/>
            <a:ext cx="3940126" cy="365125"/>
          </a:xfrm>
        </p:spPr>
        <p:txBody>
          <a:bodyPr/>
          <a:lstStyle/>
          <a:p>
            <a:r>
              <a:rPr lang="en-US" dirty="0"/>
              <a:t>CGA Forum, July 2016, Old Forge</a:t>
            </a:r>
          </a:p>
        </p:txBody>
      </p:sp>
      <p:grpSp>
        <p:nvGrpSpPr>
          <p:cNvPr id="40" name="Group 39"/>
          <p:cNvGrpSpPr/>
          <p:nvPr/>
        </p:nvGrpSpPr>
        <p:grpSpPr>
          <a:xfrm>
            <a:off x="2450159" y="349946"/>
            <a:ext cx="8941228" cy="5839274"/>
            <a:chOff x="2798951" y="425362"/>
            <a:chExt cx="8941228" cy="5839274"/>
          </a:xfrm>
        </p:grpSpPr>
        <p:sp>
          <p:nvSpPr>
            <p:cNvPr id="8" name="TextBox 7"/>
            <p:cNvSpPr txBox="1"/>
            <p:nvPr/>
          </p:nvSpPr>
          <p:spPr>
            <a:xfrm>
              <a:off x="3027551" y="5534217"/>
              <a:ext cx="533400" cy="369332"/>
            </a:xfrm>
            <a:prstGeom prst="rect">
              <a:avLst/>
            </a:prstGeom>
            <a:noFill/>
          </p:spPr>
          <p:txBody>
            <a:bodyPr wrap="square" rtlCol="0">
              <a:spAutoFit/>
            </a:bodyPr>
            <a:lstStyle/>
            <a:p>
              <a:r>
                <a:rPr lang="en-US" dirty="0"/>
                <a:t>0%</a:t>
              </a:r>
            </a:p>
          </p:txBody>
        </p:sp>
        <p:sp>
          <p:nvSpPr>
            <p:cNvPr id="9" name="TextBox 8"/>
            <p:cNvSpPr txBox="1"/>
            <p:nvPr/>
          </p:nvSpPr>
          <p:spPr>
            <a:xfrm>
              <a:off x="2798951" y="1302459"/>
              <a:ext cx="762000" cy="369332"/>
            </a:xfrm>
            <a:prstGeom prst="rect">
              <a:avLst/>
            </a:prstGeom>
            <a:noFill/>
          </p:spPr>
          <p:txBody>
            <a:bodyPr wrap="square" rtlCol="0">
              <a:spAutoFit/>
            </a:bodyPr>
            <a:lstStyle/>
            <a:p>
              <a:r>
                <a:rPr lang="en-US" dirty="0"/>
                <a:t>100%</a:t>
              </a:r>
            </a:p>
          </p:txBody>
        </p:sp>
        <p:sp>
          <p:nvSpPr>
            <p:cNvPr id="10" name="L-Shape 9"/>
            <p:cNvSpPr/>
            <p:nvPr/>
          </p:nvSpPr>
          <p:spPr>
            <a:xfrm>
              <a:off x="3484751" y="1285383"/>
              <a:ext cx="7391400" cy="4572000"/>
            </a:xfrm>
            <a:prstGeom prst="corner">
              <a:avLst>
                <a:gd name="adj1" fmla="val 2925"/>
                <a:gd name="adj2" fmla="val 33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3560951" y="2456742"/>
              <a:ext cx="8179228" cy="657441"/>
              <a:chOff x="914400" y="2847759"/>
              <a:chExt cx="8179228" cy="657441"/>
            </a:xfrm>
          </p:grpSpPr>
          <p:cxnSp>
            <p:nvCxnSpPr>
              <p:cNvPr id="12" name="Straight Connector 11"/>
              <p:cNvCxnSpPr/>
              <p:nvPr/>
            </p:nvCxnSpPr>
            <p:spPr>
              <a:xfrm flipV="1">
                <a:off x="914400" y="3156466"/>
                <a:ext cx="7006856" cy="348734"/>
              </a:xfrm>
              <a:prstGeom prst="line">
                <a:avLst/>
              </a:prstGeom>
              <a:ln w="57150"/>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5664628" y="2847759"/>
                <a:ext cx="3429000" cy="646331"/>
              </a:xfrm>
              <a:prstGeom prst="rect">
                <a:avLst/>
              </a:prstGeom>
              <a:noFill/>
            </p:spPr>
            <p:txBody>
              <a:bodyPr wrap="square" rtlCol="0">
                <a:spAutoFit/>
              </a:bodyPr>
              <a:lstStyle/>
              <a:p>
                <a:pPr algn="ctr"/>
                <a:r>
                  <a:rPr lang="en-US" dirty="0">
                    <a:solidFill>
                      <a:schemeClr val="accent6"/>
                    </a:solidFill>
                  </a:rPr>
                  <a:t>A: </a:t>
                </a:r>
                <a:r>
                  <a:rPr lang="en-US" b="1" dirty="0">
                    <a:solidFill>
                      <a:schemeClr val="accent6"/>
                    </a:solidFill>
                  </a:rPr>
                  <a:t>Wild Park</a:t>
                </a:r>
                <a:r>
                  <a:rPr lang="en-US" dirty="0">
                    <a:solidFill>
                      <a:schemeClr val="accent6"/>
                    </a:solidFill>
                  </a:rPr>
                  <a:t>, forest preserve is </a:t>
                </a:r>
                <a:br>
                  <a:rPr lang="en-US" dirty="0">
                    <a:solidFill>
                      <a:schemeClr val="accent6"/>
                    </a:solidFill>
                  </a:rPr>
                </a:br>
                <a:r>
                  <a:rPr lang="en-US" dirty="0">
                    <a:solidFill>
                      <a:schemeClr val="accent6"/>
                    </a:solidFill>
                  </a:rPr>
                  <a:t>solid</a:t>
                </a:r>
              </a:p>
            </p:txBody>
          </p:sp>
          <p:sp>
            <p:nvSpPr>
              <p:cNvPr id="14" name="TextBox 13"/>
              <p:cNvSpPr txBox="1"/>
              <p:nvPr/>
            </p:nvSpPr>
            <p:spPr>
              <a:xfrm>
                <a:off x="7897762" y="3008531"/>
                <a:ext cx="323850" cy="372140"/>
              </a:xfrm>
              <a:prstGeom prst="rect">
                <a:avLst/>
              </a:prstGeom>
              <a:noFill/>
            </p:spPr>
            <p:txBody>
              <a:bodyPr wrap="square" rtlCol="0">
                <a:spAutoFit/>
              </a:bodyPr>
              <a:lstStyle/>
              <a:p>
                <a:r>
                  <a:rPr lang="en-US" dirty="0">
                    <a:solidFill>
                      <a:schemeClr val="accent6"/>
                    </a:solidFill>
                  </a:rPr>
                  <a:t>A</a:t>
                </a:r>
                <a:endParaRPr lang="en-US" dirty="0"/>
              </a:p>
            </p:txBody>
          </p:sp>
        </p:grpSp>
        <p:grpSp>
          <p:nvGrpSpPr>
            <p:cNvPr id="15" name="Group 14"/>
            <p:cNvGrpSpPr/>
            <p:nvPr/>
          </p:nvGrpSpPr>
          <p:grpSpPr>
            <a:xfrm>
              <a:off x="3614114" y="1793023"/>
              <a:ext cx="7287387" cy="1558620"/>
              <a:chOff x="967563" y="2184040"/>
              <a:chExt cx="7287387" cy="1558620"/>
            </a:xfrm>
          </p:grpSpPr>
          <p:sp>
            <p:nvSpPr>
              <p:cNvPr id="16" name="TextBox 15"/>
              <p:cNvSpPr txBox="1"/>
              <p:nvPr/>
            </p:nvSpPr>
            <p:spPr>
              <a:xfrm>
                <a:off x="1447800" y="2184040"/>
                <a:ext cx="2514600" cy="923330"/>
              </a:xfrm>
              <a:prstGeom prst="rect">
                <a:avLst/>
              </a:prstGeom>
              <a:noFill/>
            </p:spPr>
            <p:txBody>
              <a:bodyPr wrap="square" rtlCol="0">
                <a:spAutoFit/>
              </a:bodyPr>
              <a:lstStyle/>
              <a:p>
                <a:r>
                  <a:rPr lang="en-US" dirty="0">
                    <a:solidFill>
                      <a:schemeClr val="accent3"/>
                    </a:solidFill>
                  </a:rPr>
                  <a:t>B: </a:t>
                </a:r>
                <a:r>
                  <a:rPr lang="en-US" b="1" dirty="0">
                    <a:solidFill>
                      <a:schemeClr val="accent3"/>
                    </a:solidFill>
                  </a:rPr>
                  <a:t>Recreation Park</a:t>
                </a:r>
                <a:r>
                  <a:rPr lang="en-US" dirty="0">
                    <a:solidFill>
                      <a:schemeClr val="accent3"/>
                    </a:solidFill>
                  </a:rPr>
                  <a:t>, starts high, improves, then tapers off </a:t>
                </a:r>
              </a:p>
            </p:txBody>
          </p:sp>
          <p:sp>
            <p:nvSpPr>
              <p:cNvPr id="17" name="Freeform 16"/>
              <p:cNvSpPr/>
              <p:nvPr/>
            </p:nvSpPr>
            <p:spPr>
              <a:xfrm>
                <a:off x="967563" y="2592336"/>
                <a:ext cx="6953693" cy="1150324"/>
              </a:xfrm>
              <a:custGeom>
                <a:avLst/>
                <a:gdLst>
                  <a:gd name="connsiteX0" fmla="*/ 0 w 6953693"/>
                  <a:gd name="connsiteY0" fmla="*/ 1150324 h 1150324"/>
                  <a:gd name="connsiteX1" fmla="*/ 1701209 w 6953693"/>
                  <a:gd name="connsiteY1" fmla="*/ 395413 h 1150324"/>
                  <a:gd name="connsiteX2" fmla="*/ 4327451 w 6953693"/>
                  <a:gd name="connsiteY2" fmla="*/ 118966 h 1150324"/>
                  <a:gd name="connsiteX3" fmla="*/ 6049925 w 6953693"/>
                  <a:gd name="connsiteY3" fmla="*/ 12641 h 1150324"/>
                  <a:gd name="connsiteX4" fmla="*/ 6953693 w 6953693"/>
                  <a:gd name="connsiteY4" fmla="*/ 2008 h 1150324"/>
                  <a:gd name="connsiteX5" fmla="*/ 6953693 w 6953693"/>
                  <a:gd name="connsiteY5" fmla="*/ 2008 h 115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3693" h="1150324">
                    <a:moveTo>
                      <a:pt x="0" y="1150324"/>
                    </a:moveTo>
                    <a:lnTo>
                      <a:pt x="1701209" y="395413"/>
                    </a:lnTo>
                    <a:cubicBezTo>
                      <a:pt x="2422451" y="223520"/>
                      <a:pt x="3602665" y="182761"/>
                      <a:pt x="4327451" y="118966"/>
                    </a:cubicBezTo>
                    <a:cubicBezTo>
                      <a:pt x="5052237" y="55171"/>
                      <a:pt x="5612218" y="32134"/>
                      <a:pt x="6049925" y="12641"/>
                    </a:cubicBezTo>
                    <a:cubicBezTo>
                      <a:pt x="6487632" y="-6852"/>
                      <a:pt x="6953693" y="2008"/>
                      <a:pt x="6953693" y="2008"/>
                    </a:cubicBezTo>
                    <a:lnTo>
                      <a:pt x="6953693" y="2008"/>
                    </a:lnTo>
                  </a:path>
                </a:pathLst>
              </a:custGeom>
              <a:ln w="57150"/>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18" name="TextBox 17"/>
              <p:cNvSpPr txBox="1"/>
              <p:nvPr/>
            </p:nvSpPr>
            <p:spPr>
              <a:xfrm>
                <a:off x="7864425" y="2404732"/>
                <a:ext cx="390525" cy="369332"/>
              </a:xfrm>
              <a:prstGeom prst="rect">
                <a:avLst/>
              </a:prstGeom>
              <a:noFill/>
            </p:spPr>
            <p:txBody>
              <a:bodyPr wrap="square" rtlCol="0">
                <a:spAutoFit/>
              </a:bodyPr>
              <a:lstStyle/>
              <a:p>
                <a:r>
                  <a:rPr lang="en-US" dirty="0">
                    <a:solidFill>
                      <a:srgbClr val="92D050"/>
                    </a:solidFill>
                  </a:rPr>
                  <a:t>B</a:t>
                </a:r>
                <a:endParaRPr lang="en-US" dirty="0"/>
              </a:p>
            </p:txBody>
          </p:sp>
        </p:grpSp>
        <p:grpSp>
          <p:nvGrpSpPr>
            <p:cNvPr id="19" name="Group 18"/>
            <p:cNvGrpSpPr/>
            <p:nvPr/>
          </p:nvGrpSpPr>
          <p:grpSpPr>
            <a:xfrm>
              <a:off x="3637151" y="842084"/>
              <a:ext cx="7238156" cy="3415099"/>
              <a:chOff x="990600" y="1233101"/>
              <a:chExt cx="7238156" cy="3415099"/>
            </a:xfrm>
          </p:grpSpPr>
          <p:grpSp>
            <p:nvGrpSpPr>
              <p:cNvPr id="20" name="Group 19"/>
              <p:cNvGrpSpPr/>
              <p:nvPr/>
            </p:nvGrpSpPr>
            <p:grpSpPr>
              <a:xfrm>
                <a:off x="990600" y="1828800"/>
                <a:ext cx="6858000" cy="2819400"/>
                <a:chOff x="990600" y="1828800"/>
                <a:chExt cx="6423790" cy="2438400"/>
              </a:xfrm>
            </p:grpSpPr>
            <p:cxnSp>
              <p:nvCxnSpPr>
                <p:cNvPr id="23" name="Curved Connector 22"/>
                <p:cNvCxnSpPr/>
                <p:nvPr/>
              </p:nvCxnSpPr>
              <p:spPr>
                <a:xfrm flipV="1">
                  <a:off x="990600" y="3048000"/>
                  <a:ext cx="3223390" cy="1219200"/>
                </a:xfrm>
                <a:prstGeom prst="curvedConnector3">
                  <a:avLst/>
                </a:prstGeom>
                <a:ln w="57150"/>
              </p:spPr>
              <p:style>
                <a:lnRef idx="2">
                  <a:schemeClr val="accent2"/>
                </a:lnRef>
                <a:fillRef idx="0">
                  <a:schemeClr val="accent2"/>
                </a:fillRef>
                <a:effectRef idx="1">
                  <a:schemeClr val="accent2"/>
                </a:effectRef>
                <a:fontRef idx="minor">
                  <a:schemeClr val="tx1"/>
                </a:fontRef>
              </p:style>
            </p:cxnSp>
            <p:cxnSp>
              <p:nvCxnSpPr>
                <p:cNvPr id="24" name="Curved Connector 23"/>
                <p:cNvCxnSpPr/>
                <p:nvPr/>
              </p:nvCxnSpPr>
              <p:spPr>
                <a:xfrm flipV="1">
                  <a:off x="4191000" y="1828800"/>
                  <a:ext cx="3223390" cy="1219200"/>
                </a:xfrm>
                <a:prstGeom prst="curvedConnector3">
                  <a:avLst/>
                </a:prstGeom>
                <a:ln w="57150"/>
              </p:spPr>
              <p:style>
                <a:lnRef idx="2">
                  <a:schemeClr val="accent2"/>
                </a:lnRef>
                <a:fillRef idx="0">
                  <a:schemeClr val="accent2"/>
                </a:fillRef>
                <a:effectRef idx="1">
                  <a:schemeClr val="accent2"/>
                </a:effectRef>
                <a:fontRef idx="minor">
                  <a:schemeClr val="tx1"/>
                </a:fontRef>
              </p:style>
            </p:cxnSp>
          </p:grpSp>
          <p:sp>
            <p:nvSpPr>
              <p:cNvPr id="21" name="TextBox 20"/>
              <p:cNvSpPr txBox="1"/>
              <p:nvPr/>
            </p:nvSpPr>
            <p:spPr>
              <a:xfrm>
                <a:off x="4667250" y="1233101"/>
                <a:ext cx="3429000" cy="923330"/>
              </a:xfrm>
              <a:prstGeom prst="rect">
                <a:avLst/>
              </a:prstGeom>
              <a:noFill/>
            </p:spPr>
            <p:txBody>
              <a:bodyPr wrap="square" rtlCol="0">
                <a:spAutoFit/>
              </a:bodyPr>
              <a:lstStyle/>
              <a:p>
                <a:r>
                  <a:rPr lang="en-US" dirty="0">
                    <a:solidFill>
                      <a:schemeClr val="accent2"/>
                    </a:solidFill>
                  </a:rPr>
                  <a:t>C: </a:t>
                </a:r>
                <a:r>
                  <a:rPr lang="en-US" b="1" dirty="0">
                    <a:solidFill>
                      <a:schemeClr val="accent2"/>
                    </a:solidFill>
                  </a:rPr>
                  <a:t>Sustainable Life</a:t>
                </a:r>
                <a:r>
                  <a:rPr lang="en-US" dirty="0">
                    <a:solidFill>
                      <a:schemeClr val="accent2"/>
                    </a:solidFill>
                  </a:rPr>
                  <a:t>, will have ups and downs due to need for behavior changes</a:t>
                </a:r>
              </a:p>
            </p:txBody>
          </p:sp>
          <p:sp>
            <p:nvSpPr>
              <p:cNvPr id="22" name="TextBox 21"/>
              <p:cNvSpPr txBox="1"/>
              <p:nvPr/>
            </p:nvSpPr>
            <p:spPr>
              <a:xfrm>
                <a:off x="7890618" y="1600200"/>
                <a:ext cx="338138" cy="369332"/>
              </a:xfrm>
              <a:prstGeom prst="rect">
                <a:avLst/>
              </a:prstGeom>
              <a:noFill/>
            </p:spPr>
            <p:txBody>
              <a:bodyPr wrap="square" rtlCol="0">
                <a:spAutoFit/>
              </a:bodyPr>
              <a:lstStyle/>
              <a:p>
                <a:r>
                  <a:rPr lang="en-US" dirty="0">
                    <a:solidFill>
                      <a:schemeClr val="accent2"/>
                    </a:solidFill>
                  </a:rPr>
                  <a:t>C</a:t>
                </a:r>
                <a:endParaRPr lang="en-US" dirty="0"/>
              </a:p>
            </p:txBody>
          </p:sp>
        </p:grpSp>
        <p:grpSp>
          <p:nvGrpSpPr>
            <p:cNvPr id="25" name="Group 24"/>
            <p:cNvGrpSpPr/>
            <p:nvPr/>
          </p:nvGrpSpPr>
          <p:grpSpPr>
            <a:xfrm>
              <a:off x="3589290" y="2885583"/>
              <a:ext cx="7299114" cy="2338388"/>
              <a:chOff x="942739" y="3276600"/>
              <a:chExt cx="7299114" cy="2338388"/>
            </a:xfrm>
          </p:grpSpPr>
          <p:sp>
            <p:nvSpPr>
              <p:cNvPr id="26" name="Freeform 25"/>
              <p:cNvSpPr/>
              <p:nvPr/>
            </p:nvSpPr>
            <p:spPr>
              <a:xfrm>
                <a:off x="990600" y="3461266"/>
                <a:ext cx="6858000" cy="2153722"/>
              </a:xfrm>
              <a:custGeom>
                <a:avLst/>
                <a:gdLst>
                  <a:gd name="connsiteX0" fmla="*/ 0 w 6110052"/>
                  <a:gd name="connsiteY0" fmla="*/ 2421169 h 2421169"/>
                  <a:gd name="connsiteX1" fmla="*/ 1285875 w 6110052"/>
                  <a:gd name="connsiteY1" fmla="*/ 2221144 h 2421169"/>
                  <a:gd name="connsiteX2" fmla="*/ 2257425 w 6110052"/>
                  <a:gd name="connsiteY2" fmla="*/ 1935394 h 2421169"/>
                  <a:gd name="connsiteX3" fmla="*/ 3000375 w 6110052"/>
                  <a:gd name="connsiteY3" fmla="*/ 1435331 h 2421169"/>
                  <a:gd name="connsiteX4" fmla="*/ 3671888 w 6110052"/>
                  <a:gd name="connsiteY4" fmla="*/ 792394 h 2421169"/>
                  <a:gd name="connsiteX5" fmla="*/ 4400550 w 6110052"/>
                  <a:gd name="connsiteY5" fmla="*/ 235181 h 2421169"/>
                  <a:gd name="connsiteX6" fmla="*/ 5514975 w 6110052"/>
                  <a:gd name="connsiteY6" fmla="*/ 20869 h 2421169"/>
                  <a:gd name="connsiteX7" fmla="*/ 6072188 w 6110052"/>
                  <a:gd name="connsiteY7" fmla="*/ 6581 h 2421169"/>
                  <a:gd name="connsiteX8" fmla="*/ 6015038 w 6110052"/>
                  <a:gd name="connsiteY8" fmla="*/ 6581 h 242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0052" h="2421169">
                    <a:moveTo>
                      <a:pt x="0" y="2421169"/>
                    </a:moveTo>
                    <a:cubicBezTo>
                      <a:pt x="454819" y="2361637"/>
                      <a:pt x="909638" y="2302106"/>
                      <a:pt x="1285875" y="2221144"/>
                    </a:cubicBezTo>
                    <a:cubicBezTo>
                      <a:pt x="1662112" y="2140182"/>
                      <a:pt x="1971675" y="2066363"/>
                      <a:pt x="2257425" y="1935394"/>
                    </a:cubicBezTo>
                    <a:cubicBezTo>
                      <a:pt x="2543175" y="1804425"/>
                      <a:pt x="2764631" y="1625831"/>
                      <a:pt x="3000375" y="1435331"/>
                    </a:cubicBezTo>
                    <a:cubicBezTo>
                      <a:pt x="3236119" y="1244831"/>
                      <a:pt x="3438526" y="992419"/>
                      <a:pt x="3671888" y="792394"/>
                    </a:cubicBezTo>
                    <a:cubicBezTo>
                      <a:pt x="3905250" y="592369"/>
                      <a:pt x="4093369" y="363768"/>
                      <a:pt x="4400550" y="235181"/>
                    </a:cubicBezTo>
                    <a:cubicBezTo>
                      <a:pt x="4707731" y="106594"/>
                      <a:pt x="5236369" y="58969"/>
                      <a:pt x="5514975" y="20869"/>
                    </a:cubicBezTo>
                    <a:cubicBezTo>
                      <a:pt x="5793581" y="-17231"/>
                      <a:pt x="5988844" y="8962"/>
                      <a:pt x="6072188" y="6581"/>
                    </a:cubicBezTo>
                    <a:cubicBezTo>
                      <a:pt x="6155532" y="4200"/>
                      <a:pt x="6085285" y="5390"/>
                      <a:pt x="6015038" y="6581"/>
                    </a:cubicBezTo>
                  </a:path>
                </a:pathLst>
              </a:custGeom>
              <a:ln w="57150"/>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92D050"/>
                  </a:solidFill>
                </a:endParaRPr>
              </a:p>
            </p:txBody>
          </p:sp>
          <p:sp>
            <p:nvSpPr>
              <p:cNvPr id="27" name="TextBox 26"/>
              <p:cNvSpPr txBox="1"/>
              <p:nvPr/>
            </p:nvSpPr>
            <p:spPr>
              <a:xfrm>
                <a:off x="942739" y="4851040"/>
                <a:ext cx="3172061" cy="646331"/>
              </a:xfrm>
              <a:prstGeom prst="rect">
                <a:avLst/>
              </a:prstGeom>
              <a:noFill/>
            </p:spPr>
            <p:txBody>
              <a:bodyPr wrap="square" rtlCol="0">
                <a:spAutoFit/>
              </a:bodyPr>
              <a:lstStyle/>
              <a:p>
                <a:r>
                  <a:rPr lang="en-US" dirty="0">
                    <a:solidFill>
                      <a:schemeClr val="accent5"/>
                    </a:solidFill>
                  </a:rPr>
                  <a:t>D: </a:t>
                </a:r>
                <a:r>
                  <a:rPr lang="en-US" b="1" dirty="0">
                    <a:solidFill>
                      <a:schemeClr val="accent5"/>
                    </a:solidFill>
                  </a:rPr>
                  <a:t>Regionalize</a:t>
                </a:r>
                <a:r>
                  <a:rPr lang="en-US" dirty="0">
                    <a:solidFill>
                      <a:schemeClr val="accent5"/>
                    </a:solidFill>
                  </a:rPr>
                  <a:t>, will grow slowly early, then take hold</a:t>
                </a:r>
              </a:p>
            </p:txBody>
          </p:sp>
          <p:sp>
            <p:nvSpPr>
              <p:cNvPr id="28" name="TextBox 27"/>
              <p:cNvSpPr txBox="1"/>
              <p:nvPr/>
            </p:nvSpPr>
            <p:spPr>
              <a:xfrm>
                <a:off x="7877522" y="3276600"/>
                <a:ext cx="364331" cy="369332"/>
              </a:xfrm>
              <a:prstGeom prst="rect">
                <a:avLst/>
              </a:prstGeom>
              <a:noFill/>
            </p:spPr>
            <p:txBody>
              <a:bodyPr wrap="square" rtlCol="0">
                <a:spAutoFit/>
              </a:bodyPr>
              <a:lstStyle/>
              <a:p>
                <a:r>
                  <a:rPr lang="en-US" dirty="0">
                    <a:solidFill>
                      <a:schemeClr val="accent5"/>
                    </a:solidFill>
                  </a:rPr>
                  <a:t>D</a:t>
                </a:r>
                <a:endParaRPr lang="en-US" dirty="0"/>
              </a:p>
            </p:txBody>
          </p:sp>
        </p:grpSp>
        <p:grpSp>
          <p:nvGrpSpPr>
            <p:cNvPr id="29" name="Group 28"/>
            <p:cNvGrpSpPr/>
            <p:nvPr/>
          </p:nvGrpSpPr>
          <p:grpSpPr>
            <a:xfrm>
              <a:off x="3637151" y="2626461"/>
              <a:ext cx="7734300" cy="2493793"/>
              <a:chOff x="990600" y="2814638"/>
              <a:chExt cx="7734300" cy="2493793"/>
            </a:xfrm>
          </p:grpSpPr>
          <p:sp>
            <p:nvSpPr>
              <p:cNvPr id="30" name="Freeform 29"/>
              <p:cNvSpPr/>
              <p:nvPr/>
            </p:nvSpPr>
            <p:spPr>
              <a:xfrm>
                <a:off x="990600" y="2814638"/>
                <a:ext cx="6800850" cy="2315825"/>
              </a:xfrm>
              <a:custGeom>
                <a:avLst/>
                <a:gdLst>
                  <a:gd name="connsiteX0" fmla="*/ 0 w 6800850"/>
                  <a:gd name="connsiteY0" fmla="*/ 0 h 2315825"/>
                  <a:gd name="connsiteX1" fmla="*/ 2828925 w 6800850"/>
                  <a:gd name="connsiteY1" fmla="*/ 2057400 h 2315825"/>
                  <a:gd name="connsiteX2" fmla="*/ 6800850 w 6800850"/>
                  <a:gd name="connsiteY2" fmla="*/ 2314575 h 2315825"/>
                </a:gdLst>
                <a:ahLst/>
                <a:cxnLst>
                  <a:cxn ang="0">
                    <a:pos x="connsiteX0" y="connsiteY0"/>
                  </a:cxn>
                  <a:cxn ang="0">
                    <a:pos x="connsiteX1" y="connsiteY1"/>
                  </a:cxn>
                  <a:cxn ang="0">
                    <a:pos x="connsiteX2" y="connsiteY2"/>
                  </a:cxn>
                </a:cxnLst>
                <a:rect l="l" t="t" r="r" b="b"/>
                <a:pathLst>
                  <a:path w="6800850" h="2315825">
                    <a:moveTo>
                      <a:pt x="0" y="0"/>
                    </a:moveTo>
                    <a:cubicBezTo>
                      <a:pt x="847725" y="835819"/>
                      <a:pt x="1695450" y="1671638"/>
                      <a:pt x="2828925" y="2057400"/>
                    </a:cubicBezTo>
                    <a:cubicBezTo>
                      <a:pt x="3962400" y="2443162"/>
                      <a:pt x="6115050" y="2269331"/>
                      <a:pt x="6800850" y="2314575"/>
                    </a:cubicBezTo>
                  </a:path>
                </a:pathLst>
              </a:custGeom>
              <a:ln w="57150"/>
            </p:spPr>
            <p:style>
              <a:lnRef idx="3">
                <a:schemeClr val="dk1"/>
              </a:lnRef>
              <a:fillRef idx="0">
                <a:schemeClr val="dk1"/>
              </a:fillRef>
              <a:effectRef idx="2">
                <a:schemeClr val="dk1"/>
              </a:effectRef>
              <a:fontRef idx="minor">
                <a:schemeClr val="tx1"/>
              </a:fontRef>
            </p:style>
            <p:txBody>
              <a:bodyPr rtlCol="0" anchor="ctr"/>
              <a:lstStyle/>
              <a:p>
                <a:pPr algn="ctr"/>
                <a:endParaRPr lang="en-US" dirty="0">
                  <a:solidFill>
                    <a:srgbClr val="92D050"/>
                  </a:solidFill>
                </a:endParaRPr>
              </a:p>
            </p:txBody>
          </p:sp>
          <p:sp>
            <p:nvSpPr>
              <p:cNvPr id="31" name="TextBox 30"/>
              <p:cNvSpPr txBox="1"/>
              <p:nvPr/>
            </p:nvSpPr>
            <p:spPr>
              <a:xfrm>
                <a:off x="5524500" y="4495800"/>
                <a:ext cx="3200400" cy="646331"/>
              </a:xfrm>
              <a:prstGeom prst="rect">
                <a:avLst/>
              </a:prstGeom>
              <a:noFill/>
            </p:spPr>
            <p:txBody>
              <a:bodyPr wrap="square" rtlCol="0">
                <a:spAutoFit/>
              </a:bodyPr>
              <a:lstStyle/>
              <a:p>
                <a:r>
                  <a:rPr lang="en-US" dirty="0"/>
                  <a:t>E: </a:t>
                </a:r>
                <a:r>
                  <a:rPr lang="en-US" b="1" dirty="0"/>
                  <a:t>On Your Own</a:t>
                </a:r>
                <a:r>
                  <a:rPr lang="en-US" dirty="0"/>
                  <a:t>:  slow fade as we act more regionally</a:t>
                </a:r>
              </a:p>
            </p:txBody>
          </p:sp>
          <p:sp>
            <p:nvSpPr>
              <p:cNvPr id="32" name="TextBox 31"/>
              <p:cNvSpPr txBox="1"/>
              <p:nvPr/>
            </p:nvSpPr>
            <p:spPr>
              <a:xfrm>
                <a:off x="7910859" y="4939099"/>
                <a:ext cx="297656" cy="369332"/>
              </a:xfrm>
              <a:prstGeom prst="rect">
                <a:avLst/>
              </a:prstGeom>
              <a:noFill/>
            </p:spPr>
            <p:txBody>
              <a:bodyPr wrap="square" rtlCol="0">
                <a:spAutoFit/>
              </a:bodyPr>
              <a:lstStyle/>
              <a:p>
                <a:r>
                  <a:rPr lang="en-US" dirty="0"/>
                  <a:t>E</a:t>
                </a:r>
              </a:p>
            </p:txBody>
          </p:sp>
        </p:grpSp>
        <p:sp>
          <p:nvSpPr>
            <p:cNvPr id="33" name="TextBox 32"/>
            <p:cNvSpPr txBox="1"/>
            <p:nvPr/>
          </p:nvSpPr>
          <p:spPr>
            <a:xfrm>
              <a:off x="3425107" y="5895304"/>
              <a:ext cx="914400" cy="369332"/>
            </a:xfrm>
            <a:prstGeom prst="rect">
              <a:avLst/>
            </a:prstGeom>
            <a:noFill/>
          </p:spPr>
          <p:txBody>
            <a:bodyPr wrap="square" rtlCol="0">
              <a:spAutoFit/>
            </a:bodyPr>
            <a:lstStyle/>
            <a:p>
              <a:r>
                <a:rPr lang="en-US" dirty="0"/>
                <a:t>2012</a:t>
              </a:r>
            </a:p>
          </p:txBody>
        </p:sp>
        <p:sp>
          <p:nvSpPr>
            <p:cNvPr id="34" name="TextBox 33"/>
            <p:cNvSpPr txBox="1"/>
            <p:nvPr/>
          </p:nvSpPr>
          <p:spPr>
            <a:xfrm>
              <a:off x="10190351" y="5843291"/>
              <a:ext cx="762000" cy="369332"/>
            </a:xfrm>
            <a:prstGeom prst="rect">
              <a:avLst/>
            </a:prstGeom>
            <a:noFill/>
          </p:spPr>
          <p:txBody>
            <a:bodyPr wrap="square" rtlCol="0">
              <a:spAutoFit/>
            </a:bodyPr>
            <a:lstStyle/>
            <a:p>
              <a:r>
                <a:rPr lang="en-US" dirty="0"/>
                <a:t>2037</a:t>
              </a:r>
            </a:p>
          </p:txBody>
        </p:sp>
        <p:sp>
          <p:nvSpPr>
            <p:cNvPr id="35" name="TextBox 34"/>
            <p:cNvSpPr txBox="1"/>
            <p:nvPr/>
          </p:nvSpPr>
          <p:spPr>
            <a:xfrm>
              <a:off x="6660178" y="5837676"/>
              <a:ext cx="762000" cy="369332"/>
            </a:xfrm>
            <a:prstGeom prst="rect">
              <a:avLst/>
            </a:prstGeom>
            <a:noFill/>
          </p:spPr>
          <p:txBody>
            <a:bodyPr wrap="square" rtlCol="0">
              <a:spAutoFit/>
            </a:bodyPr>
            <a:lstStyle/>
            <a:p>
              <a:r>
                <a:rPr lang="en-US" dirty="0"/>
                <a:t>2025</a:t>
              </a:r>
            </a:p>
          </p:txBody>
        </p:sp>
        <p:cxnSp>
          <p:nvCxnSpPr>
            <p:cNvPr id="38" name="Straight Connector 37"/>
            <p:cNvCxnSpPr/>
            <p:nvPr/>
          </p:nvCxnSpPr>
          <p:spPr>
            <a:xfrm flipH="1">
              <a:off x="4967411" y="842084"/>
              <a:ext cx="74141" cy="5237886"/>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664899" y="425362"/>
              <a:ext cx="914400" cy="369332"/>
            </a:xfrm>
            <a:prstGeom prst="rect">
              <a:avLst/>
            </a:prstGeom>
            <a:noFill/>
          </p:spPr>
          <p:txBody>
            <a:bodyPr wrap="square" rtlCol="0">
              <a:spAutoFit/>
            </a:bodyPr>
            <a:lstStyle/>
            <a:p>
              <a:r>
                <a:rPr lang="en-US" dirty="0"/>
                <a:t>2016</a:t>
              </a:r>
            </a:p>
          </p:txBody>
        </p:sp>
      </p:grpSp>
    </p:spTree>
    <p:extLst>
      <p:ext uri="{BB962C8B-B14F-4D97-AF65-F5344CB8AC3E}">
        <p14:creationId xmlns:p14="http://schemas.microsoft.com/office/powerpoint/2010/main" val="1826429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98862"/>
            <a:ext cx="10515600" cy="4477732"/>
          </a:xfrm>
        </p:spPr>
        <p:txBody>
          <a:bodyPr>
            <a:normAutofit/>
          </a:bodyPr>
          <a:lstStyle/>
          <a:p>
            <a:r>
              <a:rPr lang="en-US" dirty="0"/>
              <a:t>We will continue to track actions against the future map for the region through </a:t>
            </a:r>
            <a:r>
              <a:rPr lang="en-US" dirty="0" smtClean="0"/>
              <a:t>ADKfutures.net</a:t>
            </a:r>
          </a:p>
          <a:p>
            <a:pPr lvl="1"/>
            <a:r>
              <a:rPr lang="en-US" dirty="0" smtClean="0"/>
              <a:t>Now at 1000 items of evidence</a:t>
            </a:r>
          </a:p>
          <a:p>
            <a:pPr lvl="1"/>
            <a:r>
              <a:rPr lang="en-US" dirty="0" smtClean="0"/>
              <a:t>Next report at 2000 items</a:t>
            </a:r>
          </a:p>
          <a:p>
            <a:pPr lvl="1"/>
            <a:r>
              <a:rPr lang="en-US" dirty="0" smtClean="0"/>
              <a:t>Always online for everyone to view at ADKfutures.net</a:t>
            </a:r>
            <a:endParaRPr lang="en-US" dirty="0"/>
          </a:p>
          <a:p>
            <a:r>
              <a:rPr lang="en-US" dirty="0"/>
              <a:t>We will blog occasionally at AdKfutures.org</a:t>
            </a:r>
          </a:p>
          <a:p>
            <a:r>
              <a:rPr lang="en-US" dirty="0"/>
              <a:t>A lot has happened and continues to happen</a:t>
            </a:r>
          </a:p>
          <a:p>
            <a:r>
              <a:rPr lang="en-US" dirty="0"/>
              <a:t>Thank you for your hard work and support for the </a:t>
            </a:r>
            <a:r>
              <a:rPr lang="en-US" dirty="0" smtClean="0"/>
              <a:t>region.  There is plenty for many people to be proud of!</a:t>
            </a:r>
            <a:endParaRPr lang="en-US" dirty="0"/>
          </a:p>
        </p:txBody>
      </p:sp>
      <p:sp>
        <p:nvSpPr>
          <p:cNvPr id="4" name="Slide Number Placeholder 3"/>
          <p:cNvSpPr>
            <a:spLocks noGrp="1"/>
          </p:cNvSpPr>
          <p:nvPr>
            <p:ph type="sldNum" sz="quarter" idx="12"/>
          </p:nvPr>
        </p:nvSpPr>
        <p:spPr/>
        <p:txBody>
          <a:bodyPr/>
          <a:lstStyle/>
          <a:p>
            <a:fld id="{44F8AC77-35C9-CC48-9A68-B3E1A3E3EE2B}" type="slidenum">
              <a:rPr lang="en-US" smtClean="0"/>
              <a:pPr/>
              <a:t>23</a:t>
            </a:fld>
            <a:endParaRPr lang="en-US" dirty="0"/>
          </a:p>
        </p:txBody>
      </p:sp>
      <p:sp>
        <p:nvSpPr>
          <p:cNvPr id="5" name="Title 4"/>
          <p:cNvSpPr>
            <a:spLocks noGrp="1"/>
          </p:cNvSpPr>
          <p:nvPr>
            <p:ph type="title"/>
          </p:nvPr>
        </p:nvSpPr>
        <p:spPr>
          <a:xfrm>
            <a:off x="838200" y="365126"/>
            <a:ext cx="10515600" cy="1048896"/>
          </a:xfrm>
        </p:spPr>
        <p:txBody>
          <a:bodyPr/>
          <a:lstStyle/>
          <a:p>
            <a:r>
              <a:rPr lang="en-US" dirty="0"/>
              <a:t>ADK Futures</a:t>
            </a:r>
          </a:p>
        </p:txBody>
      </p:sp>
      <p:sp>
        <p:nvSpPr>
          <p:cNvPr id="6" name="Footer Placeholder 5"/>
          <p:cNvSpPr>
            <a:spLocks noGrp="1"/>
          </p:cNvSpPr>
          <p:nvPr>
            <p:ph type="ftr" sz="quarter" idx="13"/>
          </p:nvPr>
        </p:nvSpPr>
        <p:spPr/>
        <p:txBody>
          <a:bodyPr/>
          <a:lstStyle/>
          <a:p>
            <a:r>
              <a:rPr lang="en-US"/>
              <a:t>CGA Forum, July 2016, Old Forge</a:t>
            </a:r>
            <a:endParaRPr lang="en-US" dirty="0"/>
          </a:p>
        </p:txBody>
      </p:sp>
    </p:spTree>
    <p:extLst>
      <p:ext uri="{BB962C8B-B14F-4D97-AF65-F5344CB8AC3E}">
        <p14:creationId xmlns:p14="http://schemas.microsoft.com/office/powerpoint/2010/main" val="1815230466"/>
      </p:ext>
    </p:extLst>
  </p:cSld>
  <p:clrMapOvr>
    <a:masterClrMapping/>
  </p:clrMapOvr>
</p:sld>
</file>

<file path=ppt/theme/theme1.xml><?xml version="1.0" encoding="utf-8"?>
<a:theme xmlns:a="http://schemas.openxmlformats.org/drawingml/2006/main" name="Anthros Consulting Template 1">
  <a:themeElements>
    <a:clrScheme name="Anthros Consulting Colors 1">
      <a:dk1>
        <a:srgbClr val="363935"/>
      </a:dk1>
      <a:lt1>
        <a:srgbClr val="FEFFFF"/>
      </a:lt1>
      <a:dk2>
        <a:srgbClr val="006FCF"/>
      </a:dk2>
      <a:lt2>
        <a:srgbClr val="F3EFEF"/>
      </a:lt2>
      <a:accent1>
        <a:srgbClr val="006FCF"/>
      </a:accent1>
      <a:accent2>
        <a:srgbClr val="467639"/>
      </a:accent2>
      <a:accent3>
        <a:srgbClr val="FFA300"/>
      </a:accent3>
      <a:accent4>
        <a:srgbClr val="B4242C"/>
      </a:accent4>
      <a:accent5>
        <a:srgbClr val="61249E"/>
      </a:accent5>
      <a:accent6>
        <a:srgbClr val="A0A481"/>
      </a:accent6>
      <a:hlink>
        <a:srgbClr val="A68CA1"/>
      </a:hlink>
      <a:folHlink>
        <a:srgbClr val="C28F8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7571D9F-9839-46FF-9BF1-C8DAB2063AC9}" vid="{5762DE7A-916E-4417-97A1-EC953DB49D0B}"/>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7571D9F-9839-46FF-9BF1-C8DAB2063AC9}" vid="{DA9B0542-3A82-478B-956C-5B1802BD59B7}"/>
    </a:ext>
  </a:extLst>
</a:theme>
</file>

<file path=ppt/theme/theme3.xml><?xml version="1.0" encoding="utf-8"?>
<a:theme xmlns:a="http://schemas.openxmlformats.org/drawingml/2006/main" name="Anthros Consulting Template 2">
  <a:themeElements>
    <a:clrScheme name="Anthros Consulting Colors 1">
      <a:dk1>
        <a:srgbClr val="363935"/>
      </a:dk1>
      <a:lt1>
        <a:srgbClr val="FEFFFF"/>
      </a:lt1>
      <a:dk2>
        <a:srgbClr val="006FCF"/>
      </a:dk2>
      <a:lt2>
        <a:srgbClr val="F3EFEF"/>
      </a:lt2>
      <a:accent1>
        <a:srgbClr val="006FCF"/>
      </a:accent1>
      <a:accent2>
        <a:srgbClr val="467639"/>
      </a:accent2>
      <a:accent3>
        <a:srgbClr val="FFA300"/>
      </a:accent3>
      <a:accent4>
        <a:srgbClr val="B4242C"/>
      </a:accent4>
      <a:accent5>
        <a:srgbClr val="61249E"/>
      </a:accent5>
      <a:accent6>
        <a:srgbClr val="A0A481"/>
      </a:accent6>
      <a:hlink>
        <a:srgbClr val="A68CA1"/>
      </a:hlink>
      <a:folHlink>
        <a:srgbClr val="C28F8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7571D9F-9839-46FF-9BF1-C8DAB2063AC9}" vid="{A35E9222-C520-4BDD-B51D-2E8B03820682}"/>
    </a:ext>
  </a:extLst>
</a:theme>
</file>

<file path=ppt/theme/theme4.xml><?xml version="1.0" encoding="utf-8"?>
<a:theme xmlns:a="http://schemas.openxmlformats.org/drawingml/2006/main" name="Anthros Consulting Template 3">
  <a:themeElements>
    <a:clrScheme name="Anthros Consulting Colors 1">
      <a:dk1>
        <a:srgbClr val="363935"/>
      </a:dk1>
      <a:lt1>
        <a:srgbClr val="FEFFFF"/>
      </a:lt1>
      <a:dk2>
        <a:srgbClr val="006FCF"/>
      </a:dk2>
      <a:lt2>
        <a:srgbClr val="F3EFEF"/>
      </a:lt2>
      <a:accent1>
        <a:srgbClr val="006FCF"/>
      </a:accent1>
      <a:accent2>
        <a:srgbClr val="467639"/>
      </a:accent2>
      <a:accent3>
        <a:srgbClr val="FFA300"/>
      </a:accent3>
      <a:accent4>
        <a:srgbClr val="B4242C"/>
      </a:accent4>
      <a:accent5>
        <a:srgbClr val="61249E"/>
      </a:accent5>
      <a:accent6>
        <a:srgbClr val="A0A481"/>
      </a:accent6>
      <a:hlink>
        <a:srgbClr val="A68CA1"/>
      </a:hlink>
      <a:folHlink>
        <a:srgbClr val="C28F8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7571D9F-9839-46FF-9BF1-C8DAB2063AC9}" vid="{B6B932EA-3D61-4522-B145-5BD5195418F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2002</TotalTime>
  <Words>2515</Words>
  <Application>Microsoft Office PowerPoint</Application>
  <PresentationFormat>Widescreen</PresentationFormat>
  <Paragraphs>246</Paragraphs>
  <Slides>23</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23</vt:i4>
      </vt:variant>
    </vt:vector>
  </HeadingPairs>
  <TitlesOfParts>
    <vt:vector size="33" baseType="lpstr">
      <vt:lpstr>Arial</vt:lpstr>
      <vt:lpstr>Calibri</vt:lpstr>
      <vt:lpstr>Calibri Light</vt:lpstr>
      <vt:lpstr>Muli</vt:lpstr>
      <vt:lpstr>Oswald</vt:lpstr>
      <vt:lpstr>TheSans</vt:lpstr>
      <vt:lpstr>Anthros Consulting Template 1</vt:lpstr>
      <vt:lpstr>Custom Design</vt:lpstr>
      <vt:lpstr>Anthros Consulting Template 2</vt:lpstr>
      <vt:lpstr>Anthros Consulting Template 3</vt:lpstr>
      <vt:lpstr>ADKfutures</vt:lpstr>
      <vt:lpstr>CGA Workshops Mapped Event Paths to 5 Endstates from Sept. 2011 to June 2012</vt:lpstr>
      <vt:lpstr>Event Paths Provide a Framework to Monitor Progress</vt:lpstr>
      <vt:lpstr>ADKfutures.net</vt:lpstr>
      <vt:lpstr>This Update is Organized by Event Category Topic</vt:lpstr>
      <vt:lpstr>Community – Something in the air…</vt:lpstr>
      <vt:lpstr>Demographics</vt:lpstr>
      <vt:lpstr>Economic Development</vt:lpstr>
      <vt:lpstr>Clean Energy, Solar Sweet Spot</vt:lpstr>
      <vt:lpstr>Agriculture is Developing</vt:lpstr>
      <vt:lpstr>Promotion is Working</vt:lpstr>
      <vt:lpstr>Recreation is Growing</vt:lpstr>
      <vt:lpstr>Arts and Culture</vt:lpstr>
      <vt:lpstr>Healthcare Survived</vt:lpstr>
      <vt:lpstr>Transportation</vt:lpstr>
      <vt:lpstr>Education </vt:lpstr>
      <vt:lpstr>Government is Slowly Shrinking</vt:lpstr>
      <vt:lpstr>Regulation</vt:lpstr>
      <vt:lpstr>Climate Change</vt:lpstr>
      <vt:lpstr>The Forest</vt:lpstr>
      <vt:lpstr>The Waters</vt:lpstr>
      <vt:lpstr>This was the 2012 project summary</vt:lpstr>
      <vt:lpstr>ADK Futures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Mason</dc:creator>
  <cp:lastModifiedBy>David Mason</cp:lastModifiedBy>
  <cp:revision>65</cp:revision>
  <dcterms:created xsi:type="dcterms:W3CDTF">2016-06-08T18:33:12Z</dcterms:created>
  <dcterms:modified xsi:type="dcterms:W3CDTF">2016-07-20T13:02:49Z</dcterms:modified>
</cp:coreProperties>
</file>