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6" r:id="rId2"/>
    <p:sldMasterId id="2147483672" r:id="rId3"/>
    <p:sldMasterId id="2147483687" r:id="rId4"/>
  </p:sldMasterIdLst>
  <p:notesMasterIdLst>
    <p:notesMasterId r:id="rId38"/>
  </p:notesMasterIdLst>
  <p:handoutMasterIdLst>
    <p:handoutMasterId r:id="rId39"/>
  </p:handoutMasterIdLst>
  <p:sldIdLst>
    <p:sldId id="280" r:id="rId5"/>
    <p:sldId id="283" r:id="rId6"/>
    <p:sldId id="284" r:id="rId7"/>
    <p:sldId id="260" r:id="rId8"/>
    <p:sldId id="299" r:id="rId9"/>
    <p:sldId id="291" r:id="rId10"/>
    <p:sldId id="302" r:id="rId11"/>
    <p:sldId id="295" r:id="rId12"/>
    <p:sldId id="303" r:id="rId13"/>
    <p:sldId id="298" r:id="rId14"/>
    <p:sldId id="290" r:id="rId15"/>
    <p:sldId id="258" r:id="rId16"/>
    <p:sldId id="304" r:id="rId17"/>
    <p:sldId id="285" r:id="rId18"/>
    <p:sldId id="305" r:id="rId19"/>
    <p:sldId id="294" r:id="rId20"/>
    <p:sldId id="306" r:id="rId21"/>
    <p:sldId id="301" r:id="rId22"/>
    <p:sldId id="307" r:id="rId23"/>
    <p:sldId id="286" r:id="rId24"/>
    <p:sldId id="308" r:id="rId25"/>
    <p:sldId id="292" r:id="rId26"/>
    <p:sldId id="293" r:id="rId27"/>
    <p:sldId id="309" r:id="rId28"/>
    <p:sldId id="289" r:id="rId29"/>
    <p:sldId id="310" r:id="rId30"/>
    <p:sldId id="297" r:id="rId31"/>
    <p:sldId id="287" r:id="rId32"/>
    <p:sldId id="311" r:id="rId33"/>
    <p:sldId id="288" r:id="rId34"/>
    <p:sldId id="296" r:id="rId35"/>
    <p:sldId id="312" r:id="rId36"/>
    <p:sldId id="259" r:id="rId37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Herman" initials="JH" lastIdx="60" clrIdx="0">
    <p:extLst>
      <p:ext uri="{19B8F6BF-5375-455C-9EA6-DF929625EA0E}">
        <p15:presenceInfo xmlns:p15="http://schemas.microsoft.com/office/powerpoint/2012/main" userId="599283a0523f8e35" providerId="Windows Live"/>
      </p:ext>
    </p:extLst>
  </p:cmAuthor>
  <p:cmAuthor id="2" name="David Mason" initials="DM" lastIdx="19" clrIdx="1">
    <p:extLst>
      <p:ext uri="{19B8F6BF-5375-455C-9EA6-DF929625EA0E}">
        <p15:presenceInfo xmlns:p15="http://schemas.microsoft.com/office/powerpoint/2012/main" userId="ee5426953316f8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A8D"/>
    <a:srgbClr val="64656A"/>
    <a:srgbClr val="53585A"/>
    <a:srgbClr val="78ACC1"/>
    <a:srgbClr val="A0A581"/>
    <a:srgbClr val="D0B484"/>
    <a:srgbClr val="C29087"/>
    <a:srgbClr val="A78CA1"/>
    <a:srgbClr val="B4252C"/>
    <a:srgbClr val="FFA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07" autoAdjust="0"/>
    <p:restoredTop sz="96405"/>
  </p:normalViewPr>
  <p:slideViewPr>
    <p:cSldViewPr snapToGrid="0" snapToObjects="1">
      <p:cViewPr varScale="1">
        <p:scale>
          <a:sx n="65" d="100"/>
          <a:sy n="65" d="100"/>
        </p:scale>
        <p:origin x="1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96"/>
    </p:cViewPr>
  </p:sorterViewPr>
  <p:notesViewPr>
    <p:cSldViewPr snapToGrid="0" snapToObjects="1">
      <p:cViewPr varScale="1">
        <p:scale>
          <a:sx n="48" d="100"/>
          <a:sy n="48" d="100"/>
        </p:scale>
        <p:origin x="2752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12\Documents\New%20Scenario%20Materials\ADK%20Futures\CGA%202016\evidence%20by%20categor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Evidence Counts by Event Category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Economic Dev.</c:v>
                </c:pt>
                <c:pt idx="1">
                  <c:v>Recreation</c:v>
                </c:pt>
                <c:pt idx="2">
                  <c:v>The Waters</c:v>
                </c:pt>
                <c:pt idx="3">
                  <c:v>Energy</c:v>
                </c:pt>
                <c:pt idx="4">
                  <c:v>Agriculture</c:v>
                </c:pt>
                <c:pt idx="5">
                  <c:v>Arts/Culture</c:v>
                </c:pt>
                <c:pt idx="6">
                  <c:v>Promotion</c:v>
                </c:pt>
                <c:pt idx="7">
                  <c:v>Transportation</c:v>
                </c:pt>
                <c:pt idx="8">
                  <c:v>Climate Change</c:v>
                </c:pt>
                <c:pt idx="9">
                  <c:v>Government</c:v>
                </c:pt>
                <c:pt idx="10">
                  <c:v>Healthcare</c:v>
                </c:pt>
                <c:pt idx="11">
                  <c:v>Education</c:v>
                </c:pt>
                <c:pt idx="12">
                  <c:v>The Forest</c:v>
                </c:pt>
                <c:pt idx="13">
                  <c:v>Community</c:v>
                </c:pt>
                <c:pt idx="14">
                  <c:v>Demographics</c:v>
                </c:pt>
                <c:pt idx="15">
                  <c:v>Regulation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13</c:v>
                </c:pt>
                <c:pt idx="1">
                  <c:v>12</c:v>
                </c:pt>
                <c:pt idx="2">
                  <c:v>5</c:v>
                </c:pt>
                <c:pt idx="3">
                  <c:v>10</c:v>
                </c:pt>
                <c:pt idx="4">
                  <c:v>7</c:v>
                </c:pt>
                <c:pt idx="5">
                  <c:v>5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13</c:v>
                </c:pt>
                <c:pt idx="10">
                  <c:v>7</c:v>
                </c:pt>
                <c:pt idx="11">
                  <c:v>8</c:v>
                </c:pt>
                <c:pt idx="12">
                  <c:v>8</c:v>
                </c:pt>
                <c:pt idx="13">
                  <c:v>6</c:v>
                </c:pt>
                <c:pt idx="14">
                  <c:v>6</c:v>
                </c:pt>
                <c:pt idx="1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2-4F44-97DF-A8CCB108D6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Evidence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Economic Dev.</c:v>
                </c:pt>
                <c:pt idx="1">
                  <c:v>Recreation</c:v>
                </c:pt>
                <c:pt idx="2">
                  <c:v>The Waters</c:v>
                </c:pt>
                <c:pt idx="3">
                  <c:v>Energy</c:v>
                </c:pt>
                <c:pt idx="4">
                  <c:v>Agriculture</c:v>
                </c:pt>
                <c:pt idx="5">
                  <c:v>Arts/Culture</c:v>
                </c:pt>
                <c:pt idx="6">
                  <c:v>Promotion</c:v>
                </c:pt>
                <c:pt idx="7">
                  <c:v>Transportation</c:v>
                </c:pt>
                <c:pt idx="8">
                  <c:v>Climate Change</c:v>
                </c:pt>
                <c:pt idx="9">
                  <c:v>Government</c:v>
                </c:pt>
                <c:pt idx="10">
                  <c:v>Healthcare</c:v>
                </c:pt>
                <c:pt idx="11">
                  <c:v>Education</c:v>
                </c:pt>
                <c:pt idx="12">
                  <c:v>The Forest</c:v>
                </c:pt>
                <c:pt idx="13">
                  <c:v>Community</c:v>
                </c:pt>
                <c:pt idx="14">
                  <c:v>Demographics</c:v>
                </c:pt>
                <c:pt idx="15">
                  <c:v>Regulation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141</c:v>
                </c:pt>
                <c:pt idx="1">
                  <c:v>135</c:v>
                </c:pt>
                <c:pt idx="2">
                  <c:v>106</c:v>
                </c:pt>
                <c:pt idx="3">
                  <c:v>76</c:v>
                </c:pt>
                <c:pt idx="4">
                  <c:v>74</c:v>
                </c:pt>
                <c:pt idx="5">
                  <c:v>61</c:v>
                </c:pt>
                <c:pt idx="6">
                  <c:v>61</c:v>
                </c:pt>
                <c:pt idx="7">
                  <c:v>56</c:v>
                </c:pt>
                <c:pt idx="8">
                  <c:v>48</c:v>
                </c:pt>
                <c:pt idx="9">
                  <c:v>46</c:v>
                </c:pt>
                <c:pt idx="10">
                  <c:v>46</c:v>
                </c:pt>
                <c:pt idx="11">
                  <c:v>35</c:v>
                </c:pt>
                <c:pt idx="12">
                  <c:v>35</c:v>
                </c:pt>
                <c:pt idx="13">
                  <c:v>28</c:v>
                </c:pt>
                <c:pt idx="14">
                  <c:v>25</c:v>
                </c:pt>
                <c:pt idx="1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B2-4F44-97DF-A8CCB108D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8567656"/>
        <c:axId val="248565032"/>
      </c:barChart>
      <c:catAx>
        <c:axId val="248567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65032"/>
        <c:crosses val="autoZero"/>
        <c:auto val="1"/>
        <c:lblAlgn val="ctr"/>
        <c:lblOffset val="100"/>
        <c:noMultiLvlLbl val="0"/>
      </c:catAx>
      <c:valAx>
        <c:axId val="248565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6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FB8CE27-63B7-7C4A-A1F7-27CE5295F006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r>
              <a:rPr lang="en-US"/>
              <a:t>Footer: Subtitle Of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0D5BBBB-AA29-CE4A-953F-FFBDEE46F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5509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DC6965B-E5C4-D847-9AA5-9E090A5417C6}" type="datetimeFigureOut">
              <a:rPr lang="en-US" smtClean="0"/>
              <a:t>7/14/2017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r>
              <a:rPr lang="en-US"/>
              <a:t>Footer: Subtitle Of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B8E7B242-2B3F-8142-A9CA-F81D3BD25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7177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EFE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v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8697" y="2228710"/>
            <a:ext cx="4904567" cy="1421928"/>
          </a:xfrm>
          <a:noFill/>
          <a:ln>
            <a:noFill/>
          </a:ln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defRPr sz="4800" b="1" i="0" baseline="0">
                <a:ln>
                  <a:noFill/>
                </a:ln>
                <a:solidFill>
                  <a:schemeClr val="tx1"/>
                </a:solidFill>
                <a:latin typeface="+mj-lt"/>
                <a:ea typeface="TheSans" charset="0"/>
                <a:cs typeface="TheSans" charset="0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8697" y="3650640"/>
            <a:ext cx="4904567" cy="779067"/>
          </a:xfrm>
        </p:spPr>
        <p:txBody>
          <a:bodyPr/>
          <a:lstStyle>
            <a:lvl1pPr marL="0" indent="0" algn="l">
              <a:buNone/>
              <a:defRPr sz="2400" i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Which strategic question goes here?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0406AF-631B-0B41-8B36-BBC9D3C7A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5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ead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EFE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v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8697" y="2216987"/>
            <a:ext cx="4904567" cy="1421928"/>
          </a:xfrm>
          <a:noFill/>
          <a:ln>
            <a:noFill/>
          </a:ln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defRPr sz="4800" b="1" i="0" baseline="0">
                <a:ln>
                  <a:noFill/>
                </a:ln>
                <a:solidFill>
                  <a:schemeClr val="tx1"/>
                </a:solidFill>
                <a:latin typeface="+mj-lt"/>
                <a:ea typeface="TheSans" charset="0"/>
                <a:cs typeface="TheSans" charset="0"/>
              </a:defRPr>
            </a:lvl1pPr>
          </a:lstStyle>
          <a:p>
            <a:r>
              <a:rPr lang="en-US" dirty="0"/>
              <a:t>IT’S A HEADLINE SLIDE OF COURSE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8697" y="3592023"/>
            <a:ext cx="4904567" cy="779067"/>
          </a:xfrm>
        </p:spPr>
        <p:txBody>
          <a:bodyPr/>
          <a:lstStyle>
            <a:lvl1pPr marL="0" indent="0" algn="l">
              <a:buNone/>
              <a:defRPr sz="2400" i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You may want to add a subtitle here  It might even be more than one line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/>
          <a:p>
            <a:fld id="{54BD2C1A-D206-BB40-B7FD-40B63E789C3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759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770185"/>
            <a:ext cx="10515600" cy="3651176"/>
          </a:xfrm>
        </p:spPr>
        <p:txBody>
          <a:bodyPr/>
          <a:lstStyle>
            <a:lvl1pPr>
              <a:defRPr sz="3200" baseline="0"/>
            </a:lvl1pPr>
            <a:lvl2pPr>
              <a:defRPr sz="2400" baseline="0"/>
            </a:lvl2pPr>
            <a:lvl3pPr>
              <a:defRPr sz="1800" baseline="0"/>
            </a:lvl3pPr>
            <a:lvl4pPr>
              <a:defRPr baseline="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Secondary info goes here</a:t>
            </a:r>
          </a:p>
          <a:p>
            <a:pPr lvl="2"/>
            <a:r>
              <a:rPr lang="en-US" dirty="0"/>
              <a:t>Tertiary info here please</a:t>
            </a:r>
          </a:p>
          <a:p>
            <a:pPr lvl="3"/>
            <a:r>
              <a:rPr lang="en-US" dirty="0"/>
              <a:t>Maybe even a fourth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4F8AC77-35C9-CC48-9A68-B3E1A3E3EE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3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0477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2" y="1986176"/>
            <a:ext cx="5174196" cy="3302168"/>
          </a:xfrm>
        </p:spPr>
        <p:txBody>
          <a:bodyPr/>
          <a:lstStyle>
            <a:lvl1pPr>
              <a:defRPr sz="2400" baseline="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/>
          <a:p>
            <a:fld id="{54BD2C1A-D206-BB40-B7FD-40B63E789C3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Content Placeholder 3"/>
          <p:cNvSpPr>
            <a:spLocks noGrp="1"/>
          </p:cNvSpPr>
          <p:nvPr>
            <p:ph sz="half" idx="16"/>
          </p:nvPr>
        </p:nvSpPr>
        <p:spPr>
          <a:xfrm>
            <a:off x="699064" y="1687391"/>
            <a:ext cx="5174197" cy="3844897"/>
          </a:xfr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IMAGE &amp; TEXT ON RIGHT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096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/>
          <a:p>
            <a:fld id="{54BD2C1A-D206-BB40-B7FD-40B63E789C3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Content Placeholder 3"/>
          <p:cNvSpPr>
            <a:spLocks noGrp="1"/>
          </p:cNvSpPr>
          <p:nvPr>
            <p:ph sz="half" idx="16"/>
          </p:nvPr>
        </p:nvSpPr>
        <p:spPr>
          <a:xfrm>
            <a:off x="6184900" y="1687391"/>
            <a:ext cx="5174197" cy="3844897"/>
          </a:xfr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7" hasCustomPrompt="1"/>
          </p:nvPr>
        </p:nvSpPr>
        <p:spPr>
          <a:xfrm>
            <a:off x="699065" y="1986176"/>
            <a:ext cx="5174196" cy="3302168"/>
          </a:xfrm>
        </p:spPr>
        <p:txBody>
          <a:bodyPr/>
          <a:lstStyle>
            <a:lvl1pPr>
              <a:defRPr sz="240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IMAGE &amp; TEXT ON LEFT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8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5345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27357" y="1986178"/>
            <a:ext cx="4728675" cy="523875"/>
          </a:xfrm>
        </p:spPr>
        <p:txBody>
          <a:bodyPr anchor="b">
            <a:noAutofit/>
          </a:bodyPr>
          <a:lstStyle>
            <a:lvl1pPr marL="0" indent="0">
              <a:buNone/>
              <a:defRPr sz="2800" b="1" i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ONE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662053"/>
            <a:ext cx="4916243" cy="2626293"/>
          </a:xfrm>
        </p:spPr>
        <p:txBody>
          <a:bodyPr/>
          <a:lstStyle>
            <a:lvl1pPr>
              <a:defRPr sz="240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535614" y="1986178"/>
            <a:ext cx="4671649" cy="523875"/>
          </a:xfrm>
        </p:spPr>
        <p:txBody>
          <a:bodyPr anchor="b">
            <a:noAutofit/>
          </a:bodyPr>
          <a:lstStyle>
            <a:lvl1pPr marL="0" indent="0">
              <a:buNone/>
              <a:defRPr sz="2800" b="1" i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TWO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48046" y="2662052"/>
            <a:ext cx="4859217" cy="2626292"/>
          </a:xfrm>
        </p:spPr>
        <p:txBody>
          <a:bodyPr/>
          <a:lstStyle>
            <a:lvl1pPr>
              <a:defRPr sz="2400"/>
            </a:lvl1pPr>
            <a:lvl3pPr>
              <a:defRPr sz="1800"/>
            </a:lvl3pPr>
            <a:lvl4pPr marL="1371600" indent="0">
              <a:buNone/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/>
          <a:p>
            <a:fld id="{54BD2C1A-D206-BB40-B7FD-40B63E789C35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TWO BOXES 1</a:t>
            </a: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3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4756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7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16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13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93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9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10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39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55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6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28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552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27357" y="1549175"/>
            <a:ext cx="4728675" cy="52387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 i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ONE TITLE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171701"/>
            <a:ext cx="4916243" cy="311664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535614" y="1549175"/>
            <a:ext cx="4671649" cy="52387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 i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TWO TITLE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48046" y="2171703"/>
            <a:ext cx="4859217" cy="311664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BOXES 2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819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THREE BOXES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1407446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839789" y="2872831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839789" y="4334976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5308602" y="1407446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5308602" y="2856011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5308602" y="4334975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60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THREE BOXES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1407446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839789" y="2872831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839789" y="4334976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5308602" y="1407446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5308602" y="2856011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5308602" y="4334975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383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TASK TEMPLATE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1386101"/>
            <a:ext cx="10123555" cy="57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99067" y="2200180"/>
            <a:ext cx="10654733" cy="23591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839789" y="4861320"/>
            <a:ext cx="10123555" cy="675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9"/>
          </p:nvPr>
        </p:nvSpPr>
        <p:spPr>
          <a:xfrm>
            <a:off x="3789876" y="617372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06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stat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ENDSTATE TEMPLATE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22" hasCustomPrompt="1"/>
          </p:nvPr>
        </p:nvSpPr>
        <p:spPr>
          <a:xfrm>
            <a:off x="2006602" y="4958007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23" hasCustomPrompt="1"/>
          </p:nvPr>
        </p:nvSpPr>
        <p:spPr>
          <a:xfrm>
            <a:off x="2006602" y="4081707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Content Placeholder 3"/>
          <p:cNvSpPr>
            <a:spLocks noGrp="1"/>
          </p:cNvSpPr>
          <p:nvPr>
            <p:ph sz="half" idx="24" hasCustomPrompt="1"/>
          </p:nvPr>
        </p:nvSpPr>
        <p:spPr>
          <a:xfrm>
            <a:off x="2006602" y="3205407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5" hasCustomPrompt="1"/>
          </p:nvPr>
        </p:nvSpPr>
        <p:spPr>
          <a:xfrm>
            <a:off x="2006602" y="2354507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26" hasCustomPrompt="1"/>
          </p:nvPr>
        </p:nvSpPr>
        <p:spPr>
          <a:xfrm>
            <a:off x="2006602" y="1498600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7" name="Content Placeholder 3"/>
          <p:cNvSpPr>
            <a:spLocks noGrp="1"/>
          </p:cNvSpPr>
          <p:nvPr>
            <p:ph sz="half" idx="27"/>
          </p:nvPr>
        </p:nvSpPr>
        <p:spPr>
          <a:xfrm>
            <a:off x="800667" y="1498600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half" idx="28"/>
          </p:nvPr>
        </p:nvSpPr>
        <p:spPr>
          <a:xfrm>
            <a:off x="800667" y="2354507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half" idx="29"/>
          </p:nvPr>
        </p:nvSpPr>
        <p:spPr>
          <a:xfrm>
            <a:off x="800667" y="3205407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half" idx="30"/>
          </p:nvPr>
        </p:nvSpPr>
        <p:spPr>
          <a:xfrm>
            <a:off x="800667" y="4081707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31"/>
          </p:nvPr>
        </p:nvSpPr>
        <p:spPr>
          <a:xfrm>
            <a:off x="800667" y="4958007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78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ONLY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2560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FLOW CHART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33763" y="1772138"/>
            <a:ext cx="2185284" cy="16242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SzPct val="100000"/>
              <a:buFont typeface="Arial" charset="0"/>
              <a:buChar char="•"/>
              <a:defRPr sz="16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641085" y="1772138"/>
            <a:ext cx="2185284" cy="16242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charset="0"/>
              <a:buChar char="•"/>
              <a:defRPr sz="16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6571853" y="1772138"/>
            <a:ext cx="2185284" cy="16242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charset="0"/>
              <a:buChar char="•"/>
              <a:defRPr sz="16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9486681" y="1772138"/>
            <a:ext cx="2185284" cy="16242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charset="0"/>
              <a:buChar char="•"/>
              <a:defRPr sz="16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5" name="Oval 14"/>
          <p:cNvSpPr/>
          <p:nvPr userDrawn="1"/>
        </p:nvSpPr>
        <p:spPr>
          <a:xfrm>
            <a:off x="296307" y="927982"/>
            <a:ext cx="749808" cy="749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Oval 15"/>
          <p:cNvSpPr/>
          <p:nvPr userDrawn="1"/>
        </p:nvSpPr>
        <p:spPr>
          <a:xfrm>
            <a:off x="3215925" y="927982"/>
            <a:ext cx="749808" cy="749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Oval 16"/>
          <p:cNvSpPr/>
          <p:nvPr userDrawn="1"/>
        </p:nvSpPr>
        <p:spPr>
          <a:xfrm>
            <a:off x="6134396" y="927982"/>
            <a:ext cx="749808" cy="749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Oval 17"/>
          <p:cNvSpPr/>
          <p:nvPr userDrawn="1"/>
        </p:nvSpPr>
        <p:spPr>
          <a:xfrm>
            <a:off x="9054015" y="927982"/>
            <a:ext cx="749808" cy="749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3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1085454" y="1400488"/>
            <a:ext cx="1833593" cy="3489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1 TITLE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4006765" y="1400488"/>
            <a:ext cx="1833593" cy="348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2 TITLE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6923545" y="1400488"/>
            <a:ext cx="1833593" cy="348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3 TITLE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9865308" y="1400488"/>
            <a:ext cx="1833593" cy="348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4 TITLE</a:t>
            </a:r>
          </a:p>
        </p:txBody>
      </p:sp>
      <p:sp>
        <p:nvSpPr>
          <p:cNvPr id="27" name="Content Placeholder 3"/>
          <p:cNvSpPr>
            <a:spLocks noGrp="1"/>
          </p:cNvSpPr>
          <p:nvPr>
            <p:ph sz="half" idx="20" hasCustomPrompt="1"/>
          </p:nvPr>
        </p:nvSpPr>
        <p:spPr>
          <a:xfrm>
            <a:off x="2919047" y="4917311"/>
            <a:ext cx="6295292" cy="82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363A35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3169033" y="4545659"/>
            <a:ext cx="3402819" cy="348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 baseline="0">
                <a:solidFill>
                  <a:srgbClr val="363A3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2 TITLE</a:t>
            </a:r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712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LARGE IMAGE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282334" y="5141965"/>
            <a:ext cx="9601567" cy="56033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</a:t>
            </a:r>
            <a:r>
              <a:rPr lang="en-US"/>
              <a:t>text here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>
          <a:xfrm>
            <a:off x="1282334" y="1210299"/>
            <a:ext cx="9601567" cy="370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9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arg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LARGE IMAGES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282334" y="5141965"/>
            <a:ext cx="4572367" cy="5603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>
          <a:xfrm>
            <a:off x="1282334" y="1210299"/>
            <a:ext cx="4572367" cy="370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311900" y="5141965"/>
            <a:ext cx="4572000" cy="5603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</a:t>
            </a:r>
            <a:r>
              <a:rPr lang="en-US"/>
              <a:t>text here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8"/>
          </p:nvPr>
        </p:nvSpPr>
        <p:spPr>
          <a:xfrm>
            <a:off x="6311900" y="1210299"/>
            <a:ext cx="4572000" cy="370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420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IMAGE GRID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151710" y="30891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>
          <a:xfrm>
            <a:off x="6151710" y="12102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6151710" y="54894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0"/>
          </p:nvPr>
        </p:nvSpPr>
        <p:spPr>
          <a:xfrm>
            <a:off x="6151710" y="36105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8653610" y="30891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2"/>
          </p:nvPr>
        </p:nvSpPr>
        <p:spPr>
          <a:xfrm>
            <a:off x="8653610" y="12102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3" hasCustomPrompt="1"/>
          </p:nvPr>
        </p:nvSpPr>
        <p:spPr>
          <a:xfrm>
            <a:off x="8653610" y="54894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4"/>
          </p:nvPr>
        </p:nvSpPr>
        <p:spPr>
          <a:xfrm>
            <a:off x="8653610" y="36105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5" hasCustomPrompt="1"/>
          </p:nvPr>
        </p:nvSpPr>
        <p:spPr>
          <a:xfrm>
            <a:off x="1147910" y="30891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6"/>
          </p:nvPr>
        </p:nvSpPr>
        <p:spPr>
          <a:xfrm>
            <a:off x="1147910" y="12102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7" hasCustomPrompt="1"/>
          </p:nvPr>
        </p:nvSpPr>
        <p:spPr>
          <a:xfrm>
            <a:off x="1147910" y="54894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8"/>
          </p:nvPr>
        </p:nvSpPr>
        <p:spPr>
          <a:xfrm>
            <a:off x="1147910" y="36105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9" hasCustomPrompt="1"/>
          </p:nvPr>
        </p:nvSpPr>
        <p:spPr>
          <a:xfrm>
            <a:off x="3649810" y="30891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30"/>
          </p:nvPr>
        </p:nvSpPr>
        <p:spPr>
          <a:xfrm>
            <a:off x="3649810" y="12102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half" idx="31" hasCustomPrompt="1"/>
          </p:nvPr>
        </p:nvSpPr>
        <p:spPr>
          <a:xfrm>
            <a:off x="3649810" y="54894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32"/>
          </p:nvPr>
        </p:nvSpPr>
        <p:spPr>
          <a:xfrm>
            <a:off x="3649810" y="36105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699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ONLY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0705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7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74825"/>
            <a:ext cx="10515600" cy="3936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63A35"/>
                </a:solidFill>
              </a:defRPr>
            </a:lvl1pPr>
          </a:lstStyle>
          <a:p>
            <a:fld id="{E30406AF-631B-0B41-8B36-BBC9D3C7A0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904176" y="61864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363A35"/>
                </a:solidFill>
              </a:defRPr>
            </a:lvl1pPr>
          </a:lstStyle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45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8" r:id="rId4"/>
    <p:sldLayoutId id="2147483669" r:id="rId5"/>
    <p:sldLayoutId id="2147483653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July 2017 Adk Park Agency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2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PAGE WITH TWO LISTS 2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BD2C1A-D206-BB40-B7FD-40B63E789C35}" type="slidenum">
              <a:rPr lang="en-US" sz="1600" smtClean="0">
                <a:solidFill>
                  <a:srgbClr val="363A35"/>
                </a:solidFill>
              </a:rPr>
              <a:pPr/>
              <a:t>‹#›</a:t>
            </a:fld>
            <a:endParaRPr lang="en-US" sz="1600" dirty="0">
              <a:solidFill>
                <a:srgbClr val="363A35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7" y="6013939"/>
            <a:ext cx="1798716" cy="53760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2391508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4783017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7197971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9627330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904176" y="61864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363A35"/>
                </a:solidFill>
              </a:defRPr>
            </a:lvl1pPr>
          </a:lstStyle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9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94" r:id="rId4"/>
    <p:sldLayoutId id="2147483695" r:id="rId5"/>
    <p:sldLayoutId id="2147483686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BD2C1A-D206-BB40-B7FD-40B63E789C35}" type="slidenum">
              <a:rPr lang="en-US" sz="1600" smtClean="0">
                <a:solidFill>
                  <a:srgbClr val="363A35"/>
                </a:solidFill>
              </a:rPr>
              <a:pPr/>
              <a:t>‹#›</a:t>
            </a:fld>
            <a:endParaRPr lang="en-US" sz="1600" dirty="0">
              <a:solidFill>
                <a:srgbClr val="363A35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7" y="6013939"/>
            <a:ext cx="1798716" cy="537609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2391508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4783017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7197971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627330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904176" y="61872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363A35"/>
                </a:solidFill>
              </a:defRPr>
            </a:lvl1pPr>
          </a:lstStyle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4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i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kfutures.net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9066" y="2263149"/>
            <a:ext cx="5174197" cy="2285406"/>
          </a:xfrm>
          <a:prstGeom prst="rect">
            <a:avLst/>
          </a:prstGeom>
          <a:solidFill>
            <a:srgbClr val="F4F0EF"/>
          </a:solidFill>
          <a:ln w="57150">
            <a:solidFill>
              <a:srgbClr val="64656A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8697" y="1930763"/>
            <a:ext cx="4904567" cy="1421928"/>
          </a:xfrm>
        </p:spPr>
        <p:txBody>
          <a:bodyPr/>
          <a:lstStyle/>
          <a:p>
            <a:r>
              <a:rPr lang="en-US" dirty="0"/>
              <a:t>ADK futures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8697" y="3465708"/>
            <a:ext cx="4904567" cy="77906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Year 5 Update</a:t>
            </a:r>
          </a:p>
          <a:p>
            <a:r>
              <a:rPr lang="en-US" dirty="0"/>
              <a:t>July 2017 APA meeting, Dave Mason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654" y="-274320"/>
            <a:ext cx="8222517" cy="7382414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11287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2C1A-D206-BB40-B7FD-40B63E789C35}" type="slidenum">
              <a:rPr lang="en-US" smtClean="0"/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48209" y="317088"/>
            <a:ext cx="10405591" cy="1246445"/>
          </a:xfrm>
        </p:spPr>
        <p:txBody>
          <a:bodyPr/>
          <a:lstStyle/>
          <a:p>
            <a:r>
              <a:rPr lang="en-US" dirty="0"/>
              <a:t>CGA Workshops Mapped Event Paths to 5 Endstates</a:t>
            </a:r>
            <a:br>
              <a:rPr lang="en-US" dirty="0"/>
            </a:br>
            <a:r>
              <a:rPr lang="en-US" dirty="0"/>
              <a:t>from Sept. 2011 to June 2012</a:t>
            </a:r>
          </a:p>
        </p:txBody>
      </p:sp>
      <p:sp>
        <p:nvSpPr>
          <p:cNvPr id="386" name="Shape 1005"/>
          <p:cNvSpPr txBox="1"/>
          <p:nvPr/>
        </p:nvSpPr>
        <p:spPr>
          <a:xfrm>
            <a:off x="6382691" y="1450900"/>
            <a:ext cx="4513915" cy="19869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600" b="1" i="1" dirty="0">
                <a:latin typeface="+mj-lt"/>
                <a:ea typeface="Oswald"/>
                <a:cs typeface="Oswald"/>
                <a:sym typeface="Oswald"/>
              </a:rPr>
              <a:t>STAKEHOLDERS HAD RICH STRATEGIC CONVERSATIONS ON POSSIBLE FUTURES</a:t>
            </a:r>
          </a:p>
        </p:txBody>
      </p:sp>
      <p:sp>
        <p:nvSpPr>
          <p:cNvPr id="387" name="Shape 1007"/>
          <p:cNvSpPr/>
          <p:nvPr/>
        </p:nvSpPr>
        <p:spPr>
          <a:xfrm>
            <a:off x="8869388" y="3459822"/>
            <a:ext cx="359162" cy="385953"/>
          </a:xfrm>
          <a:custGeom>
            <a:avLst/>
            <a:gdLst/>
            <a:ahLst/>
            <a:cxnLst/>
            <a:rect l="0" t="0" r="0" b="0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EFEFE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8" name="Shape 1008"/>
          <p:cNvSpPr/>
          <p:nvPr/>
        </p:nvSpPr>
        <p:spPr>
          <a:xfrm>
            <a:off x="6602253" y="3281490"/>
            <a:ext cx="1979099" cy="886989"/>
          </a:xfrm>
          <a:prstGeom prst="wedgeRectCallout">
            <a:avLst>
              <a:gd name="adj1" fmla="val 62055"/>
              <a:gd name="adj2" fmla="val -14062"/>
            </a:avLst>
          </a:prstGeom>
          <a:solidFill>
            <a:srgbClr val="FFFFF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“I always thought the</a:t>
            </a:r>
            <a:r>
              <a:rPr lang="en" sz="1200" b="1" dirty="0">
                <a:latin typeface="+mj-lt"/>
                <a:ea typeface="Muli"/>
                <a:cs typeface="Muli"/>
                <a:sym typeface="Muli"/>
              </a:rPr>
              <a:t> </a:t>
            </a:r>
            <a:r>
              <a:rPr lang="en" sz="1200" b="1" dirty="0">
                <a:solidFill>
                  <a:srgbClr val="674EA7"/>
                </a:solidFill>
                <a:latin typeface="+mj-lt"/>
                <a:ea typeface="Muli"/>
                <a:cs typeface="Muli"/>
                <a:sym typeface="Muli"/>
              </a:rPr>
              <a:t>purple endstate</a:t>
            </a:r>
            <a:r>
              <a:rPr lang="en" sz="1200" b="1" dirty="0">
                <a:latin typeface="+mj-lt"/>
                <a:ea typeface="Muli"/>
                <a:cs typeface="Muli"/>
                <a:sym typeface="Muli"/>
              </a:rPr>
              <a:t> </a:t>
            </a:r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was most desirable, so let’s talk about how to make it attainable.”</a:t>
            </a:r>
          </a:p>
        </p:txBody>
      </p:sp>
      <p:sp>
        <p:nvSpPr>
          <p:cNvPr id="389" name="Shape 1009"/>
          <p:cNvSpPr/>
          <p:nvPr/>
        </p:nvSpPr>
        <p:spPr>
          <a:xfrm>
            <a:off x="6938401" y="4450422"/>
            <a:ext cx="359162" cy="385953"/>
          </a:xfrm>
          <a:custGeom>
            <a:avLst/>
            <a:gdLst/>
            <a:ahLst/>
            <a:cxnLst/>
            <a:rect l="0" t="0" r="0" b="0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EFEFE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0" name="Shape 1010"/>
          <p:cNvSpPr/>
          <p:nvPr/>
        </p:nvSpPr>
        <p:spPr>
          <a:xfrm>
            <a:off x="7787304" y="4275949"/>
            <a:ext cx="2529600" cy="1307460"/>
          </a:xfrm>
          <a:prstGeom prst="wedgeRectCallout">
            <a:avLst>
              <a:gd name="adj1" fmla="val -60935"/>
              <a:gd name="adj2" fmla="val -23729"/>
            </a:avLst>
          </a:prstGeom>
          <a:solidFill>
            <a:srgbClr val="FFFFF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“I had never seriously considered the</a:t>
            </a:r>
            <a:r>
              <a:rPr lang="en" sz="1200" b="1" dirty="0">
                <a:latin typeface="+mj-lt"/>
                <a:ea typeface="Muli"/>
                <a:cs typeface="Muli"/>
                <a:sym typeface="Muli"/>
              </a:rPr>
              <a:t> </a:t>
            </a:r>
            <a:r>
              <a:rPr lang="en" sz="1200" b="1" dirty="0">
                <a:solidFill>
                  <a:srgbClr val="6AA84F"/>
                </a:solidFill>
                <a:latin typeface="+mj-lt"/>
                <a:ea typeface="Muli"/>
                <a:cs typeface="Muli"/>
                <a:sym typeface="Muli"/>
              </a:rPr>
              <a:t>green endstate</a:t>
            </a:r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. It makes me uncomfortable because it’s feasible and we can’t do well at all in this future-- let’s figure out how we can avoid this endstate.”</a:t>
            </a:r>
          </a:p>
        </p:txBody>
      </p:sp>
      <p:sp>
        <p:nvSpPr>
          <p:cNvPr id="391" name="Shape 1011"/>
          <p:cNvSpPr/>
          <p:nvPr/>
        </p:nvSpPr>
        <p:spPr>
          <a:xfrm>
            <a:off x="7192988" y="2621622"/>
            <a:ext cx="359162" cy="385953"/>
          </a:xfrm>
          <a:custGeom>
            <a:avLst/>
            <a:gdLst/>
            <a:ahLst/>
            <a:cxnLst/>
            <a:rect l="0" t="0" r="0" b="0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EFEFE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2" name="Shape 1012"/>
          <p:cNvSpPr/>
          <p:nvPr/>
        </p:nvSpPr>
        <p:spPr>
          <a:xfrm>
            <a:off x="7920551" y="2437217"/>
            <a:ext cx="2199842" cy="743648"/>
          </a:xfrm>
          <a:prstGeom prst="wedgeRectCallout">
            <a:avLst>
              <a:gd name="adj1" fmla="val -59849"/>
              <a:gd name="adj2" fmla="val -12781"/>
            </a:avLst>
          </a:prstGeom>
          <a:solidFill>
            <a:srgbClr val="FFFFF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“I never realized what events would need to occur in order to</a:t>
            </a:r>
            <a:r>
              <a:rPr lang="en" sz="1200" b="1" dirty="0">
                <a:latin typeface="+mj-lt"/>
                <a:ea typeface="Muli"/>
                <a:cs typeface="Muli"/>
                <a:sym typeface="Muli"/>
              </a:rPr>
              <a:t> </a:t>
            </a:r>
            <a:r>
              <a:rPr lang="en" sz="1200" b="1" dirty="0">
                <a:solidFill>
                  <a:srgbClr val="FF9900"/>
                </a:solidFill>
                <a:latin typeface="+mj-lt"/>
                <a:ea typeface="Muli"/>
                <a:cs typeface="Muli"/>
                <a:sym typeface="Muli"/>
              </a:rPr>
              <a:t>reach the orange endstate.</a:t>
            </a:r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”</a:t>
            </a:r>
          </a:p>
        </p:txBody>
      </p:sp>
      <p:grpSp>
        <p:nvGrpSpPr>
          <p:cNvPr id="393" name="Shape 1013"/>
          <p:cNvGrpSpPr/>
          <p:nvPr/>
        </p:nvGrpSpPr>
        <p:grpSpPr>
          <a:xfrm>
            <a:off x="6660106" y="2603073"/>
            <a:ext cx="331418" cy="401080"/>
            <a:chOff x="6737663" y="1482576"/>
            <a:chExt cx="331418" cy="401080"/>
          </a:xfrm>
        </p:grpSpPr>
        <p:grpSp>
          <p:nvGrpSpPr>
            <p:cNvPr id="394" name="Shape 1014"/>
            <p:cNvGrpSpPr/>
            <p:nvPr/>
          </p:nvGrpSpPr>
          <p:grpSpPr>
            <a:xfrm>
              <a:off x="6737663" y="1482576"/>
              <a:ext cx="331418" cy="401080"/>
              <a:chOff x="5203168" y="2008175"/>
              <a:chExt cx="347107" cy="420111"/>
            </a:xfrm>
          </p:grpSpPr>
          <p:sp>
            <p:nvSpPr>
              <p:cNvPr id="396" name="Shape 1015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97" name="Shape 1016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F6B26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98" name="Shape 1017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95" name="Shape 1018"/>
            <p:cNvSpPr/>
            <p:nvPr/>
          </p:nvSpPr>
          <p:spPr>
            <a:xfrm>
              <a:off x="6774384" y="1524329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cxnSp>
        <p:nvCxnSpPr>
          <p:cNvPr id="399" name="Shape 1024"/>
          <p:cNvCxnSpPr>
            <a:stCxn id="483" idx="0"/>
          </p:cNvCxnSpPr>
          <p:nvPr/>
        </p:nvCxnSpPr>
        <p:spPr>
          <a:xfrm flipH="1">
            <a:off x="4148067" y="2783989"/>
            <a:ext cx="38700" cy="182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0" name="Shape 1026"/>
          <p:cNvCxnSpPr>
            <a:stCxn id="479" idx="6"/>
          </p:cNvCxnSpPr>
          <p:nvPr/>
        </p:nvCxnSpPr>
        <p:spPr>
          <a:xfrm rot="10800000">
            <a:off x="4341129" y="2666045"/>
            <a:ext cx="198300" cy="19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1" name="Shape 1028"/>
          <p:cNvCxnSpPr>
            <a:stCxn id="475" idx="7"/>
            <a:endCxn id="479" idx="2"/>
          </p:cNvCxnSpPr>
          <p:nvPr/>
        </p:nvCxnSpPr>
        <p:spPr>
          <a:xfrm flipH="1">
            <a:off x="4696095" y="2562618"/>
            <a:ext cx="107100" cy="123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2" name="Shape 1030"/>
          <p:cNvCxnSpPr>
            <a:stCxn id="475" idx="1"/>
            <a:endCxn id="480" idx="4"/>
          </p:cNvCxnSpPr>
          <p:nvPr/>
        </p:nvCxnSpPr>
        <p:spPr>
          <a:xfrm>
            <a:off x="4913928" y="2562618"/>
            <a:ext cx="84000" cy="164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3" name="Shape 1032"/>
          <p:cNvCxnSpPr>
            <a:endCxn id="480" idx="3"/>
          </p:cNvCxnSpPr>
          <p:nvPr/>
        </p:nvCxnSpPr>
        <p:spPr>
          <a:xfrm flipH="1">
            <a:off x="5053356" y="2525741"/>
            <a:ext cx="168900" cy="223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4" name="Shape 1033"/>
          <p:cNvCxnSpPr>
            <a:stCxn id="438" idx="0"/>
          </p:cNvCxnSpPr>
          <p:nvPr/>
        </p:nvCxnSpPr>
        <p:spPr>
          <a:xfrm flipH="1">
            <a:off x="3391703" y="2982426"/>
            <a:ext cx="8400" cy="1899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5" name="Shape 1035"/>
          <p:cNvCxnSpPr>
            <a:endCxn id="451" idx="3"/>
          </p:cNvCxnSpPr>
          <p:nvPr/>
        </p:nvCxnSpPr>
        <p:spPr>
          <a:xfrm flipH="1">
            <a:off x="3988468" y="3347304"/>
            <a:ext cx="204600" cy="156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6" name="Shape 1037"/>
          <p:cNvCxnSpPr>
            <a:stCxn id="502" idx="7"/>
            <a:endCxn id="457" idx="3"/>
          </p:cNvCxnSpPr>
          <p:nvPr/>
        </p:nvCxnSpPr>
        <p:spPr>
          <a:xfrm flipH="1">
            <a:off x="3874073" y="3634180"/>
            <a:ext cx="168600" cy="71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7" name="Shape 1040"/>
          <p:cNvCxnSpPr/>
          <p:nvPr/>
        </p:nvCxnSpPr>
        <p:spPr>
          <a:xfrm rot="10800000" flipH="1">
            <a:off x="3847165" y="3619079"/>
            <a:ext cx="52799" cy="701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8" name="Shape 1041"/>
          <p:cNvCxnSpPr/>
          <p:nvPr/>
        </p:nvCxnSpPr>
        <p:spPr>
          <a:xfrm flipH="1">
            <a:off x="3544199" y="3225198"/>
            <a:ext cx="225599" cy="2216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9" name="Shape 1042"/>
          <p:cNvCxnSpPr/>
          <p:nvPr/>
        </p:nvCxnSpPr>
        <p:spPr>
          <a:xfrm rot="10800000">
            <a:off x="4183740" y="3076285"/>
            <a:ext cx="85200" cy="27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0" name="Shape 1043"/>
          <p:cNvCxnSpPr>
            <a:endCxn id="411" idx="2"/>
          </p:cNvCxnSpPr>
          <p:nvPr/>
        </p:nvCxnSpPr>
        <p:spPr>
          <a:xfrm rot="10800000">
            <a:off x="5050940" y="2983501"/>
            <a:ext cx="192600" cy="112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11" name="Shape 1044"/>
          <p:cNvSpPr/>
          <p:nvPr/>
        </p:nvSpPr>
        <p:spPr>
          <a:xfrm rot="10800000">
            <a:off x="4894340" y="290520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412" name="Shape 1045"/>
          <p:cNvCxnSpPr>
            <a:endCxn id="488" idx="3"/>
          </p:cNvCxnSpPr>
          <p:nvPr/>
        </p:nvCxnSpPr>
        <p:spPr>
          <a:xfrm flipH="1">
            <a:off x="4584369" y="3018060"/>
            <a:ext cx="145800" cy="148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3" name="Shape 1047"/>
          <p:cNvCxnSpPr>
            <a:endCxn id="501" idx="4"/>
          </p:cNvCxnSpPr>
          <p:nvPr/>
        </p:nvCxnSpPr>
        <p:spPr>
          <a:xfrm>
            <a:off x="4277821" y="3371989"/>
            <a:ext cx="35700" cy="1317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4" name="Shape 1049"/>
          <p:cNvCxnSpPr>
            <a:endCxn id="495" idx="1"/>
          </p:cNvCxnSpPr>
          <p:nvPr/>
        </p:nvCxnSpPr>
        <p:spPr>
          <a:xfrm rot="10800000">
            <a:off x="4723797" y="3376212"/>
            <a:ext cx="59100" cy="179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5" name="Shape 1051"/>
          <p:cNvCxnSpPr>
            <a:endCxn id="465" idx="3"/>
          </p:cNvCxnSpPr>
          <p:nvPr/>
        </p:nvCxnSpPr>
        <p:spPr>
          <a:xfrm flipH="1">
            <a:off x="3671056" y="3773329"/>
            <a:ext cx="162300" cy="2097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16" name="Shape 1053"/>
          <p:cNvSpPr/>
          <p:nvPr/>
        </p:nvSpPr>
        <p:spPr>
          <a:xfrm rot="10800000">
            <a:off x="4222545" y="43371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417" name="Shape 1054"/>
          <p:cNvCxnSpPr>
            <a:endCxn id="514" idx="2"/>
          </p:cNvCxnSpPr>
          <p:nvPr/>
        </p:nvCxnSpPr>
        <p:spPr>
          <a:xfrm rot="10800000">
            <a:off x="5025589" y="4097927"/>
            <a:ext cx="217800" cy="64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8" name="Shape 1056"/>
          <p:cNvCxnSpPr>
            <a:endCxn id="505" idx="1"/>
          </p:cNvCxnSpPr>
          <p:nvPr/>
        </p:nvCxnSpPr>
        <p:spPr>
          <a:xfrm rot="10800000">
            <a:off x="4825200" y="3736574"/>
            <a:ext cx="96900" cy="304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9" name="Shape 1058"/>
          <p:cNvCxnSpPr/>
          <p:nvPr/>
        </p:nvCxnSpPr>
        <p:spPr>
          <a:xfrm rot="10800000" flipH="1">
            <a:off x="4594882" y="3699658"/>
            <a:ext cx="124499" cy="140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20" name="Shape 1059"/>
          <p:cNvCxnSpPr/>
          <p:nvPr/>
        </p:nvCxnSpPr>
        <p:spPr>
          <a:xfrm rot="10800000" flipH="1">
            <a:off x="4448332" y="3858293"/>
            <a:ext cx="109499" cy="824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21" name="Shape 1060"/>
          <p:cNvSpPr/>
          <p:nvPr/>
        </p:nvSpPr>
        <p:spPr>
          <a:xfrm rot="10800000">
            <a:off x="3474013" y="228687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2" name="Shape 1061"/>
          <p:cNvSpPr/>
          <p:nvPr/>
        </p:nvSpPr>
        <p:spPr>
          <a:xfrm rot="10800000">
            <a:off x="3791372" y="238926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3" name="Shape 1062"/>
          <p:cNvSpPr/>
          <p:nvPr/>
        </p:nvSpPr>
        <p:spPr>
          <a:xfrm rot="10800000">
            <a:off x="3651679" y="236942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4" name="Shape 1063"/>
          <p:cNvSpPr/>
          <p:nvPr/>
        </p:nvSpPr>
        <p:spPr>
          <a:xfrm rot="10800000">
            <a:off x="3220190" y="23067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5" name="Shape 1064"/>
          <p:cNvSpPr/>
          <p:nvPr/>
        </p:nvSpPr>
        <p:spPr>
          <a:xfrm rot="10800000">
            <a:off x="3042524" y="23265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6" name="Shape 1065"/>
          <p:cNvSpPr/>
          <p:nvPr/>
        </p:nvSpPr>
        <p:spPr>
          <a:xfrm rot="10800000">
            <a:off x="3461285" y="24884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7" name="Shape 1066"/>
          <p:cNvSpPr/>
          <p:nvPr/>
        </p:nvSpPr>
        <p:spPr>
          <a:xfrm rot="10800000">
            <a:off x="3804100" y="250832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8" name="Shape 1067"/>
          <p:cNvSpPr/>
          <p:nvPr/>
        </p:nvSpPr>
        <p:spPr>
          <a:xfrm rot="10800000">
            <a:off x="3664407" y="25281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9" name="Shape 1068"/>
          <p:cNvSpPr/>
          <p:nvPr/>
        </p:nvSpPr>
        <p:spPr>
          <a:xfrm rot="10800000">
            <a:off x="3232918" y="25480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0" name="Shape 1069"/>
          <p:cNvSpPr/>
          <p:nvPr/>
        </p:nvSpPr>
        <p:spPr>
          <a:xfrm rot="10800000">
            <a:off x="3029795" y="25678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1" name="Shape 1070"/>
          <p:cNvSpPr/>
          <p:nvPr/>
        </p:nvSpPr>
        <p:spPr>
          <a:xfrm rot="10800000">
            <a:off x="3588250" y="27861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2" name="Shape 1071"/>
          <p:cNvSpPr/>
          <p:nvPr/>
        </p:nvSpPr>
        <p:spPr>
          <a:xfrm rot="10800000">
            <a:off x="3867529" y="264723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3" name="Shape 1072"/>
          <p:cNvSpPr/>
          <p:nvPr/>
        </p:nvSpPr>
        <p:spPr>
          <a:xfrm rot="10800000">
            <a:off x="3778644" y="266707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4" name="Shape 1073"/>
          <p:cNvSpPr/>
          <p:nvPr/>
        </p:nvSpPr>
        <p:spPr>
          <a:xfrm rot="10800000">
            <a:off x="3309075" y="26869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5" name="Shape 1074"/>
          <p:cNvSpPr/>
          <p:nvPr/>
        </p:nvSpPr>
        <p:spPr>
          <a:xfrm rot="10800000">
            <a:off x="3118681" y="27067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6" name="Shape 1075"/>
          <p:cNvSpPr/>
          <p:nvPr/>
        </p:nvSpPr>
        <p:spPr>
          <a:xfrm rot="10800000">
            <a:off x="3562793" y="29845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7" name="Shape 1076"/>
          <p:cNvSpPr/>
          <p:nvPr/>
        </p:nvSpPr>
        <p:spPr>
          <a:xfrm rot="10800000">
            <a:off x="3880258" y="286551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8" name="Shape 1034"/>
          <p:cNvSpPr/>
          <p:nvPr/>
        </p:nvSpPr>
        <p:spPr>
          <a:xfrm rot="10800000">
            <a:off x="3321803" y="28258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9" name="Shape 1077"/>
          <p:cNvSpPr/>
          <p:nvPr/>
        </p:nvSpPr>
        <p:spPr>
          <a:xfrm rot="10800000">
            <a:off x="3131409" y="28853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0" name="Shape 1078"/>
          <p:cNvSpPr/>
          <p:nvPr/>
        </p:nvSpPr>
        <p:spPr>
          <a:xfrm rot="10800000">
            <a:off x="3575522" y="30242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1" name="Shape 1079"/>
          <p:cNvSpPr/>
          <p:nvPr/>
        </p:nvSpPr>
        <p:spPr>
          <a:xfrm rot="10800000">
            <a:off x="3892986" y="304410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2" name="Shape 1080"/>
          <p:cNvSpPr/>
          <p:nvPr/>
        </p:nvSpPr>
        <p:spPr>
          <a:xfrm rot="10800000">
            <a:off x="3753188" y="30837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3" name="Shape 1081"/>
          <p:cNvSpPr/>
          <p:nvPr/>
        </p:nvSpPr>
        <p:spPr>
          <a:xfrm rot="10800000">
            <a:off x="3296347" y="316317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4" name="Shape 1082"/>
          <p:cNvSpPr/>
          <p:nvPr/>
        </p:nvSpPr>
        <p:spPr>
          <a:xfrm rot="10800000">
            <a:off x="3105953" y="30044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5" name="Shape 1083"/>
          <p:cNvSpPr/>
          <p:nvPr/>
        </p:nvSpPr>
        <p:spPr>
          <a:xfrm rot="10800000">
            <a:off x="3423206" y="33020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1084"/>
          <p:cNvSpPr/>
          <p:nvPr/>
        </p:nvSpPr>
        <p:spPr>
          <a:xfrm rot="10800000">
            <a:off x="3829450" y="332192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7" name="Shape 1085"/>
          <p:cNvSpPr/>
          <p:nvPr/>
        </p:nvSpPr>
        <p:spPr>
          <a:xfrm rot="10800000">
            <a:off x="3600925" y="334176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8" name="Shape 1086"/>
          <p:cNvSpPr/>
          <p:nvPr/>
        </p:nvSpPr>
        <p:spPr>
          <a:xfrm rot="10800000">
            <a:off x="3258268" y="33616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9" name="Shape 1087"/>
          <p:cNvSpPr/>
          <p:nvPr/>
        </p:nvSpPr>
        <p:spPr>
          <a:xfrm rot="10800000">
            <a:off x="3055199" y="33814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0" name="Shape 1088"/>
          <p:cNvSpPr/>
          <p:nvPr/>
        </p:nvSpPr>
        <p:spPr>
          <a:xfrm rot="10800000">
            <a:off x="3410531" y="340129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1" name="Shape 1036"/>
          <p:cNvSpPr/>
          <p:nvPr/>
        </p:nvSpPr>
        <p:spPr>
          <a:xfrm rot="10800000">
            <a:off x="3854801" y="34806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2" name="Shape 1089"/>
          <p:cNvSpPr/>
          <p:nvPr/>
        </p:nvSpPr>
        <p:spPr>
          <a:xfrm rot="10800000">
            <a:off x="3638951" y="346082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3" name="Shape 1090"/>
          <p:cNvSpPr/>
          <p:nvPr/>
        </p:nvSpPr>
        <p:spPr>
          <a:xfrm rot="10800000">
            <a:off x="3283619" y="34409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1091"/>
          <p:cNvSpPr/>
          <p:nvPr/>
        </p:nvSpPr>
        <p:spPr>
          <a:xfrm rot="10800000">
            <a:off x="3080549" y="34211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5" name="Shape 1092"/>
          <p:cNvSpPr/>
          <p:nvPr/>
        </p:nvSpPr>
        <p:spPr>
          <a:xfrm rot="10800000">
            <a:off x="3550065" y="35235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6" name="Shape 1093"/>
          <p:cNvSpPr/>
          <p:nvPr/>
        </p:nvSpPr>
        <p:spPr>
          <a:xfrm rot="10800000">
            <a:off x="3905661" y="370212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7" name="Shape 1039"/>
          <p:cNvSpPr/>
          <p:nvPr/>
        </p:nvSpPr>
        <p:spPr>
          <a:xfrm rot="10800000">
            <a:off x="3740460" y="368228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8" name="Shape 1094"/>
          <p:cNvSpPr/>
          <p:nvPr/>
        </p:nvSpPr>
        <p:spPr>
          <a:xfrm rot="10800000">
            <a:off x="3347154" y="36624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9" name="Shape 1095"/>
          <p:cNvSpPr/>
          <p:nvPr/>
        </p:nvSpPr>
        <p:spPr>
          <a:xfrm rot="10800000">
            <a:off x="3194786" y="364259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0" name="Shape 1096"/>
          <p:cNvSpPr/>
          <p:nvPr/>
        </p:nvSpPr>
        <p:spPr>
          <a:xfrm rot="10800000">
            <a:off x="3499364" y="37418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1" name="Shape 1097"/>
          <p:cNvSpPr/>
          <p:nvPr/>
        </p:nvSpPr>
        <p:spPr>
          <a:xfrm rot="10800000">
            <a:off x="3918336" y="376165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2" name="Shape 1098"/>
          <p:cNvSpPr/>
          <p:nvPr/>
        </p:nvSpPr>
        <p:spPr>
          <a:xfrm rot="10800000">
            <a:off x="3689758" y="378150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3" name="Shape 1099"/>
          <p:cNvSpPr/>
          <p:nvPr/>
        </p:nvSpPr>
        <p:spPr>
          <a:xfrm rot="10800000">
            <a:off x="3397856" y="380134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4" name="Shape 1100"/>
          <p:cNvSpPr/>
          <p:nvPr/>
        </p:nvSpPr>
        <p:spPr>
          <a:xfrm rot="10800000">
            <a:off x="3182111" y="372197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5" name="Shape 1052"/>
          <p:cNvSpPr/>
          <p:nvPr/>
        </p:nvSpPr>
        <p:spPr>
          <a:xfrm rot="10800000">
            <a:off x="3537390" y="396009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6" name="Shape 1101"/>
          <p:cNvSpPr/>
          <p:nvPr/>
        </p:nvSpPr>
        <p:spPr>
          <a:xfrm rot="10800000">
            <a:off x="3702433" y="397993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7" name="Shape 1102"/>
          <p:cNvSpPr/>
          <p:nvPr/>
        </p:nvSpPr>
        <p:spPr>
          <a:xfrm rot="10800000">
            <a:off x="3334479" y="40990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8" name="Shape 1103"/>
          <p:cNvSpPr/>
          <p:nvPr/>
        </p:nvSpPr>
        <p:spPr>
          <a:xfrm rot="10800000">
            <a:off x="3156760" y="39204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9" name="Shape 1104"/>
          <p:cNvSpPr/>
          <p:nvPr/>
        </p:nvSpPr>
        <p:spPr>
          <a:xfrm rot="10800000">
            <a:off x="4374649" y="23495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0" name="Shape 1105"/>
          <p:cNvSpPr/>
          <p:nvPr/>
        </p:nvSpPr>
        <p:spPr>
          <a:xfrm rot="10800000">
            <a:off x="4792936" y="232973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1" name="Shape 1106"/>
          <p:cNvSpPr/>
          <p:nvPr/>
        </p:nvSpPr>
        <p:spPr>
          <a:xfrm rot="10800000">
            <a:off x="4552104" y="23098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2" name="Shape 1107"/>
          <p:cNvSpPr/>
          <p:nvPr/>
        </p:nvSpPr>
        <p:spPr>
          <a:xfrm rot="10800000">
            <a:off x="4209869" y="229004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3" name="Shape 1108"/>
          <p:cNvSpPr/>
          <p:nvPr/>
        </p:nvSpPr>
        <p:spPr>
          <a:xfrm rot="10800000">
            <a:off x="4032415" y="22702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4" name="Shape 1109"/>
          <p:cNvSpPr/>
          <p:nvPr/>
        </p:nvSpPr>
        <p:spPr>
          <a:xfrm rot="10800000">
            <a:off x="4400000" y="244879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5" name="Shape 1029"/>
          <p:cNvSpPr/>
          <p:nvPr/>
        </p:nvSpPr>
        <p:spPr>
          <a:xfrm rot="10800000">
            <a:off x="4780261" y="242895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6" name="Shape 1110"/>
          <p:cNvSpPr/>
          <p:nvPr/>
        </p:nvSpPr>
        <p:spPr>
          <a:xfrm rot="10800000">
            <a:off x="4577455" y="240910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7" name="Shape 1111"/>
          <p:cNvSpPr/>
          <p:nvPr/>
        </p:nvSpPr>
        <p:spPr>
          <a:xfrm rot="10800000">
            <a:off x="4184519" y="25877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8" name="Shape 1112"/>
          <p:cNvSpPr/>
          <p:nvPr/>
        </p:nvSpPr>
        <p:spPr>
          <a:xfrm rot="10800000">
            <a:off x="4045090" y="24686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9" name="Shape 1027"/>
          <p:cNvSpPr/>
          <p:nvPr/>
        </p:nvSpPr>
        <p:spPr>
          <a:xfrm rot="10800000">
            <a:off x="4539429" y="260754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0" name="Shape 1031"/>
          <p:cNvSpPr/>
          <p:nvPr/>
        </p:nvSpPr>
        <p:spPr>
          <a:xfrm rot="10800000">
            <a:off x="4919690" y="272660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1" name="Shape 1113"/>
          <p:cNvSpPr/>
          <p:nvPr/>
        </p:nvSpPr>
        <p:spPr>
          <a:xfrm rot="10800000">
            <a:off x="4628157" y="27662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2" name="Shape 1114"/>
          <p:cNvSpPr/>
          <p:nvPr/>
        </p:nvSpPr>
        <p:spPr>
          <a:xfrm rot="10800000">
            <a:off x="4285922" y="27464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3" name="Shape 1025"/>
          <p:cNvSpPr/>
          <p:nvPr/>
        </p:nvSpPr>
        <p:spPr>
          <a:xfrm rot="10800000">
            <a:off x="4108467" y="26273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4" name="Shape 1115"/>
          <p:cNvSpPr/>
          <p:nvPr/>
        </p:nvSpPr>
        <p:spPr>
          <a:xfrm rot="10800000">
            <a:off x="4501404" y="28059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5" name="Shape 1116"/>
          <p:cNvSpPr/>
          <p:nvPr/>
        </p:nvSpPr>
        <p:spPr>
          <a:xfrm rot="10800000">
            <a:off x="4716884" y="29250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6" name="Shape 1117"/>
          <p:cNvSpPr/>
          <p:nvPr/>
        </p:nvSpPr>
        <p:spPr>
          <a:xfrm rot="10800000">
            <a:off x="4311272" y="29448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7" name="Shape 1118"/>
          <p:cNvSpPr/>
          <p:nvPr/>
        </p:nvSpPr>
        <p:spPr>
          <a:xfrm rot="10800000">
            <a:off x="4057765" y="29647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8" name="Shape 1046"/>
          <p:cNvSpPr/>
          <p:nvPr/>
        </p:nvSpPr>
        <p:spPr>
          <a:xfrm rot="10800000">
            <a:off x="4450702" y="31433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9" name="Shape 1119"/>
          <p:cNvSpPr/>
          <p:nvPr/>
        </p:nvSpPr>
        <p:spPr>
          <a:xfrm rot="10800000">
            <a:off x="4907015" y="312348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0" name="Shape 1120"/>
          <p:cNvSpPr/>
          <p:nvPr/>
        </p:nvSpPr>
        <p:spPr>
          <a:xfrm rot="10800000">
            <a:off x="4653508" y="310363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1" name="Shape 1121"/>
          <p:cNvSpPr/>
          <p:nvPr/>
        </p:nvSpPr>
        <p:spPr>
          <a:xfrm rot="10800000">
            <a:off x="4247896" y="30639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2" name="Shape 1122"/>
          <p:cNvSpPr/>
          <p:nvPr/>
        </p:nvSpPr>
        <p:spPr>
          <a:xfrm rot="10800000">
            <a:off x="4121143" y="31830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3" name="Shape 1123"/>
          <p:cNvSpPr/>
          <p:nvPr/>
        </p:nvSpPr>
        <p:spPr>
          <a:xfrm rot="10800000">
            <a:off x="4425350" y="32822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4" name="Shape 1124"/>
          <p:cNvSpPr/>
          <p:nvPr/>
        </p:nvSpPr>
        <p:spPr>
          <a:xfrm rot="10800000">
            <a:off x="4805611" y="32623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5" name="Shape 1050"/>
          <p:cNvSpPr/>
          <p:nvPr/>
        </p:nvSpPr>
        <p:spPr>
          <a:xfrm rot="10800000">
            <a:off x="4590130" y="32425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6" name="Shape 1125"/>
          <p:cNvSpPr/>
          <p:nvPr/>
        </p:nvSpPr>
        <p:spPr>
          <a:xfrm rot="10800000">
            <a:off x="4171844" y="32227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7" name="Shape 1126"/>
          <p:cNvSpPr/>
          <p:nvPr/>
        </p:nvSpPr>
        <p:spPr>
          <a:xfrm rot="10800000">
            <a:off x="3981713" y="32028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8" name="Shape 1127"/>
          <p:cNvSpPr/>
          <p:nvPr/>
        </p:nvSpPr>
        <p:spPr>
          <a:xfrm rot="10800000">
            <a:off x="4412675" y="35203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9" name="Shape 1128"/>
          <p:cNvSpPr/>
          <p:nvPr/>
        </p:nvSpPr>
        <p:spPr>
          <a:xfrm rot="10800000">
            <a:off x="4742235" y="354020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0" name="Shape 1129"/>
          <p:cNvSpPr/>
          <p:nvPr/>
        </p:nvSpPr>
        <p:spPr>
          <a:xfrm rot="10800000">
            <a:off x="4564780" y="34838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1" name="Shape 1048"/>
          <p:cNvSpPr/>
          <p:nvPr/>
        </p:nvSpPr>
        <p:spPr>
          <a:xfrm rot="10800000">
            <a:off x="4235221" y="35036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2" name="Shape 1038"/>
          <p:cNvSpPr/>
          <p:nvPr/>
        </p:nvSpPr>
        <p:spPr>
          <a:xfrm rot="10800000">
            <a:off x="4019740" y="35005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3" name="Shape 1130"/>
          <p:cNvSpPr/>
          <p:nvPr/>
        </p:nvSpPr>
        <p:spPr>
          <a:xfrm rot="10800000">
            <a:off x="4476052" y="36227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4" name="Shape 1131"/>
          <p:cNvSpPr/>
          <p:nvPr/>
        </p:nvSpPr>
        <p:spPr>
          <a:xfrm rot="10800000">
            <a:off x="4830963" y="354337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5" name="Shape 1057"/>
          <p:cNvSpPr/>
          <p:nvPr/>
        </p:nvSpPr>
        <p:spPr>
          <a:xfrm rot="10800000">
            <a:off x="4691533" y="360290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6" name="Shape 1132"/>
          <p:cNvSpPr/>
          <p:nvPr/>
        </p:nvSpPr>
        <p:spPr>
          <a:xfrm rot="10800000">
            <a:off x="4349299" y="35830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7" name="Shape 1133"/>
          <p:cNvSpPr/>
          <p:nvPr/>
        </p:nvSpPr>
        <p:spPr>
          <a:xfrm rot="10800000">
            <a:off x="4159168" y="35632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8" name="Shape 1134"/>
          <p:cNvSpPr/>
          <p:nvPr/>
        </p:nvSpPr>
        <p:spPr>
          <a:xfrm rot="10800000">
            <a:off x="4488728" y="38211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9" name="Shape 1135"/>
          <p:cNvSpPr/>
          <p:nvPr/>
        </p:nvSpPr>
        <p:spPr>
          <a:xfrm rot="10800000">
            <a:off x="4856313" y="384103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0" name="Shape 1136"/>
          <p:cNvSpPr/>
          <p:nvPr/>
        </p:nvSpPr>
        <p:spPr>
          <a:xfrm rot="10800000">
            <a:off x="4640832" y="386087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1" name="Shape 1137"/>
          <p:cNvSpPr/>
          <p:nvPr/>
        </p:nvSpPr>
        <p:spPr>
          <a:xfrm rot="10800000">
            <a:off x="4323948" y="390928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2" name="Shape 1138"/>
          <p:cNvSpPr/>
          <p:nvPr/>
        </p:nvSpPr>
        <p:spPr>
          <a:xfrm rot="10800000">
            <a:off x="4146493" y="39005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3" name="Shape 1139"/>
          <p:cNvSpPr/>
          <p:nvPr/>
        </p:nvSpPr>
        <p:spPr>
          <a:xfrm rot="10800000">
            <a:off x="4514079" y="39997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4" name="Shape 1055"/>
          <p:cNvSpPr/>
          <p:nvPr/>
        </p:nvSpPr>
        <p:spPr>
          <a:xfrm rot="10800000">
            <a:off x="4868989" y="401962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5" name="Shape 1140"/>
          <p:cNvSpPr/>
          <p:nvPr/>
        </p:nvSpPr>
        <p:spPr>
          <a:xfrm rot="10800000">
            <a:off x="4678858" y="40394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6" name="Shape 1141"/>
          <p:cNvSpPr/>
          <p:nvPr/>
        </p:nvSpPr>
        <p:spPr>
          <a:xfrm rot="10800000">
            <a:off x="4336624" y="40593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7" name="Shape 1142"/>
          <p:cNvSpPr/>
          <p:nvPr/>
        </p:nvSpPr>
        <p:spPr>
          <a:xfrm rot="10800000">
            <a:off x="4133818" y="40791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8" name="Shape 1143"/>
          <p:cNvSpPr/>
          <p:nvPr/>
        </p:nvSpPr>
        <p:spPr>
          <a:xfrm rot="10800000">
            <a:off x="3448557" y="41982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9" name="Shape 1144"/>
          <p:cNvSpPr/>
          <p:nvPr/>
        </p:nvSpPr>
        <p:spPr>
          <a:xfrm rot="10800000">
            <a:off x="3816775" y="41188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0" name="Shape 1145"/>
          <p:cNvSpPr/>
          <p:nvPr/>
        </p:nvSpPr>
        <p:spPr>
          <a:xfrm rot="10800000">
            <a:off x="3626275" y="41386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1" name="Shape 1146"/>
          <p:cNvSpPr/>
          <p:nvPr/>
        </p:nvSpPr>
        <p:spPr>
          <a:xfrm rot="10800000">
            <a:off x="3270944" y="41585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2" name="Shape 1147"/>
          <p:cNvSpPr/>
          <p:nvPr/>
        </p:nvSpPr>
        <p:spPr>
          <a:xfrm rot="10800000">
            <a:off x="3067874" y="41783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3" name="Shape 1148"/>
          <p:cNvSpPr/>
          <p:nvPr/>
        </p:nvSpPr>
        <p:spPr>
          <a:xfrm rot="10800000">
            <a:off x="3435881" y="44165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4" name="Shape 1149"/>
          <p:cNvSpPr/>
          <p:nvPr/>
        </p:nvSpPr>
        <p:spPr>
          <a:xfrm rot="10800000">
            <a:off x="3842125" y="44363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5" name="Shape 1150"/>
          <p:cNvSpPr/>
          <p:nvPr/>
        </p:nvSpPr>
        <p:spPr>
          <a:xfrm rot="10800000">
            <a:off x="3613600" y="44561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6" name="Shape 1151"/>
          <p:cNvSpPr/>
          <p:nvPr/>
        </p:nvSpPr>
        <p:spPr>
          <a:xfrm rot="10800000">
            <a:off x="3245593" y="44760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7" name="Shape 1152"/>
          <p:cNvSpPr/>
          <p:nvPr/>
        </p:nvSpPr>
        <p:spPr>
          <a:xfrm rot="10800000">
            <a:off x="3093225" y="44958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8" name="Shape 1153"/>
          <p:cNvSpPr/>
          <p:nvPr/>
        </p:nvSpPr>
        <p:spPr>
          <a:xfrm rot="10800000">
            <a:off x="3524715" y="45157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9" name="Shape 1154"/>
          <p:cNvSpPr/>
          <p:nvPr/>
        </p:nvSpPr>
        <p:spPr>
          <a:xfrm rot="10800000">
            <a:off x="3931011" y="469431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0" name="Shape 1155"/>
          <p:cNvSpPr/>
          <p:nvPr/>
        </p:nvSpPr>
        <p:spPr>
          <a:xfrm rot="10800000">
            <a:off x="3677083" y="46744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1" name="Shape 1156"/>
          <p:cNvSpPr/>
          <p:nvPr/>
        </p:nvSpPr>
        <p:spPr>
          <a:xfrm rot="10800000">
            <a:off x="3385180" y="46546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2" name="Shape 1157"/>
          <p:cNvSpPr/>
          <p:nvPr/>
        </p:nvSpPr>
        <p:spPr>
          <a:xfrm rot="10800000">
            <a:off x="3169435" y="46347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3" name="Shape 1158"/>
          <p:cNvSpPr/>
          <p:nvPr/>
        </p:nvSpPr>
        <p:spPr>
          <a:xfrm rot="10800000">
            <a:off x="3512039" y="47340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4" name="Shape 1159"/>
          <p:cNvSpPr/>
          <p:nvPr/>
        </p:nvSpPr>
        <p:spPr>
          <a:xfrm rot="10800000">
            <a:off x="3969038" y="47538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5" name="Shape 1160"/>
          <p:cNvSpPr/>
          <p:nvPr/>
        </p:nvSpPr>
        <p:spPr>
          <a:xfrm rot="10800000">
            <a:off x="3727784" y="47736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6" name="Shape 1161"/>
          <p:cNvSpPr/>
          <p:nvPr/>
        </p:nvSpPr>
        <p:spPr>
          <a:xfrm rot="10800000">
            <a:off x="3359829" y="47935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7" name="Shape 1162"/>
          <p:cNvSpPr/>
          <p:nvPr/>
        </p:nvSpPr>
        <p:spPr>
          <a:xfrm rot="10800000">
            <a:off x="3144084" y="47141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8" name="Shape 1163"/>
          <p:cNvSpPr/>
          <p:nvPr/>
        </p:nvSpPr>
        <p:spPr>
          <a:xfrm rot="10800000">
            <a:off x="3486688" y="49721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9" name="Shape 1164"/>
          <p:cNvSpPr/>
          <p:nvPr/>
        </p:nvSpPr>
        <p:spPr>
          <a:xfrm rot="10800000">
            <a:off x="3943687" y="49125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0" name="Shape 1165"/>
          <p:cNvSpPr/>
          <p:nvPr/>
        </p:nvSpPr>
        <p:spPr>
          <a:xfrm rot="10800000">
            <a:off x="3715108" y="49919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1" name="Shape 1166"/>
          <p:cNvSpPr/>
          <p:nvPr/>
        </p:nvSpPr>
        <p:spPr>
          <a:xfrm rot="10800000">
            <a:off x="3372505" y="49324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2" name="Shape 1167"/>
          <p:cNvSpPr/>
          <p:nvPr/>
        </p:nvSpPr>
        <p:spPr>
          <a:xfrm rot="10800000">
            <a:off x="3207461" y="49522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3" name="Shape 1168"/>
          <p:cNvSpPr/>
          <p:nvPr/>
        </p:nvSpPr>
        <p:spPr>
          <a:xfrm rot="10800000">
            <a:off x="4387325" y="42974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4" name="Shape 1169"/>
          <p:cNvSpPr/>
          <p:nvPr/>
        </p:nvSpPr>
        <p:spPr>
          <a:xfrm rot="10800000">
            <a:off x="4767586" y="42775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5" name="Shape 1170"/>
          <p:cNvSpPr/>
          <p:nvPr/>
        </p:nvSpPr>
        <p:spPr>
          <a:xfrm rot="10800000">
            <a:off x="4615482" y="425775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6" name="Shape 1171"/>
          <p:cNvSpPr/>
          <p:nvPr/>
        </p:nvSpPr>
        <p:spPr>
          <a:xfrm rot="10800000">
            <a:off x="4197194" y="42379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7" name="Shape 1172"/>
          <p:cNvSpPr/>
          <p:nvPr/>
        </p:nvSpPr>
        <p:spPr>
          <a:xfrm rot="10800000">
            <a:off x="4754910" y="437681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8" name="Shape 1173"/>
          <p:cNvSpPr/>
          <p:nvPr/>
        </p:nvSpPr>
        <p:spPr>
          <a:xfrm rot="10800000">
            <a:off x="4602806" y="43569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9" name="Shape 1174"/>
          <p:cNvSpPr/>
          <p:nvPr/>
        </p:nvSpPr>
        <p:spPr>
          <a:xfrm rot="10800000">
            <a:off x="3994389" y="43172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0" name="Shape 1175"/>
          <p:cNvSpPr/>
          <p:nvPr/>
        </p:nvSpPr>
        <p:spPr>
          <a:xfrm rot="10800000">
            <a:off x="4526754" y="45355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1" name="Shape 1176"/>
          <p:cNvSpPr/>
          <p:nvPr/>
        </p:nvSpPr>
        <p:spPr>
          <a:xfrm rot="10800000">
            <a:off x="4843638" y="461493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2" name="Shape 1177"/>
          <p:cNvSpPr/>
          <p:nvPr/>
        </p:nvSpPr>
        <p:spPr>
          <a:xfrm rot="10800000">
            <a:off x="4095791" y="45554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3" name="Shape 1178"/>
          <p:cNvSpPr/>
          <p:nvPr/>
        </p:nvSpPr>
        <p:spPr>
          <a:xfrm rot="10800000">
            <a:off x="4463377" y="48133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4" name="Shape 1179"/>
          <p:cNvSpPr/>
          <p:nvPr/>
        </p:nvSpPr>
        <p:spPr>
          <a:xfrm rot="10800000">
            <a:off x="4361974" y="43966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5" name="Shape 1180"/>
          <p:cNvSpPr/>
          <p:nvPr/>
        </p:nvSpPr>
        <p:spPr>
          <a:xfrm rot="10800000">
            <a:off x="4273247" y="45752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6" name="Shape 1181"/>
          <p:cNvSpPr/>
          <p:nvPr/>
        </p:nvSpPr>
        <p:spPr>
          <a:xfrm rot="10800000">
            <a:off x="4818287" y="483322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7" name="Shape 1182"/>
          <p:cNvSpPr/>
          <p:nvPr/>
        </p:nvSpPr>
        <p:spPr>
          <a:xfrm rot="10800000">
            <a:off x="4729560" y="485306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8" name="Shape 1183"/>
          <p:cNvSpPr/>
          <p:nvPr/>
        </p:nvSpPr>
        <p:spPr>
          <a:xfrm rot="10800000">
            <a:off x="4260571" y="48729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9" name="Shape 1184"/>
          <p:cNvSpPr/>
          <p:nvPr/>
        </p:nvSpPr>
        <p:spPr>
          <a:xfrm rot="10800000">
            <a:off x="4083116" y="48927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0" name="Shape 1185"/>
          <p:cNvSpPr/>
          <p:nvPr/>
        </p:nvSpPr>
        <p:spPr>
          <a:xfrm rot="10800000">
            <a:off x="4438026" y="50118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1" name="Shape 1186"/>
          <p:cNvSpPr/>
          <p:nvPr/>
        </p:nvSpPr>
        <p:spPr>
          <a:xfrm rot="10800000">
            <a:off x="4881665" y="503165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2" name="Shape 1187"/>
          <p:cNvSpPr/>
          <p:nvPr/>
        </p:nvSpPr>
        <p:spPr>
          <a:xfrm rot="10800000">
            <a:off x="4666183" y="505150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3" name="Shape 1188"/>
          <p:cNvSpPr/>
          <p:nvPr/>
        </p:nvSpPr>
        <p:spPr>
          <a:xfrm rot="10800000">
            <a:off x="4298597" y="507134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4" name="Shape 1189"/>
          <p:cNvSpPr/>
          <p:nvPr/>
        </p:nvSpPr>
        <p:spPr>
          <a:xfrm rot="10800000">
            <a:off x="4070441" y="50911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65" name="Shape 1190"/>
          <p:cNvCxnSpPr>
            <a:stCxn id="511" idx="6"/>
            <a:endCxn id="512" idx="2"/>
          </p:cNvCxnSpPr>
          <p:nvPr/>
        </p:nvCxnSpPr>
        <p:spPr>
          <a:xfrm flipH="1" flipV="1">
            <a:off x="4303095" y="3978864"/>
            <a:ext cx="20855" cy="8724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66" name="Shape 1191"/>
          <p:cNvCxnSpPr/>
          <p:nvPr/>
        </p:nvCxnSpPr>
        <p:spPr>
          <a:xfrm>
            <a:off x="4120607" y="3657116"/>
            <a:ext cx="48600" cy="3218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67" name="Shape 1192"/>
          <p:cNvCxnSpPr>
            <a:stCxn id="460" idx="0"/>
            <a:endCxn id="465" idx="4"/>
          </p:cNvCxnSpPr>
          <p:nvPr/>
        </p:nvCxnSpPr>
        <p:spPr>
          <a:xfrm>
            <a:off x="3577664" y="3898414"/>
            <a:ext cx="38100" cy="61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68" name="Shape 1193"/>
          <p:cNvCxnSpPr>
            <a:stCxn id="458" idx="7"/>
            <a:endCxn id="464" idx="2"/>
          </p:cNvCxnSpPr>
          <p:nvPr/>
        </p:nvCxnSpPr>
        <p:spPr>
          <a:xfrm flipH="1">
            <a:off x="3338588" y="3796105"/>
            <a:ext cx="31500" cy="4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69" name="Shape 1194"/>
          <p:cNvCxnSpPr>
            <a:endCxn id="556" idx="2"/>
          </p:cNvCxnSpPr>
          <p:nvPr/>
        </p:nvCxnSpPr>
        <p:spPr>
          <a:xfrm flipH="1">
            <a:off x="4974887" y="4776520"/>
            <a:ext cx="253500" cy="1350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0" name="Shape 1195"/>
          <p:cNvCxnSpPr>
            <a:stCxn id="551" idx="0"/>
            <a:endCxn id="556" idx="4"/>
          </p:cNvCxnSpPr>
          <p:nvPr/>
        </p:nvCxnSpPr>
        <p:spPr>
          <a:xfrm flipH="1">
            <a:off x="4896438" y="4771539"/>
            <a:ext cx="25500" cy="61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1" name="Shape 1196"/>
          <p:cNvCxnSpPr/>
          <p:nvPr/>
        </p:nvCxnSpPr>
        <p:spPr>
          <a:xfrm rot="10800000">
            <a:off x="4677689" y="4623954"/>
            <a:ext cx="179399" cy="593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72" name="Shape 1197"/>
          <p:cNvSpPr/>
          <p:nvPr/>
        </p:nvSpPr>
        <p:spPr>
          <a:xfrm rot="10800000">
            <a:off x="4704209" y="45950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73" name="Shape 1198"/>
          <p:cNvCxnSpPr>
            <a:stCxn id="550" idx="6"/>
            <a:endCxn id="555" idx="2"/>
          </p:cNvCxnSpPr>
          <p:nvPr/>
        </p:nvCxnSpPr>
        <p:spPr>
          <a:xfrm flipH="1">
            <a:off x="4429854" y="4613864"/>
            <a:ext cx="96900" cy="39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4" name="Shape 1199"/>
          <p:cNvCxnSpPr>
            <a:stCxn id="416" idx="0"/>
            <a:endCxn id="555" idx="4"/>
          </p:cNvCxnSpPr>
          <p:nvPr/>
        </p:nvCxnSpPr>
        <p:spPr>
          <a:xfrm>
            <a:off x="4300845" y="4493727"/>
            <a:ext cx="50700" cy="81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5" name="Shape 1200"/>
          <p:cNvCxnSpPr>
            <a:stCxn id="577" idx="1"/>
            <a:endCxn id="416" idx="6"/>
          </p:cNvCxnSpPr>
          <p:nvPr/>
        </p:nvCxnSpPr>
        <p:spPr>
          <a:xfrm>
            <a:off x="4140730" y="4351730"/>
            <a:ext cx="81900" cy="63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6" name="Shape 1202"/>
          <p:cNvCxnSpPr>
            <a:endCxn id="577" idx="4"/>
          </p:cNvCxnSpPr>
          <p:nvPr/>
        </p:nvCxnSpPr>
        <p:spPr>
          <a:xfrm>
            <a:off x="4047564" y="4094764"/>
            <a:ext cx="37800" cy="123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77" name="Shape 1201"/>
          <p:cNvSpPr/>
          <p:nvPr/>
        </p:nvSpPr>
        <p:spPr>
          <a:xfrm rot="10800000">
            <a:off x="4007064" y="42180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78" name="Shape 1203"/>
          <p:cNvCxnSpPr>
            <a:endCxn id="579" idx="5"/>
          </p:cNvCxnSpPr>
          <p:nvPr/>
        </p:nvCxnSpPr>
        <p:spPr>
          <a:xfrm>
            <a:off x="3882097" y="3817085"/>
            <a:ext cx="97200" cy="146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79" name="Shape 1204"/>
          <p:cNvSpPr/>
          <p:nvPr/>
        </p:nvSpPr>
        <p:spPr>
          <a:xfrm rot="10800000">
            <a:off x="3956363" y="394025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80" name="Shape 1205"/>
          <p:cNvCxnSpPr>
            <a:endCxn id="504" idx="2"/>
          </p:cNvCxnSpPr>
          <p:nvPr/>
        </p:nvCxnSpPr>
        <p:spPr>
          <a:xfrm rot="10800000">
            <a:off x="4987563" y="3621676"/>
            <a:ext cx="255900" cy="7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1" name="Shape 1206"/>
          <p:cNvCxnSpPr>
            <a:endCxn id="493" idx="7"/>
          </p:cNvCxnSpPr>
          <p:nvPr/>
        </p:nvCxnSpPr>
        <p:spPr>
          <a:xfrm rot="10800000" flipH="1">
            <a:off x="4364284" y="3415899"/>
            <a:ext cx="84000" cy="103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2" name="Shape 1207"/>
          <p:cNvCxnSpPr/>
          <p:nvPr/>
        </p:nvCxnSpPr>
        <p:spPr>
          <a:xfrm rot="10800000">
            <a:off x="4389353" y="3171774"/>
            <a:ext cx="69899" cy="31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3" name="Shape 1208"/>
          <p:cNvCxnSpPr/>
          <p:nvPr/>
        </p:nvCxnSpPr>
        <p:spPr>
          <a:xfrm flipH="1">
            <a:off x="3207215" y="3296377"/>
            <a:ext cx="103499" cy="1449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4" name="Shape 1209"/>
          <p:cNvCxnSpPr>
            <a:stCxn id="431" idx="6"/>
            <a:endCxn id="438" idx="2"/>
          </p:cNvCxnSpPr>
          <p:nvPr/>
        </p:nvCxnSpPr>
        <p:spPr>
          <a:xfrm flipH="1">
            <a:off x="3478450" y="2864439"/>
            <a:ext cx="109800" cy="39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5" name="Shape 1210"/>
          <p:cNvCxnSpPr>
            <a:stCxn id="586" idx="2"/>
            <a:endCxn id="431" idx="2"/>
          </p:cNvCxnSpPr>
          <p:nvPr/>
        </p:nvCxnSpPr>
        <p:spPr>
          <a:xfrm rot="10800000">
            <a:off x="3744916" y="2864570"/>
            <a:ext cx="177600" cy="59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86" name="Shape 1211"/>
          <p:cNvSpPr/>
          <p:nvPr/>
        </p:nvSpPr>
        <p:spPr>
          <a:xfrm rot="10800000">
            <a:off x="3765916" y="28456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87" name="Shape 1212"/>
          <p:cNvCxnSpPr/>
          <p:nvPr/>
        </p:nvCxnSpPr>
        <p:spPr>
          <a:xfrm rot="10800000">
            <a:off x="4028518" y="2978918"/>
            <a:ext cx="40800" cy="26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8" name="Shape 1213"/>
          <p:cNvCxnSpPr/>
          <p:nvPr/>
        </p:nvCxnSpPr>
        <p:spPr>
          <a:xfrm rot="10800000" flipH="1">
            <a:off x="4036040" y="3077329"/>
            <a:ext cx="30299" cy="74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589" name="Shape 1214"/>
          <p:cNvGrpSpPr/>
          <p:nvPr/>
        </p:nvGrpSpPr>
        <p:grpSpPr>
          <a:xfrm>
            <a:off x="5212594" y="2283880"/>
            <a:ext cx="331418" cy="401080"/>
            <a:chOff x="5868596" y="1489543"/>
            <a:chExt cx="331418" cy="401080"/>
          </a:xfrm>
        </p:grpSpPr>
        <p:grpSp>
          <p:nvGrpSpPr>
            <p:cNvPr id="590" name="Shape 1215"/>
            <p:cNvGrpSpPr/>
            <p:nvPr/>
          </p:nvGrpSpPr>
          <p:grpSpPr>
            <a:xfrm>
              <a:off x="5868596" y="1489543"/>
              <a:ext cx="331418" cy="401080"/>
              <a:chOff x="5203168" y="2008175"/>
              <a:chExt cx="347107" cy="420111"/>
            </a:xfrm>
          </p:grpSpPr>
          <p:sp>
            <p:nvSpPr>
              <p:cNvPr id="592" name="Shape 1216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93" name="Shape 1217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CC412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94" name="Shape 1218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91" name="Shape 1219"/>
            <p:cNvSpPr/>
            <p:nvPr/>
          </p:nvSpPr>
          <p:spPr>
            <a:xfrm>
              <a:off x="5908627" y="152988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595" name="Shape 1220"/>
          <p:cNvGrpSpPr/>
          <p:nvPr/>
        </p:nvGrpSpPr>
        <p:grpSpPr>
          <a:xfrm>
            <a:off x="5212594" y="2884947"/>
            <a:ext cx="331418" cy="401080"/>
            <a:chOff x="6303130" y="1657431"/>
            <a:chExt cx="331418" cy="401080"/>
          </a:xfrm>
        </p:grpSpPr>
        <p:grpSp>
          <p:nvGrpSpPr>
            <p:cNvPr id="596" name="Shape 1221"/>
            <p:cNvGrpSpPr/>
            <p:nvPr/>
          </p:nvGrpSpPr>
          <p:grpSpPr>
            <a:xfrm>
              <a:off x="6303130" y="1657431"/>
              <a:ext cx="331418" cy="401080"/>
              <a:chOff x="5203168" y="2008175"/>
              <a:chExt cx="347107" cy="420111"/>
            </a:xfrm>
          </p:grpSpPr>
          <p:sp>
            <p:nvSpPr>
              <p:cNvPr id="598" name="Shape 1222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99" name="Shape 1223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D9EE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00" name="Shape 1224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97" name="Shape 1225"/>
            <p:cNvSpPr/>
            <p:nvPr/>
          </p:nvSpPr>
          <p:spPr>
            <a:xfrm>
              <a:off x="6354679" y="170441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601" name="Shape 1226"/>
          <p:cNvGrpSpPr/>
          <p:nvPr/>
        </p:nvGrpSpPr>
        <p:grpSpPr>
          <a:xfrm>
            <a:off x="5212594" y="3409814"/>
            <a:ext cx="331418" cy="401080"/>
            <a:chOff x="6737663" y="1482576"/>
            <a:chExt cx="331418" cy="401080"/>
          </a:xfrm>
        </p:grpSpPr>
        <p:grpSp>
          <p:nvGrpSpPr>
            <p:cNvPr id="602" name="Shape 1227"/>
            <p:cNvGrpSpPr/>
            <p:nvPr/>
          </p:nvGrpSpPr>
          <p:grpSpPr>
            <a:xfrm>
              <a:off x="6737663" y="1482576"/>
              <a:ext cx="331418" cy="401080"/>
              <a:chOff x="5203168" y="2008175"/>
              <a:chExt cx="347107" cy="420111"/>
            </a:xfrm>
          </p:grpSpPr>
          <p:sp>
            <p:nvSpPr>
              <p:cNvPr id="604" name="Shape 1228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05" name="Shape 1229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F6B26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06" name="Shape 1230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03" name="Shape 1231"/>
            <p:cNvSpPr/>
            <p:nvPr/>
          </p:nvSpPr>
          <p:spPr>
            <a:xfrm>
              <a:off x="6774384" y="1524329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607" name="Shape 1232"/>
          <p:cNvGrpSpPr/>
          <p:nvPr/>
        </p:nvGrpSpPr>
        <p:grpSpPr>
          <a:xfrm>
            <a:off x="5212594" y="3934680"/>
            <a:ext cx="331418" cy="401080"/>
            <a:chOff x="7172196" y="1653951"/>
            <a:chExt cx="331418" cy="401080"/>
          </a:xfrm>
        </p:grpSpPr>
        <p:grpSp>
          <p:nvGrpSpPr>
            <p:cNvPr id="608" name="Shape 1233"/>
            <p:cNvGrpSpPr/>
            <p:nvPr/>
          </p:nvGrpSpPr>
          <p:grpSpPr>
            <a:xfrm>
              <a:off x="7172196" y="1653951"/>
              <a:ext cx="331418" cy="401080"/>
              <a:chOff x="5203168" y="2008175"/>
              <a:chExt cx="347107" cy="420111"/>
            </a:xfrm>
          </p:grpSpPr>
          <p:sp>
            <p:nvSpPr>
              <p:cNvPr id="610" name="Shape 1234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11" name="Shape 1235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8E7CC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12" name="Shape 1236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09" name="Shape 1237"/>
            <p:cNvSpPr/>
            <p:nvPr/>
          </p:nvSpPr>
          <p:spPr>
            <a:xfrm>
              <a:off x="7213002" y="1692495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613" name="Shape 1238"/>
          <p:cNvGrpSpPr/>
          <p:nvPr/>
        </p:nvGrpSpPr>
        <p:grpSpPr>
          <a:xfrm>
            <a:off x="5212594" y="4535747"/>
            <a:ext cx="331418" cy="401080"/>
            <a:chOff x="7606729" y="1479097"/>
            <a:chExt cx="331418" cy="401080"/>
          </a:xfrm>
        </p:grpSpPr>
        <p:grpSp>
          <p:nvGrpSpPr>
            <p:cNvPr id="614" name="Shape 1239"/>
            <p:cNvGrpSpPr/>
            <p:nvPr/>
          </p:nvGrpSpPr>
          <p:grpSpPr>
            <a:xfrm>
              <a:off x="7606729" y="1479097"/>
              <a:ext cx="331418" cy="401080"/>
              <a:chOff x="5203168" y="2008175"/>
              <a:chExt cx="347107" cy="420111"/>
            </a:xfrm>
          </p:grpSpPr>
          <p:sp>
            <p:nvSpPr>
              <p:cNvPr id="616" name="Shape 1240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17" name="Shape 1241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93C47D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18" name="Shape 1242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15" name="Shape 1243"/>
            <p:cNvSpPr/>
            <p:nvPr/>
          </p:nvSpPr>
          <p:spPr>
            <a:xfrm>
              <a:off x="7646020" y="1522757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619" name="Shape 1244"/>
          <p:cNvSpPr txBox="1"/>
          <p:nvPr/>
        </p:nvSpPr>
        <p:spPr>
          <a:xfrm>
            <a:off x="1788721" y="3409816"/>
            <a:ext cx="888942" cy="3744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400" b="1" i="1" dirty="0">
                <a:solidFill>
                  <a:srgbClr val="434343"/>
                </a:solidFill>
                <a:latin typeface="+mj-lt"/>
                <a:ea typeface="Oswald"/>
                <a:cs typeface="Oswald"/>
                <a:sym typeface="Oswald"/>
              </a:rPr>
              <a:t>PRESENT DAY</a:t>
            </a:r>
          </a:p>
        </p:txBody>
      </p:sp>
      <p:cxnSp>
        <p:nvCxnSpPr>
          <p:cNvPr id="620" name="Shape 1245"/>
          <p:cNvCxnSpPr/>
          <p:nvPr/>
        </p:nvCxnSpPr>
        <p:spPr>
          <a:xfrm rot="10800000" flipH="1">
            <a:off x="2742763" y="3554926"/>
            <a:ext cx="284400" cy="1467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621" name="Shape 1246"/>
          <p:cNvSpPr txBox="1"/>
          <p:nvPr/>
        </p:nvSpPr>
        <p:spPr>
          <a:xfrm>
            <a:off x="1151708" y="1466060"/>
            <a:ext cx="4785974" cy="2063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600" b="1" i="1" dirty="0">
                <a:latin typeface="+mj-lt"/>
                <a:ea typeface="Oswald"/>
                <a:cs typeface="Oswald"/>
                <a:sym typeface="Oswald"/>
              </a:rPr>
              <a:t>WE FACILITATED SESSIONS THAT CONNECTED EVENT PATHS TO FIVE ENDSTATES</a:t>
            </a:r>
          </a:p>
        </p:txBody>
      </p:sp>
      <p:cxnSp>
        <p:nvCxnSpPr>
          <p:cNvPr id="622" name="Shape 1247"/>
          <p:cNvCxnSpPr/>
          <p:nvPr/>
        </p:nvCxnSpPr>
        <p:spPr>
          <a:xfrm>
            <a:off x="2756378" y="3744279"/>
            <a:ext cx="349499" cy="56099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623" name="Shape 1257"/>
          <p:cNvSpPr/>
          <p:nvPr/>
        </p:nvSpPr>
        <p:spPr>
          <a:xfrm rot="5400000">
            <a:off x="4634025" y="3573529"/>
            <a:ext cx="2664300" cy="286199"/>
          </a:xfrm>
          <a:prstGeom prst="triangle">
            <a:avLst>
              <a:gd name="adj" fmla="val 5041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624" name="Shape 1258"/>
          <p:cNvGrpSpPr/>
          <p:nvPr/>
        </p:nvGrpSpPr>
        <p:grpSpPr>
          <a:xfrm>
            <a:off x="9479794" y="3477480"/>
            <a:ext cx="331418" cy="401080"/>
            <a:chOff x="7172196" y="1653951"/>
            <a:chExt cx="331418" cy="401080"/>
          </a:xfrm>
        </p:grpSpPr>
        <p:grpSp>
          <p:nvGrpSpPr>
            <p:cNvPr id="625" name="Shape 1259"/>
            <p:cNvGrpSpPr/>
            <p:nvPr/>
          </p:nvGrpSpPr>
          <p:grpSpPr>
            <a:xfrm>
              <a:off x="7172196" y="1653951"/>
              <a:ext cx="331418" cy="401080"/>
              <a:chOff x="5203168" y="2008175"/>
              <a:chExt cx="347107" cy="420111"/>
            </a:xfrm>
          </p:grpSpPr>
          <p:sp>
            <p:nvSpPr>
              <p:cNvPr id="627" name="Shape 1260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28" name="Shape 1261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8E7CC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29" name="Shape 1262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26" name="Shape 1263"/>
            <p:cNvSpPr/>
            <p:nvPr/>
          </p:nvSpPr>
          <p:spPr>
            <a:xfrm>
              <a:off x="7213002" y="1692495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630" name="Shape 1264"/>
          <p:cNvGrpSpPr/>
          <p:nvPr/>
        </p:nvGrpSpPr>
        <p:grpSpPr>
          <a:xfrm>
            <a:off x="6431794" y="4459547"/>
            <a:ext cx="331418" cy="401080"/>
            <a:chOff x="7606729" y="1479097"/>
            <a:chExt cx="331418" cy="401080"/>
          </a:xfrm>
        </p:grpSpPr>
        <p:grpSp>
          <p:nvGrpSpPr>
            <p:cNvPr id="631" name="Shape 1265"/>
            <p:cNvGrpSpPr/>
            <p:nvPr/>
          </p:nvGrpSpPr>
          <p:grpSpPr>
            <a:xfrm>
              <a:off x="7606729" y="1479097"/>
              <a:ext cx="331418" cy="401080"/>
              <a:chOff x="5203168" y="2008175"/>
              <a:chExt cx="347107" cy="420111"/>
            </a:xfrm>
          </p:grpSpPr>
          <p:sp>
            <p:nvSpPr>
              <p:cNvPr id="633" name="Shape 1266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34" name="Shape 1267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93C47D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35" name="Shape 1268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32" name="Shape 1269"/>
            <p:cNvSpPr/>
            <p:nvPr/>
          </p:nvSpPr>
          <p:spPr>
            <a:xfrm>
              <a:off x="7646020" y="1522757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636" name="Shape 207"/>
          <p:cNvSpPr/>
          <p:nvPr/>
        </p:nvSpPr>
        <p:spPr>
          <a:xfrm rot="10800000">
            <a:off x="2634852" y="58312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37" name="TextBox 636"/>
          <p:cNvSpPr txBox="1"/>
          <p:nvPr/>
        </p:nvSpPr>
        <p:spPr>
          <a:xfrm>
            <a:off x="2832291" y="5775933"/>
            <a:ext cx="178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= possible future event</a:t>
            </a:r>
          </a:p>
        </p:txBody>
      </p:sp>
      <p:grpSp>
        <p:nvGrpSpPr>
          <p:cNvPr id="638" name="Shape 407"/>
          <p:cNvGrpSpPr/>
          <p:nvPr/>
        </p:nvGrpSpPr>
        <p:grpSpPr>
          <a:xfrm>
            <a:off x="5691939" y="5828470"/>
            <a:ext cx="209356" cy="185700"/>
            <a:chOff x="5868596" y="1489543"/>
            <a:chExt cx="331418" cy="401080"/>
          </a:xfrm>
        </p:grpSpPr>
        <p:grpSp>
          <p:nvGrpSpPr>
            <p:cNvPr id="639" name="Shape 408"/>
            <p:cNvGrpSpPr/>
            <p:nvPr/>
          </p:nvGrpSpPr>
          <p:grpSpPr>
            <a:xfrm>
              <a:off x="5868596" y="1489543"/>
              <a:ext cx="331418" cy="401080"/>
              <a:chOff x="5203168" y="2008175"/>
              <a:chExt cx="347107" cy="420111"/>
            </a:xfrm>
          </p:grpSpPr>
          <p:sp>
            <p:nvSpPr>
              <p:cNvPr id="641" name="Shape 409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42" name="Shape 410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43" name="Shape 411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40" name="Shape 412"/>
            <p:cNvSpPr/>
            <p:nvPr/>
          </p:nvSpPr>
          <p:spPr>
            <a:xfrm>
              <a:off x="5908627" y="152988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644" name="TextBox 643"/>
          <p:cNvSpPr txBox="1"/>
          <p:nvPr/>
        </p:nvSpPr>
        <p:spPr>
          <a:xfrm>
            <a:off x="5973488" y="5756870"/>
            <a:ext cx="178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= possible </a:t>
            </a:r>
            <a:r>
              <a:rPr lang="en-US" sz="1300" dirty="0" err="1"/>
              <a:t>endstate</a:t>
            </a:r>
            <a:endParaRPr lang="en-US" sz="13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3904176" y="6203198"/>
            <a:ext cx="3940126" cy="365125"/>
          </a:xfr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96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2C1A-D206-BB40-B7FD-40B63E789C35}" type="slidenum">
              <a:rPr lang="en-US" smtClean="0"/>
              <a:t>3</a:t>
            </a:fld>
            <a:endParaRPr lang="en-US"/>
          </a:p>
        </p:txBody>
      </p:sp>
      <p:sp>
        <p:nvSpPr>
          <p:cNvPr id="7" name="Shape 1280"/>
          <p:cNvSpPr txBox="1"/>
          <p:nvPr/>
        </p:nvSpPr>
        <p:spPr>
          <a:xfrm>
            <a:off x="925287" y="1378948"/>
            <a:ext cx="10752241" cy="401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b="1" i="1" dirty="0">
                <a:solidFill>
                  <a:schemeClr val="dk1"/>
                </a:solidFill>
                <a:latin typeface="+mj-lt"/>
                <a:ea typeface="Oswald"/>
                <a:cs typeface="Oswald"/>
                <a:sym typeface="Oswald"/>
              </a:rPr>
              <a:t>THE FUTURE MAP FORMS THE BASIS FOR IMPLEMENTATION PLANNING AND ONGOING EVENT MONITORING </a:t>
            </a:r>
          </a:p>
        </p:txBody>
      </p:sp>
      <p:cxnSp>
        <p:nvCxnSpPr>
          <p:cNvPr id="8" name="Shape 1281"/>
          <p:cNvCxnSpPr>
            <a:endCxn id="31" idx="2"/>
          </p:cNvCxnSpPr>
          <p:nvPr/>
        </p:nvCxnSpPr>
        <p:spPr>
          <a:xfrm rot="10800000">
            <a:off x="4863912" y="2854012"/>
            <a:ext cx="177600" cy="59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" name="Shape 1284"/>
          <p:cNvCxnSpPr>
            <a:stCxn id="50" idx="0"/>
          </p:cNvCxnSpPr>
          <p:nvPr/>
        </p:nvCxnSpPr>
        <p:spPr>
          <a:xfrm flipH="1">
            <a:off x="5267129" y="2773562"/>
            <a:ext cx="38700" cy="182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" name="Shape 1286"/>
          <p:cNvCxnSpPr>
            <a:stCxn id="48" idx="6"/>
          </p:cNvCxnSpPr>
          <p:nvPr/>
        </p:nvCxnSpPr>
        <p:spPr>
          <a:xfrm rot="10800000">
            <a:off x="5460192" y="2655618"/>
            <a:ext cx="198300" cy="19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1" name="Shape 1288"/>
          <p:cNvCxnSpPr>
            <a:stCxn id="46" idx="7"/>
            <a:endCxn id="48" idx="2"/>
          </p:cNvCxnSpPr>
          <p:nvPr/>
        </p:nvCxnSpPr>
        <p:spPr>
          <a:xfrm flipH="1">
            <a:off x="5815157" y="2552191"/>
            <a:ext cx="107100" cy="123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2" name="Shape 1290"/>
          <p:cNvCxnSpPr>
            <a:stCxn id="46" idx="1"/>
            <a:endCxn id="49" idx="4"/>
          </p:cNvCxnSpPr>
          <p:nvPr/>
        </p:nvCxnSpPr>
        <p:spPr>
          <a:xfrm>
            <a:off x="6032990" y="2552191"/>
            <a:ext cx="84000" cy="164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3" name="Shape 1292"/>
          <p:cNvCxnSpPr>
            <a:endCxn id="49" idx="3"/>
          </p:cNvCxnSpPr>
          <p:nvPr/>
        </p:nvCxnSpPr>
        <p:spPr>
          <a:xfrm flipH="1">
            <a:off x="6172419" y="2515314"/>
            <a:ext cx="168900" cy="223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4" name="Shape 1293"/>
          <p:cNvCxnSpPr>
            <a:stCxn id="33" idx="0"/>
          </p:cNvCxnSpPr>
          <p:nvPr/>
        </p:nvCxnSpPr>
        <p:spPr>
          <a:xfrm flipH="1">
            <a:off x="4510766" y="2971999"/>
            <a:ext cx="8400" cy="1899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1295"/>
          <p:cNvCxnSpPr>
            <a:endCxn id="39" idx="3"/>
          </p:cNvCxnSpPr>
          <p:nvPr/>
        </p:nvCxnSpPr>
        <p:spPr>
          <a:xfrm flipH="1">
            <a:off x="5107530" y="3336877"/>
            <a:ext cx="204600" cy="156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6" name="Shape 1297"/>
          <p:cNvCxnSpPr>
            <a:stCxn id="60" idx="7"/>
            <a:endCxn id="41" idx="3"/>
          </p:cNvCxnSpPr>
          <p:nvPr/>
        </p:nvCxnSpPr>
        <p:spPr>
          <a:xfrm flipH="1">
            <a:off x="4993136" y="3623753"/>
            <a:ext cx="168600" cy="71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7" name="Shape 1300"/>
          <p:cNvCxnSpPr/>
          <p:nvPr/>
        </p:nvCxnSpPr>
        <p:spPr>
          <a:xfrm rot="10800000" flipH="1">
            <a:off x="4966228" y="3608652"/>
            <a:ext cx="52799" cy="701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" name="Shape 1301"/>
          <p:cNvCxnSpPr/>
          <p:nvPr/>
        </p:nvCxnSpPr>
        <p:spPr>
          <a:xfrm flipH="1">
            <a:off x="4663262" y="3214771"/>
            <a:ext cx="225599" cy="2216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9" name="Shape 1302"/>
          <p:cNvCxnSpPr/>
          <p:nvPr/>
        </p:nvCxnSpPr>
        <p:spPr>
          <a:xfrm rot="10800000">
            <a:off x="5302803" y="3065858"/>
            <a:ext cx="85200" cy="27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" name="Shape 1303"/>
          <p:cNvCxnSpPr>
            <a:endCxn id="21" idx="2"/>
          </p:cNvCxnSpPr>
          <p:nvPr/>
        </p:nvCxnSpPr>
        <p:spPr>
          <a:xfrm rot="10800000">
            <a:off x="6170002" y="2973074"/>
            <a:ext cx="192600" cy="112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" name="Shape 1304"/>
          <p:cNvSpPr/>
          <p:nvPr/>
        </p:nvSpPr>
        <p:spPr>
          <a:xfrm rot="10800000">
            <a:off x="6013402" y="289477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22" name="Shape 1305"/>
          <p:cNvCxnSpPr>
            <a:endCxn id="53" idx="3"/>
          </p:cNvCxnSpPr>
          <p:nvPr/>
        </p:nvCxnSpPr>
        <p:spPr>
          <a:xfrm flipH="1">
            <a:off x="5703430" y="3007633"/>
            <a:ext cx="145800" cy="148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" name="Shape 1307"/>
          <p:cNvCxnSpPr>
            <a:endCxn id="59" idx="4"/>
          </p:cNvCxnSpPr>
          <p:nvPr/>
        </p:nvCxnSpPr>
        <p:spPr>
          <a:xfrm>
            <a:off x="5396883" y="3361562"/>
            <a:ext cx="35700" cy="1317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4" name="Shape 1309"/>
          <p:cNvCxnSpPr>
            <a:endCxn id="56" idx="1"/>
          </p:cNvCxnSpPr>
          <p:nvPr/>
        </p:nvCxnSpPr>
        <p:spPr>
          <a:xfrm rot="10800000">
            <a:off x="5842860" y="3365785"/>
            <a:ext cx="59100" cy="179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" name="Shape 1311"/>
          <p:cNvCxnSpPr>
            <a:endCxn id="45" idx="3"/>
          </p:cNvCxnSpPr>
          <p:nvPr/>
        </p:nvCxnSpPr>
        <p:spPr>
          <a:xfrm flipH="1">
            <a:off x="4790119" y="3828904"/>
            <a:ext cx="103200" cy="1436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6" name="Shape 1313"/>
          <p:cNvSpPr/>
          <p:nvPr/>
        </p:nvSpPr>
        <p:spPr>
          <a:xfrm rot="10800000">
            <a:off x="5341608" y="432669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27" name="Shape 1314"/>
          <p:cNvCxnSpPr>
            <a:endCxn id="66" idx="2"/>
          </p:cNvCxnSpPr>
          <p:nvPr/>
        </p:nvCxnSpPr>
        <p:spPr>
          <a:xfrm rot="10800000">
            <a:off x="6144651" y="4087500"/>
            <a:ext cx="217800" cy="64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8" name="Shape 1316"/>
          <p:cNvCxnSpPr>
            <a:endCxn id="62" idx="1"/>
          </p:cNvCxnSpPr>
          <p:nvPr/>
        </p:nvCxnSpPr>
        <p:spPr>
          <a:xfrm rot="10800000">
            <a:off x="5944262" y="3726147"/>
            <a:ext cx="96900" cy="304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9" name="Shape 1318"/>
          <p:cNvCxnSpPr/>
          <p:nvPr/>
        </p:nvCxnSpPr>
        <p:spPr>
          <a:xfrm rot="10800000" flipH="1">
            <a:off x="5713945" y="3689231"/>
            <a:ext cx="124499" cy="140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0" name="Shape 1319"/>
          <p:cNvCxnSpPr/>
          <p:nvPr/>
        </p:nvCxnSpPr>
        <p:spPr>
          <a:xfrm rot="10800000" flipH="1">
            <a:off x="5567395" y="3847866"/>
            <a:ext cx="109499" cy="82499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1" name="Shape 1283"/>
          <p:cNvSpPr/>
          <p:nvPr/>
        </p:nvSpPr>
        <p:spPr>
          <a:xfrm rot="10800000">
            <a:off x="4707312" y="2775712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2" name="Shape 1320"/>
          <p:cNvSpPr/>
          <p:nvPr/>
        </p:nvSpPr>
        <p:spPr>
          <a:xfrm rot="10800000">
            <a:off x="4999320" y="2855087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3" name="Shape 1294"/>
          <p:cNvSpPr/>
          <p:nvPr/>
        </p:nvSpPr>
        <p:spPr>
          <a:xfrm rot="10800000">
            <a:off x="4440866" y="281539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4" name="Shape 1321"/>
          <p:cNvSpPr/>
          <p:nvPr/>
        </p:nvSpPr>
        <p:spPr>
          <a:xfrm rot="10800000">
            <a:off x="5012048" y="303368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" name="Shape 1322"/>
          <p:cNvSpPr/>
          <p:nvPr/>
        </p:nvSpPr>
        <p:spPr>
          <a:xfrm rot="10800000">
            <a:off x="4872250" y="307336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" name="Shape 1323"/>
          <p:cNvSpPr/>
          <p:nvPr/>
        </p:nvSpPr>
        <p:spPr>
          <a:xfrm rot="10800000">
            <a:off x="4415409" y="315274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" name="Shape 1324"/>
          <p:cNvSpPr/>
          <p:nvPr/>
        </p:nvSpPr>
        <p:spPr>
          <a:xfrm rot="10800000">
            <a:off x="4377331" y="335118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" name="Shape 1325"/>
          <p:cNvSpPr/>
          <p:nvPr/>
        </p:nvSpPr>
        <p:spPr>
          <a:xfrm rot="10800000">
            <a:off x="4529593" y="339086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" name="Shape 1296"/>
          <p:cNvSpPr/>
          <p:nvPr/>
        </p:nvSpPr>
        <p:spPr>
          <a:xfrm rot="10800000">
            <a:off x="4973864" y="347024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" name="Shape 1326"/>
          <p:cNvSpPr/>
          <p:nvPr/>
        </p:nvSpPr>
        <p:spPr>
          <a:xfrm rot="10800000">
            <a:off x="4199612" y="3410712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" name="Shape 1299"/>
          <p:cNvSpPr/>
          <p:nvPr/>
        </p:nvSpPr>
        <p:spPr>
          <a:xfrm rot="10800000">
            <a:off x="4859522" y="3671856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" name="Shape 1327"/>
          <p:cNvSpPr/>
          <p:nvPr/>
        </p:nvSpPr>
        <p:spPr>
          <a:xfrm rot="10800000">
            <a:off x="4466217" y="3652012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" name="Shape 1328"/>
          <p:cNvSpPr/>
          <p:nvPr/>
        </p:nvSpPr>
        <p:spPr>
          <a:xfrm rot="10800000">
            <a:off x="4618426" y="3731387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" name="Shape 1329"/>
          <p:cNvSpPr/>
          <p:nvPr/>
        </p:nvSpPr>
        <p:spPr>
          <a:xfrm rot="10800000">
            <a:off x="4301173" y="3711543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" name="Shape 1312"/>
          <p:cNvSpPr/>
          <p:nvPr/>
        </p:nvSpPr>
        <p:spPr>
          <a:xfrm rot="10800000">
            <a:off x="4656452" y="3949668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" name="Shape 1289"/>
          <p:cNvSpPr/>
          <p:nvPr/>
        </p:nvSpPr>
        <p:spPr>
          <a:xfrm rot="10800000">
            <a:off x="5899324" y="241852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" name="Shape 1330"/>
          <p:cNvSpPr/>
          <p:nvPr/>
        </p:nvSpPr>
        <p:spPr>
          <a:xfrm rot="10800000">
            <a:off x="5303582" y="257727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" name="Shape 1287"/>
          <p:cNvSpPr/>
          <p:nvPr/>
        </p:nvSpPr>
        <p:spPr>
          <a:xfrm rot="10800000">
            <a:off x="5658492" y="259711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" name="Shape 1291"/>
          <p:cNvSpPr/>
          <p:nvPr/>
        </p:nvSpPr>
        <p:spPr>
          <a:xfrm rot="10800000">
            <a:off x="6038753" y="271618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" name="Shape 1285"/>
          <p:cNvSpPr/>
          <p:nvPr/>
        </p:nvSpPr>
        <p:spPr>
          <a:xfrm rot="10800000">
            <a:off x="5227529" y="2616962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" name="Shape 1331"/>
          <p:cNvSpPr/>
          <p:nvPr/>
        </p:nvSpPr>
        <p:spPr>
          <a:xfrm rot="10800000">
            <a:off x="5835947" y="291461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" name="Shape 1332"/>
          <p:cNvSpPr/>
          <p:nvPr/>
        </p:nvSpPr>
        <p:spPr>
          <a:xfrm rot="10800000">
            <a:off x="5176828" y="295430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" name="Shape 1306"/>
          <p:cNvSpPr/>
          <p:nvPr/>
        </p:nvSpPr>
        <p:spPr>
          <a:xfrm rot="10800000">
            <a:off x="5569764" y="313289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" name="Shape 1333"/>
          <p:cNvSpPr/>
          <p:nvPr/>
        </p:nvSpPr>
        <p:spPr>
          <a:xfrm rot="10800000">
            <a:off x="5366958" y="305352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" name="Shape 1334"/>
          <p:cNvSpPr/>
          <p:nvPr/>
        </p:nvSpPr>
        <p:spPr>
          <a:xfrm rot="10800000">
            <a:off x="5544414" y="327180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" name="Shape 1310"/>
          <p:cNvSpPr/>
          <p:nvPr/>
        </p:nvSpPr>
        <p:spPr>
          <a:xfrm rot="10800000">
            <a:off x="5709193" y="323211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7" name="Shape 1335"/>
          <p:cNvSpPr/>
          <p:nvPr/>
        </p:nvSpPr>
        <p:spPr>
          <a:xfrm rot="10800000">
            <a:off x="5290907" y="321227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8" name="Shape 1336"/>
          <p:cNvSpPr/>
          <p:nvPr/>
        </p:nvSpPr>
        <p:spPr>
          <a:xfrm rot="10800000">
            <a:off x="5861297" y="352977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9" name="Shape 1308"/>
          <p:cNvSpPr/>
          <p:nvPr/>
        </p:nvSpPr>
        <p:spPr>
          <a:xfrm rot="10800000">
            <a:off x="5354283" y="3493262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0" name="Shape 1298"/>
          <p:cNvSpPr/>
          <p:nvPr/>
        </p:nvSpPr>
        <p:spPr>
          <a:xfrm rot="10800000">
            <a:off x="5138802" y="3490087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1" name="Shape 1337"/>
          <p:cNvSpPr/>
          <p:nvPr/>
        </p:nvSpPr>
        <p:spPr>
          <a:xfrm rot="10800000">
            <a:off x="5950025" y="353294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2" name="Shape 1317"/>
          <p:cNvSpPr/>
          <p:nvPr/>
        </p:nvSpPr>
        <p:spPr>
          <a:xfrm rot="10800000">
            <a:off x="5810596" y="3592481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3" name="Shape 1338"/>
          <p:cNvSpPr/>
          <p:nvPr/>
        </p:nvSpPr>
        <p:spPr>
          <a:xfrm rot="10800000">
            <a:off x="5607790" y="3810762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4" name="Shape 1339"/>
          <p:cNvSpPr/>
          <p:nvPr/>
        </p:nvSpPr>
        <p:spPr>
          <a:xfrm rot="10800000">
            <a:off x="5443011" y="3870293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5" name="Shape 1340"/>
          <p:cNvSpPr/>
          <p:nvPr/>
        </p:nvSpPr>
        <p:spPr>
          <a:xfrm rot="10800000">
            <a:off x="5265555" y="3890137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6" name="Shape 1315"/>
          <p:cNvSpPr/>
          <p:nvPr/>
        </p:nvSpPr>
        <p:spPr>
          <a:xfrm rot="10800000">
            <a:off x="5988051" y="4009199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7" name="Shape 1341"/>
          <p:cNvSpPr/>
          <p:nvPr/>
        </p:nvSpPr>
        <p:spPr>
          <a:xfrm rot="10800000">
            <a:off x="5645816" y="4372737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8" name="Shape 1342"/>
          <p:cNvSpPr/>
          <p:nvPr/>
        </p:nvSpPr>
        <p:spPr>
          <a:xfrm rot="10800000">
            <a:off x="5962700" y="4452112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9" name="Shape 1343"/>
          <p:cNvSpPr/>
          <p:nvPr/>
        </p:nvSpPr>
        <p:spPr>
          <a:xfrm rot="10800000">
            <a:off x="5392309" y="456482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0" name="Shape 1344"/>
          <p:cNvSpPr/>
          <p:nvPr/>
        </p:nvSpPr>
        <p:spPr>
          <a:xfrm rot="10800000">
            <a:off x="5937350" y="467039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71" name="Shape 1345"/>
          <p:cNvCxnSpPr>
            <a:stCxn id="44" idx="5"/>
          </p:cNvCxnSpPr>
          <p:nvPr/>
        </p:nvCxnSpPr>
        <p:spPr>
          <a:xfrm rot="10800000">
            <a:off x="3994407" y="3656477"/>
            <a:ext cx="329700" cy="780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72" name="Shape 1346"/>
          <p:cNvCxnSpPr>
            <a:stCxn id="64" idx="6"/>
            <a:endCxn id="65" idx="2"/>
          </p:cNvCxnSpPr>
          <p:nvPr/>
        </p:nvCxnSpPr>
        <p:spPr>
          <a:xfrm flipH="1">
            <a:off x="5422011" y="3948593"/>
            <a:ext cx="21000" cy="19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3" name="Shape 1347"/>
          <p:cNvCxnSpPr/>
          <p:nvPr/>
        </p:nvCxnSpPr>
        <p:spPr>
          <a:xfrm>
            <a:off x="5239669" y="3646689"/>
            <a:ext cx="48600" cy="3218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4" name="Shape 1348"/>
          <p:cNvCxnSpPr>
            <a:stCxn id="43" idx="0"/>
            <a:endCxn id="45" idx="4"/>
          </p:cNvCxnSpPr>
          <p:nvPr/>
        </p:nvCxnSpPr>
        <p:spPr>
          <a:xfrm>
            <a:off x="4696726" y="3887987"/>
            <a:ext cx="38100" cy="61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5" name="Shape 1349"/>
          <p:cNvCxnSpPr>
            <a:stCxn id="42" idx="7"/>
            <a:endCxn id="44" idx="2"/>
          </p:cNvCxnSpPr>
          <p:nvPr/>
        </p:nvCxnSpPr>
        <p:spPr>
          <a:xfrm flipH="1">
            <a:off x="4457650" y="3785678"/>
            <a:ext cx="31500" cy="4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6" name="Shape 1350"/>
          <p:cNvCxnSpPr>
            <a:endCxn id="70" idx="2"/>
          </p:cNvCxnSpPr>
          <p:nvPr/>
        </p:nvCxnSpPr>
        <p:spPr>
          <a:xfrm rot="10800000">
            <a:off x="6093950" y="4748693"/>
            <a:ext cx="268500" cy="13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7" name="Shape 1351"/>
          <p:cNvCxnSpPr>
            <a:stCxn id="68" idx="0"/>
            <a:endCxn id="70" idx="4"/>
          </p:cNvCxnSpPr>
          <p:nvPr/>
        </p:nvCxnSpPr>
        <p:spPr>
          <a:xfrm flipH="1">
            <a:off x="6015501" y="4608712"/>
            <a:ext cx="25500" cy="61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8" name="Shape 1352"/>
          <p:cNvCxnSpPr/>
          <p:nvPr/>
        </p:nvCxnSpPr>
        <p:spPr>
          <a:xfrm rot="10800000">
            <a:off x="5796752" y="4461127"/>
            <a:ext cx="179399" cy="593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9" name="Shape 1353"/>
          <p:cNvCxnSpPr/>
          <p:nvPr/>
        </p:nvCxnSpPr>
        <p:spPr>
          <a:xfrm flipH="1">
            <a:off x="5543209" y="4516227"/>
            <a:ext cx="120900" cy="926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0" name="Shape 1354"/>
          <p:cNvCxnSpPr>
            <a:stCxn id="26" idx="0"/>
            <a:endCxn id="69" idx="4"/>
          </p:cNvCxnSpPr>
          <p:nvPr/>
        </p:nvCxnSpPr>
        <p:spPr>
          <a:xfrm>
            <a:off x="5419908" y="4483300"/>
            <a:ext cx="50700" cy="81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1" name="Shape 1355"/>
          <p:cNvCxnSpPr>
            <a:stCxn id="83" idx="1"/>
            <a:endCxn id="26" idx="6"/>
          </p:cNvCxnSpPr>
          <p:nvPr/>
        </p:nvCxnSpPr>
        <p:spPr>
          <a:xfrm>
            <a:off x="5259793" y="4341303"/>
            <a:ext cx="81900" cy="63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2" name="Shape 1357"/>
          <p:cNvCxnSpPr>
            <a:endCxn id="83" idx="4"/>
          </p:cNvCxnSpPr>
          <p:nvPr/>
        </p:nvCxnSpPr>
        <p:spPr>
          <a:xfrm>
            <a:off x="5166626" y="4084337"/>
            <a:ext cx="37800" cy="123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3" name="Shape 1356"/>
          <p:cNvSpPr/>
          <p:nvPr/>
        </p:nvSpPr>
        <p:spPr>
          <a:xfrm rot="10800000">
            <a:off x="5126126" y="4207637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84" name="Shape 1358"/>
          <p:cNvCxnSpPr>
            <a:endCxn id="85" idx="5"/>
          </p:cNvCxnSpPr>
          <p:nvPr/>
        </p:nvCxnSpPr>
        <p:spPr>
          <a:xfrm>
            <a:off x="5001159" y="3806660"/>
            <a:ext cx="97200" cy="1460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5" name="Shape 1359"/>
          <p:cNvSpPr/>
          <p:nvPr/>
        </p:nvSpPr>
        <p:spPr>
          <a:xfrm rot="10800000">
            <a:off x="5075425" y="392982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86" name="Shape 1360"/>
          <p:cNvCxnSpPr>
            <a:endCxn id="61" idx="2"/>
          </p:cNvCxnSpPr>
          <p:nvPr/>
        </p:nvCxnSpPr>
        <p:spPr>
          <a:xfrm rot="10800000">
            <a:off x="6106625" y="3611249"/>
            <a:ext cx="255900" cy="7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7" name="Shape 1361"/>
          <p:cNvCxnSpPr>
            <a:endCxn id="55" idx="7"/>
          </p:cNvCxnSpPr>
          <p:nvPr/>
        </p:nvCxnSpPr>
        <p:spPr>
          <a:xfrm rot="10800000" flipH="1">
            <a:off x="5483347" y="3405472"/>
            <a:ext cx="84000" cy="103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8" name="Shape 1362"/>
          <p:cNvCxnSpPr>
            <a:stCxn id="40" idx="6"/>
          </p:cNvCxnSpPr>
          <p:nvPr/>
        </p:nvCxnSpPr>
        <p:spPr>
          <a:xfrm flipH="1">
            <a:off x="3964112" y="3489012"/>
            <a:ext cx="235500" cy="70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89" name="Shape 1363"/>
          <p:cNvCxnSpPr/>
          <p:nvPr/>
        </p:nvCxnSpPr>
        <p:spPr>
          <a:xfrm rot="10800000">
            <a:off x="5508416" y="3161347"/>
            <a:ext cx="69899" cy="31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0" name="Shape 1364"/>
          <p:cNvCxnSpPr/>
          <p:nvPr/>
        </p:nvCxnSpPr>
        <p:spPr>
          <a:xfrm flipH="1">
            <a:off x="4326278" y="3285950"/>
            <a:ext cx="103499" cy="1449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1" name="Shape 1365"/>
          <p:cNvCxnSpPr>
            <a:stCxn id="31" idx="6"/>
            <a:endCxn id="33" idx="2"/>
          </p:cNvCxnSpPr>
          <p:nvPr/>
        </p:nvCxnSpPr>
        <p:spPr>
          <a:xfrm flipH="1">
            <a:off x="4597512" y="2854012"/>
            <a:ext cx="109800" cy="39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2" name="Shape 1366"/>
          <p:cNvCxnSpPr/>
          <p:nvPr/>
        </p:nvCxnSpPr>
        <p:spPr>
          <a:xfrm rot="10800000">
            <a:off x="5147580" y="2968491"/>
            <a:ext cx="40800" cy="26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3" name="Shape 1367"/>
          <p:cNvCxnSpPr/>
          <p:nvPr/>
        </p:nvCxnSpPr>
        <p:spPr>
          <a:xfrm rot="10800000" flipH="1">
            <a:off x="5155103" y="3066902"/>
            <a:ext cx="30299" cy="74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94" name="Shape 1368"/>
          <p:cNvGrpSpPr/>
          <p:nvPr/>
        </p:nvGrpSpPr>
        <p:grpSpPr>
          <a:xfrm>
            <a:off x="6331556" y="2348028"/>
            <a:ext cx="331418" cy="401080"/>
            <a:chOff x="5868596" y="1489543"/>
            <a:chExt cx="331418" cy="401080"/>
          </a:xfrm>
        </p:grpSpPr>
        <p:grpSp>
          <p:nvGrpSpPr>
            <p:cNvPr id="95" name="Shape 1369"/>
            <p:cNvGrpSpPr/>
            <p:nvPr/>
          </p:nvGrpSpPr>
          <p:grpSpPr>
            <a:xfrm>
              <a:off x="5868596" y="1489543"/>
              <a:ext cx="331418" cy="401080"/>
              <a:chOff x="5203168" y="2008175"/>
              <a:chExt cx="347107" cy="420111"/>
            </a:xfrm>
          </p:grpSpPr>
          <p:sp>
            <p:nvSpPr>
              <p:cNvPr id="97" name="Shape 1370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8" name="Shape 1371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CC412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9" name="Shape 1372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6" name="Shape 1373"/>
            <p:cNvSpPr/>
            <p:nvPr/>
          </p:nvSpPr>
          <p:spPr>
            <a:xfrm>
              <a:off x="5908627" y="152988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00" name="Shape 1374"/>
          <p:cNvGrpSpPr/>
          <p:nvPr/>
        </p:nvGrpSpPr>
        <p:grpSpPr>
          <a:xfrm>
            <a:off x="6331556" y="2872895"/>
            <a:ext cx="331418" cy="401080"/>
            <a:chOff x="6303130" y="1657431"/>
            <a:chExt cx="331418" cy="401080"/>
          </a:xfrm>
        </p:grpSpPr>
        <p:grpSp>
          <p:nvGrpSpPr>
            <p:cNvPr id="101" name="Shape 1375"/>
            <p:cNvGrpSpPr/>
            <p:nvPr/>
          </p:nvGrpSpPr>
          <p:grpSpPr>
            <a:xfrm>
              <a:off x="6303130" y="1657431"/>
              <a:ext cx="331418" cy="401080"/>
              <a:chOff x="5203168" y="2008175"/>
              <a:chExt cx="347107" cy="420111"/>
            </a:xfrm>
          </p:grpSpPr>
          <p:sp>
            <p:nvSpPr>
              <p:cNvPr id="103" name="Shape 1376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4" name="Shape 1377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D9EE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5" name="Shape 1378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02" name="Shape 1379"/>
            <p:cNvSpPr/>
            <p:nvPr/>
          </p:nvSpPr>
          <p:spPr>
            <a:xfrm>
              <a:off x="6354679" y="170441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06" name="Shape 1380"/>
          <p:cNvGrpSpPr/>
          <p:nvPr/>
        </p:nvGrpSpPr>
        <p:grpSpPr>
          <a:xfrm>
            <a:off x="6331556" y="3397762"/>
            <a:ext cx="331418" cy="401080"/>
            <a:chOff x="6737663" y="1482576"/>
            <a:chExt cx="331418" cy="401080"/>
          </a:xfrm>
        </p:grpSpPr>
        <p:grpSp>
          <p:nvGrpSpPr>
            <p:cNvPr id="107" name="Shape 1381"/>
            <p:cNvGrpSpPr/>
            <p:nvPr/>
          </p:nvGrpSpPr>
          <p:grpSpPr>
            <a:xfrm>
              <a:off x="6737663" y="1482576"/>
              <a:ext cx="331418" cy="401080"/>
              <a:chOff x="5203168" y="2008175"/>
              <a:chExt cx="347107" cy="420111"/>
            </a:xfrm>
          </p:grpSpPr>
          <p:sp>
            <p:nvSpPr>
              <p:cNvPr id="109" name="Shape 1382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0" name="Shape 1383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F6B26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1" name="Shape 1384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08" name="Shape 1385"/>
            <p:cNvSpPr/>
            <p:nvPr/>
          </p:nvSpPr>
          <p:spPr>
            <a:xfrm>
              <a:off x="6774384" y="1524329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12" name="Shape 1386"/>
          <p:cNvGrpSpPr/>
          <p:nvPr/>
        </p:nvGrpSpPr>
        <p:grpSpPr>
          <a:xfrm>
            <a:off x="6331556" y="3922628"/>
            <a:ext cx="331418" cy="401080"/>
            <a:chOff x="7172196" y="1653951"/>
            <a:chExt cx="331418" cy="401080"/>
          </a:xfrm>
        </p:grpSpPr>
        <p:grpSp>
          <p:nvGrpSpPr>
            <p:cNvPr id="113" name="Shape 1387"/>
            <p:cNvGrpSpPr/>
            <p:nvPr/>
          </p:nvGrpSpPr>
          <p:grpSpPr>
            <a:xfrm>
              <a:off x="7172196" y="1653951"/>
              <a:ext cx="331418" cy="401080"/>
              <a:chOff x="5203168" y="2008175"/>
              <a:chExt cx="347107" cy="420111"/>
            </a:xfrm>
          </p:grpSpPr>
          <p:sp>
            <p:nvSpPr>
              <p:cNvPr id="115" name="Shape 1388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D9D2E9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6" name="Shape 1389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D9D2E9"/>
              </a:solidFill>
              <a:ln w="9525" cap="flat" cmpd="sng">
                <a:solidFill>
                  <a:srgbClr val="8E7CC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7" name="Shape 1390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14" name="Shape 1391"/>
            <p:cNvSpPr/>
            <p:nvPr/>
          </p:nvSpPr>
          <p:spPr>
            <a:xfrm>
              <a:off x="7213002" y="1692495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solidFill>
              <a:srgbClr val="D9D2E9"/>
            </a:solidFill>
            <a:ln w="9525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18" name="Shape 1392"/>
          <p:cNvGrpSpPr/>
          <p:nvPr/>
        </p:nvGrpSpPr>
        <p:grpSpPr>
          <a:xfrm>
            <a:off x="6331556" y="4447495"/>
            <a:ext cx="331418" cy="401080"/>
            <a:chOff x="7606729" y="1479097"/>
            <a:chExt cx="331418" cy="401080"/>
          </a:xfrm>
        </p:grpSpPr>
        <p:grpSp>
          <p:nvGrpSpPr>
            <p:cNvPr id="119" name="Shape 1393"/>
            <p:cNvGrpSpPr/>
            <p:nvPr/>
          </p:nvGrpSpPr>
          <p:grpSpPr>
            <a:xfrm>
              <a:off x="7606729" y="1479097"/>
              <a:ext cx="331418" cy="401080"/>
              <a:chOff x="5203168" y="2008175"/>
              <a:chExt cx="347107" cy="420111"/>
            </a:xfrm>
          </p:grpSpPr>
          <p:sp>
            <p:nvSpPr>
              <p:cNvPr id="121" name="Shape 1394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2" name="Shape 1395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93C47D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3" name="Shape 1396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20" name="Shape 1397"/>
            <p:cNvSpPr/>
            <p:nvPr/>
          </p:nvSpPr>
          <p:spPr>
            <a:xfrm>
              <a:off x="7646020" y="1522757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24" name="Shape 1398"/>
          <p:cNvSpPr txBox="1"/>
          <p:nvPr/>
        </p:nvSpPr>
        <p:spPr>
          <a:xfrm>
            <a:off x="2090059" y="3292072"/>
            <a:ext cx="1914763" cy="689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300" b="1" i="1" dirty="0">
                <a:solidFill>
                  <a:srgbClr val="434343"/>
                </a:solidFill>
                <a:latin typeface="+mj-lt"/>
                <a:ea typeface="Oswald"/>
                <a:cs typeface="Oswald"/>
                <a:sym typeface="Oswald"/>
              </a:rPr>
              <a:t>YOUR ORGANIZATION’S CURRENT STATE</a:t>
            </a:r>
          </a:p>
          <a:p>
            <a:endParaRPr sz="1300" b="1" i="1" dirty="0">
              <a:solidFill>
                <a:srgbClr val="434343"/>
              </a:solidFill>
              <a:latin typeface="+mj-lt"/>
              <a:ea typeface="Oswald"/>
              <a:cs typeface="Oswald"/>
              <a:sym typeface="Oswald"/>
            </a:endParaRPr>
          </a:p>
        </p:txBody>
      </p:sp>
      <p:sp>
        <p:nvSpPr>
          <p:cNvPr id="125" name="Shape 1400"/>
          <p:cNvSpPr/>
          <p:nvPr/>
        </p:nvSpPr>
        <p:spPr>
          <a:xfrm>
            <a:off x="7132009" y="2685482"/>
            <a:ext cx="3568648" cy="1907618"/>
          </a:xfrm>
          <a:prstGeom prst="wedgeRectCallout">
            <a:avLst>
              <a:gd name="adj1" fmla="val -56993"/>
              <a:gd name="adj2" fmla="val 26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“We want to proactively </a:t>
            </a:r>
            <a:r>
              <a:rPr lang="en" sz="1400" b="1" dirty="0">
                <a:solidFill>
                  <a:srgbClr val="674EA7"/>
                </a:solidFill>
                <a:latin typeface="+mj-lt"/>
                <a:ea typeface="Muli"/>
                <a:cs typeface="Muli"/>
                <a:sym typeface="Muli"/>
              </a:rPr>
              <a:t>create this future</a:t>
            </a:r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, and </a:t>
            </a:r>
            <a:r>
              <a:rPr lang="en" sz="1400" b="1" dirty="0">
                <a:latin typeface="+mj-lt"/>
                <a:ea typeface="Muli"/>
                <a:cs typeface="Muli"/>
                <a:sym typeface="Muli"/>
              </a:rPr>
              <a:t>we understand the events</a:t>
            </a:r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 required</a:t>
            </a:r>
            <a:r>
              <a:rPr lang="en" sz="1400" b="1" dirty="0">
                <a:latin typeface="+mj-lt"/>
                <a:ea typeface="Muli"/>
                <a:cs typeface="Muli"/>
                <a:sym typeface="Muli"/>
              </a:rPr>
              <a:t>…</a:t>
            </a:r>
          </a:p>
          <a:p>
            <a:endParaRPr sz="1400" dirty="0">
              <a:latin typeface="+mj-lt"/>
              <a:ea typeface="Muli"/>
              <a:cs typeface="Muli"/>
              <a:sym typeface="Muli"/>
            </a:endParaRPr>
          </a:p>
          <a:p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...but we’re able to </a:t>
            </a:r>
            <a:r>
              <a:rPr lang="en" sz="1400" b="1" dirty="0">
                <a:latin typeface="+mj-lt"/>
                <a:ea typeface="Muli"/>
                <a:cs typeface="Muli"/>
                <a:sym typeface="Muli"/>
              </a:rPr>
              <a:t>collectively change course sooner</a:t>
            </a:r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 (and without a time-consuming decision-making process) if a </a:t>
            </a:r>
            <a:r>
              <a:rPr lang="en" sz="1400" b="1" dirty="0">
                <a:solidFill>
                  <a:srgbClr val="FF9900"/>
                </a:solidFill>
                <a:latin typeface="+mj-lt"/>
                <a:ea typeface="Muli"/>
                <a:cs typeface="Muli"/>
                <a:sym typeface="Muli"/>
              </a:rPr>
              <a:t>different future emerges</a:t>
            </a:r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”</a:t>
            </a:r>
          </a:p>
        </p:txBody>
      </p:sp>
      <p:sp>
        <p:nvSpPr>
          <p:cNvPr id="126" name="Shape 1401"/>
          <p:cNvSpPr txBox="1"/>
          <p:nvPr/>
        </p:nvSpPr>
        <p:spPr>
          <a:xfrm>
            <a:off x="4313453" y="4384808"/>
            <a:ext cx="1008899" cy="47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r>
              <a:rPr lang="en" sz="1200" b="1" i="1" dirty="0">
                <a:latin typeface="+mj-lt"/>
                <a:ea typeface="Oswald"/>
                <a:cs typeface="Oswald"/>
                <a:sym typeface="Oswald"/>
              </a:rPr>
              <a:t>TURNING POINT event</a:t>
            </a:r>
          </a:p>
        </p:txBody>
      </p:sp>
      <p:sp>
        <p:nvSpPr>
          <p:cNvPr id="127" name="Shape 1402"/>
          <p:cNvSpPr txBox="1"/>
          <p:nvPr/>
        </p:nvSpPr>
        <p:spPr>
          <a:xfrm>
            <a:off x="3520165" y="4114900"/>
            <a:ext cx="875913" cy="47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r>
              <a:rPr lang="en" sz="1200" b="1" i="1" dirty="0">
                <a:latin typeface="+mj-lt"/>
                <a:ea typeface="Oswald"/>
                <a:cs typeface="Oswald"/>
                <a:sym typeface="Oswald"/>
              </a:rPr>
              <a:t>COMMON event</a:t>
            </a:r>
          </a:p>
        </p:txBody>
      </p:sp>
      <p:cxnSp>
        <p:nvCxnSpPr>
          <p:cNvPr id="128" name="Shape 1403"/>
          <p:cNvCxnSpPr/>
          <p:nvPr/>
        </p:nvCxnSpPr>
        <p:spPr>
          <a:xfrm rot="10800000" flipH="1">
            <a:off x="4074075" y="3885543"/>
            <a:ext cx="235799" cy="2721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dot"/>
            <a:round/>
            <a:headEnd type="none" w="lg" len="lg"/>
            <a:tailEnd type="triangle" w="lg" len="lg"/>
          </a:ln>
        </p:spPr>
      </p:cxnSp>
      <p:cxnSp>
        <p:nvCxnSpPr>
          <p:cNvPr id="129" name="Shape 1404"/>
          <p:cNvCxnSpPr/>
          <p:nvPr/>
        </p:nvCxnSpPr>
        <p:spPr>
          <a:xfrm rot="10800000" flipH="1">
            <a:off x="4884803" y="3852671"/>
            <a:ext cx="66599" cy="5811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dot"/>
            <a:round/>
            <a:headEnd type="none" w="lg" len="lg"/>
            <a:tailEnd type="triangle" w="lg" len="lg"/>
          </a:ln>
        </p:spPr>
      </p:cxnSp>
      <p:sp>
        <p:nvSpPr>
          <p:cNvPr id="159" name="Title 4"/>
          <p:cNvSpPr>
            <a:spLocks noGrp="1"/>
          </p:cNvSpPr>
          <p:nvPr>
            <p:ph type="title"/>
          </p:nvPr>
        </p:nvSpPr>
        <p:spPr>
          <a:xfrm>
            <a:off x="717295" y="180967"/>
            <a:ext cx="10453933" cy="1222485"/>
          </a:xfrm>
        </p:spPr>
        <p:txBody>
          <a:bodyPr/>
          <a:lstStyle/>
          <a:p>
            <a:r>
              <a:rPr lang="en-US" dirty="0"/>
              <a:t>Event Paths Provide a Framework to Monitor Progress</a:t>
            </a:r>
          </a:p>
        </p:txBody>
      </p:sp>
      <p:sp>
        <p:nvSpPr>
          <p:cNvPr id="160" name="Shape 207"/>
          <p:cNvSpPr/>
          <p:nvPr/>
        </p:nvSpPr>
        <p:spPr>
          <a:xfrm rot="10800000">
            <a:off x="3841508" y="565217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1" name="TextBox 160"/>
          <p:cNvSpPr txBox="1"/>
          <p:nvPr/>
        </p:nvSpPr>
        <p:spPr>
          <a:xfrm>
            <a:off x="4038947" y="5596820"/>
            <a:ext cx="178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= possible future event</a:t>
            </a:r>
          </a:p>
        </p:txBody>
      </p:sp>
      <p:grpSp>
        <p:nvGrpSpPr>
          <p:cNvPr id="162" name="Shape 407"/>
          <p:cNvGrpSpPr/>
          <p:nvPr/>
        </p:nvGrpSpPr>
        <p:grpSpPr>
          <a:xfrm>
            <a:off x="6898595" y="5649357"/>
            <a:ext cx="209356" cy="185700"/>
            <a:chOff x="5868596" y="1489543"/>
            <a:chExt cx="331418" cy="401080"/>
          </a:xfrm>
        </p:grpSpPr>
        <p:grpSp>
          <p:nvGrpSpPr>
            <p:cNvPr id="163" name="Shape 408"/>
            <p:cNvGrpSpPr/>
            <p:nvPr/>
          </p:nvGrpSpPr>
          <p:grpSpPr>
            <a:xfrm>
              <a:off x="5868596" y="1489543"/>
              <a:ext cx="331418" cy="401080"/>
              <a:chOff x="5203168" y="2008175"/>
              <a:chExt cx="347107" cy="420111"/>
            </a:xfrm>
          </p:grpSpPr>
          <p:sp>
            <p:nvSpPr>
              <p:cNvPr id="165" name="Shape 409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6" name="Shape 410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7" name="Shape 411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64" name="Shape 412"/>
            <p:cNvSpPr/>
            <p:nvPr/>
          </p:nvSpPr>
          <p:spPr>
            <a:xfrm>
              <a:off x="5908627" y="152988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7180144" y="5577757"/>
            <a:ext cx="178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= possible </a:t>
            </a:r>
            <a:r>
              <a:rPr lang="en-US" sz="1300" dirty="0" err="1"/>
              <a:t>endstate</a:t>
            </a:r>
            <a:endParaRPr lang="en-US" sz="13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105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2C1A-D206-BB40-B7FD-40B63E789C35}" type="slidenum">
              <a:rPr lang="en-US" smtClean="0"/>
              <a:t>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5265159" y="1220030"/>
            <a:ext cx="6337659" cy="477437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ADKfutures.net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52108" y="1690688"/>
            <a:ext cx="39969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database of news and developments about the success or failure of each event can be found on: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www.ADKfutures.net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There are about 1215 items of evidence</a:t>
            </a:r>
          </a:p>
          <a:p>
            <a:endParaRPr lang="en-US" dirty="0"/>
          </a:p>
          <a:p>
            <a:r>
              <a:rPr lang="en-US" dirty="0"/>
              <a:t>To be included something has to </a:t>
            </a:r>
            <a:r>
              <a:rPr lang="en-US" b="1" u="sng" dirty="0"/>
              <a:t>happen</a:t>
            </a:r>
          </a:p>
          <a:p>
            <a:r>
              <a:rPr lang="en-US" dirty="0"/>
              <a:t>	A decision, approval or grant</a:t>
            </a:r>
          </a:p>
          <a:p>
            <a:r>
              <a:rPr lang="en-US" dirty="0"/>
              <a:t>	Something opens or closes</a:t>
            </a:r>
          </a:p>
          <a:p>
            <a:r>
              <a:rPr lang="en-US" dirty="0"/>
              <a:t>	Human and natural events</a:t>
            </a:r>
          </a:p>
          <a:p>
            <a:r>
              <a:rPr lang="en-US" dirty="0"/>
              <a:t>	Someone does something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325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2C1A-D206-BB40-B7FD-40B63E789C35}" type="slidenum">
              <a:rPr lang="en-US" smtClean="0"/>
              <a:t>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6"/>
          </p:nvPr>
        </p:nvSpPr>
        <p:spPr>
          <a:xfrm>
            <a:off x="1045989" y="1703279"/>
            <a:ext cx="4797249" cy="4028445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The online version on www.ADKfutures.net has extensive live links to sources supporting evidence citations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Regulation moves slowly, but much has happened on economic development, recreation and water quality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Update is Organized by Event Category Topic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6254056"/>
              </p:ext>
            </p:extLst>
          </p:nvPr>
        </p:nvGraphicFramePr>
        <p:xfrm>
          <a:off x="5466164" y="1230012"/>
          <a:ext cx="7227793" cy="5170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0950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1" y="1402080"/>
            <a:ext cx="10515599" cy="4531360"/>
          </a:xfrm>
        </p:spPr>
        <p:txBody>
          <a:bodyPr>
            <a:normAutofit/>
          </a:bodyPr>
          <a:lstStyle/>
          <a:p>
            <a:r>
              <a:rPr lang="en-US" dirty="0"/>
              <a:t>The REDCs have succeeded far beyond expectations in winning funding</a:t>
            </a:r>
          </a:p>
          <a:p>
            <a:r>
              <a:rPr lang="en-US" dirty="0"/>
              <a:t>Manufacturing growing around the Park, semiconductors in Saratoga, drones in Utica/Rome, subway cars and busses in Plattsburgh, </a:t>
            </a:r>
            <a:r>
              <a:rPr lang="en-US" dirty="0" err="1"/>
              <a:t>Norsk</a:t>
            </a:r>
            <a:r>
              <a:rPr lang="en-US" dirty="0"/>
              <a:t> Titanium, boats in Queensbury, etc.</a:t>
            </a:r>
          </a:p>
          <a:p>
            <a:r>
              <a:rPr lang="en-US" dirty="0"/>
              <a:t>Advantage Adirondacks project laid out a set of identity options for towns – art towns, ‘trail towns’,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Seven towns now working with Main Street Revitalization grants.  Patience please.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36955"/>
          </a:xfrm>
        </p:spPr>
        <p:txBody>
          <a:bodyPr/>
          <a:lstStyle/>
          <a:p>
            <a:r>
              <a:rPr lang="en-US" dirty="0"/>
              <a:t>Economic Development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429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FF705C-20CC-4F81-BCED-55ECE7B4F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6897"/>
            <a:ext cx="10515600" cy="443376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Broadband has made lots of progress.  Patience please.</a:t>
            </a:r>
          </a:p>
          <a:p>
            <a:r>
              <a:rPr lang="en-US" dirty="0"/>
              <a:t>Point Positive, Saranac Lake, is a new angel investing group has funded 5 companies, it needs more investors. </a:t>
            </a:r>
          </a:p>
          <a:p>
            <a:r>
              <a:rPr lang="en-US" dirty="0"/>
              <a:t>Clean-up of the J&amp;L mine site in Clifton is underway. Reconstruction of rail access is under contract. </a:t>
            </a:r>
          </a:p>
          <a:p>
            <a:r>
              <a:rPr lang="en-US" dirty="0"/>
              <a:t>Micro grant programs have come to Tupper Lake and Essex County</a:t>
            </a:r>
          </a:p>
          <a:p>
            <a:r>
              <a:rPr lang="en-US" dirty="0"/>
              <a:t>Rail Trail plan is track to Tupper, then trail onward to Lake Placid</a:t>
            </a:r>
          </a:p>
          <a:p>
            <a:r>
              <a:rPr lang="en-US" dirty="0"/>
              <a:t>Frontier Town gateway project is advancing</a:t>
            </a:r>
          </a:p>
          <a:p>
            <a:r>
              <a:rPr lang="en-US" dirty="0"/>
              <a:t>A ‘hut-to-hut’ style hiking system is being planned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E4A0D8-8DBD-48B9-9C81-757A6EFB4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513C35-B73A-427A-9DD6-80425C69A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Development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177A8-2F4E-4C91-B72F-036210D1BD7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62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02528" y="1025918"/>
            <a:ext cx="10939347" cy="5642517"/>
          </a:xfrm>
        </p:spPr>
        <p:txBody>
          <a:bodyPr>
            <a:normAutofit/>
          </a:bodyPr>
          <a:lstStyle/>
          <a:p>
            <a:r>
              <a:rPr lang="en-US" dirty="0"/>
              <a:t>New hotels and renovations in Speculator, Saranac Lake, LP, LG, Schroon Lake, Ticonderoga, Warrensburg</a:t>
            </a:r>
          </a:p>
          <a:p>
            <a:r>
              <a:rPr lang="en-US" dirty="0"/>
              <a:t>Other investments:  several marinas, high end camping, a wave park, a zip line, a farm resort, and a restored ranch resort, the formal land purchase by ACR in Tupper</a:t>
            </a:r>
          </a:p>
          <a:p>
            <a:r>
              <a:rPr lang="en-US" dirty="0"/>
              <a:t>NYS has funded dozens of recreation projects.  </a:t>
            </a:r>
          </a:p>
          <a:p>
            <a:pPr lvl="1"/>
            <a:r>
              <a:rPr lang="en-US" dirty="0"/>
              <a:t>New docks, waterfront parks, fishing pond restorations, dam and lock renovations</a:t>
            </a:r>
          </a:p>
          <a:p>
            <a:pPr lvl="1"/>
            <a:r>
              <a:rPr lang="en-US" dirty="0"/>
              <a:t>Parking areas, bike trails, visitor centers, camp repairs, fire tower restorations, camp ground upgrades, trail crews</a:t>
            </a:r>
          </a:p>
          <a:p>
            <a:pPr lvl="1"/>
            <a:r>
              <a:rPr lang="en-US" dirty="0"/>
              <a:t>Sports fields, performance spaces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97503"/>
            <a:ext cx="10515600" cy="1325563"/>
          </a:xfrm>
        </p:spPr>
        <p:txBody>
          <a:bodyPr/>
          <a:lstStyle/>
          <a:p>
            <a:r>
              <a:rPr lang="en-US" dirty="0"/>
              <a:t>Recreation is Growing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3904176" y="6431120"/>
            <a:ext cx="3940126" cy="365125"/>
          </a:xfr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17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B1A310-6B7B-4493-BE2C-600215C7B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217"/>
            <a:ext cx="10515600" cy="4555201"/>
          </a:xfrm>
        </p:spPr>
        <p:txBody>
          <a:bodyPr>
            <a:normAutofit/>
          </a:bodyPr>
          <a:lstStyle/>
          <a:p>
            <a:r>
              <a:rPr lang="en-US" dirty="0"/>
              <a:t>Networks of snowmobile trails are connecting some hamlets</a:t>
            </a:r>
          </a:p>
          <a:p>
            <a:r>
              <a:rPr lang="en-US" dirty="0"/>
              <a:t>Back country use is up, even in winter</a:t>
            </a:r>
          </a:p>
          <a:p>
            <a:r>
              <a:rPr lang="en-US" dirty="0"/>
              <a:t>Short trail systems like CATS, Lake George trails, Henry’s Woods in LP, the Saranac Lake 6er all attracting much heavier use</a:t>
            </a:r>
          </a:p>
          <a:p>
            <a:r>
              <a:rPr lang="en-US" dirty="0"/>
              <a:t>Cycling is growing in several forms: Iron Man in LP, trail biking in Wilmington, the WCS Bike the Park tour,  ANCA Bike the Barns</a:t>
            </a:r>
          </a:p>
          <a:p>
            <a:r>
              <a:rPr lang="en-US" dirty="0"/>
              <a:t>Crowds in the High Peaks are a problem again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2F33A8-FDF6-4966-8CDF-A09B85587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A4EF5E-AF21-4A19-8AC8-6F329DDAE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Recreation is Growing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33B50-D61F-48A2-9CBE-F05851F650F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69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52285"/>
            <a:ext cx="10515600" cy="516906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regional boat washing system to combat </a:t>
            </a:r>
            <a:r>
              <a:rPr lang="en-US" dirty="0" err="1"/>
              <a:t>invasives</a:t>
            </a:r>
            <a:endParaRPr lang="en-US" dirty="0"/>
          </a:p>
          <a:p>
            <a:r>
              <a:rPr lang="en-US" dirty="0"/>
              <a:t>Lake George ‘smart lake’ project and numerous water quality actions taken in the LG watershed</a:t>
            </a:r>
          </a:p>
          <a:p>
            <a:r>
              <a:rPr lang="en-US" dirty="0"/>
              <a:t>Acid rain impacts are reversing</a:t>
            </a:r>
          </a:p>
          <a:p>
            <a:r>
              <a:rPr lang="en-US" dirty="0"/>
              <a:t>Road salt reduction experiments are happening</a:t>
            </a:r>
          </a:p>
          <a:p>
            <a:r>
              <a:rPr lang="en-US" dirty="0"/>
              <a:t>Spiny water flea disappeared from Lake George!</a:t>
            </a:r>
          </a:p>
          <a:p>
            <a:r>
              <a:rPr lang="en-US" dirty="0"/>
              <a:t>Water project circuit rider now on the job</a:t>
            </a:r>
          </a:p>
          <a:p>
            <a:pPr lvl="1"/>
            <a:r>
              <a:rPr lang="en-US" dirty="0"/>
              <a:t>Two new sewer systems (Inlet and Essex) are online</a:t>
            </a:r>
          </a:p>
          <a:p>
            <a:pPr lvl="1"/>
            <a:r>
              <a:rPr lang="en-US" dirty="0"/>
              <a:t>Elizabethtown moving toward its first system, Corinth, LP, LG moving toward upgrades</a:t>
            </a:r>
          </a:p>
          <a:p>
            <a:pPr lvl="1"/>
            <a:r>
              <a:rPr lang="en-US" dirty="0"/>
              <a:t>Four new drinking water supply systems needed.  Tupper and Crown Pt are funded.</a:t>
            </a:r>
          </a:p>
          <a:p>
            <a:pPr lvl="1"/>
            <a:r>
              <a:rPr lang="en-US" dirty="0"/>
              <a:t>Big $10m cleanup project slated for Lake Flower, Pontiac Bay.</a:t>
            </a:r>
          </a:p>
          <a:p>
            <a:r>
              <a:rPr lang="en-US" dirty="0"/>
              <a:t>Citizen science work on wetlands and </a:t>
            </a:r>
            <a:r>
              <a:rPr lang="en-US" dirty="0" err="1"/>
              <a:t>invasives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8896"/>
          </a:xfrm>
        </p:spPr>
        <p:txBody>
          <a:bodyPr/>
          <a:lstStyle/>
          <a:p>
            <a:r>
              <a:rPr lang="en-US" dirty="0"/>
              <a:t>The Waters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29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524864"/>
            <a:ext cx="10515600" cy="4586011"/>
          </a:xfrm>
        </p:spPr>
        <p:txBody>
          <a:bodyPr>
            <a:normAutofit fontScale="92500"/>
          </a:bodyPr>
          <a:lstStyle/>
          <a:p>
            <a:r>
              <a:rPr lang="en-US" dirty="0"/>
              <a:t>Solar PV, is expanding and bringing jobs to the region</a:t>
            </a:r>
          </a:p>
          <a:p>
            <a:r>
              <a:rPr lang="en-US" dirty="0"/>
              <a:t>Community solar now legal up to 2mw, about 10 acres.  At least one project expected to be operating by year end.</a:t>
            </a:r>
          </a:p>
          <a:p>
            <a:r>
              <a:rPr lang="en-US" dirty="0"/>
              <a:t>Biomass for electricity has fallen on hard times due to oil prices</a:t>
            </a:r>
          </a:p>
          <a:p>
            <a:r>
              <a:rPr lang="en-US" dirty="0"/>
              <a:t>There is some biomass heat installed but not what was hoped for. </a:t>
            </a:r>
          </a:p>
          <a:p>
            <a:r>
              <a:rPr lang="en-US" dirty="0" err="1"/>
              <a:t>Ti</a:t>
            </a:r>
            <a:r>
              <a:rPr lang="en-US" dirty="0"/>
              <a:t> paper mill has switched from oil to gas</a:t>
            </a:r>
          </a:p>
          <a:p>
            <a:r>
              <a:rPr lang="en-US" dirty="0"/>
              <a:t>Pumped storage project in the old mine tunnels in Moriah is in late permitting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Energy, Solar Sweet Spot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136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94265"/>
            <a:ext cx="10515600" cy="4729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is bringing a parenting age cohort here.  Watch Keeseville area census figures.</a:t>
            </a:r>
          </a:p>
          <a:p>
            <a:r>
              <a:rPr lang="en-US" dirty="0"/>
              <a:t>Support services </a:t>
            </a:r>
            <a:r>
              <a:rPr lang="en-US" dirty="0" err="1"/>
              <a:t>e.g</a:t>
            </a:r>
            <a:r>
              <a:rPr lang="en-US" dirty="0"/>
              <a:t> a food hub and a slaughter house have been established</a:t>
            </a:r>
          </a:p>
          <a:p>
            <a:r>
              <a:rPr lang="en-US" dirty="0"/>
              <a:t>Attracting more conservation easement funding  </a:t>
            </a:r>
          </a:p>
          <a:p>
            <a:r>
              <a:rPr lang="en-US" dirty="0"/>
              <a:t>CSA style farming is turning into a social community, institutional CSAs</a:t>
            </a:r>
          </a:p>
          <a:p>
            <a:r>
              <a:rPr lang="en-US" dirty="0"/>
              <a:t>Farm stay vacations using </a:t>
            </a:r>
            <a:r>
              <a:rPr lang="en-US" dirty="0" err="1"/>
              <a:t>AirB&amp;B</a:t>
            </a:r>
            <a:r>
              <a:rPr lang="en-US" dirty="0"/>
              <a:t> are growing, cuisine trails organizing</a:t>
            </a:r>
          </a:p>
          <a:p>
            <a:r>
              <a:rPr lang="en-US" dirty="0"/>
              <a:t>Local food programs in schools and restaurants growing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Agriculture is Developing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40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37A0F4-06F5-4B60-840D-016A79B80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124"/>
            <a:ext cx="10515600" cy="4284323"/>
          </a:xfrm>
        </p:spPr>
        <p:txBody>
          <a:bodyPr>
            <a:normAutofit/>
          </a:bodyPr>
          <a:lstStyle/>
          <a:p>
            <a:r>
              <a:rPr lang="en-US" dirty="0"/>
              <a:t>Local brewers in all larger towns, distilleries coming, cold weather grapes, and hops crops.  Craft beverage campus in Lake George.</a:t>
            </a:r>
          </a:p>
          <a:p>
            <a:r>
              <a:rPr lang="en-US" dirty="0"/>
              <a:t>Chester hosts one of the new NYS certified medical marijuana growers</a:t>
            </a:r>
          </a:p>
          <a:p>
            <a:r>
              <a:rPr lang="en-US" dirty="0"/>
              <a:t>Small dairy and cheese operations are growing</a:t>
            </a:r>
          </a:p>
          <a:p>
            <a:r>
              <a:rPr lang="en-US" dirty="0"/>
              <a:t>Several season extension projects operating, more coming</a:t>
            </a:r>
          </a:p>
          <a:p>
            <a:r>
              <a:rPr lang="en-US" dirty="0"/>
              <a:t>Remote area food distribution remains an issue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4871FF-ABEE-4D44-B1AF-5F5E0BFE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930AE1-AF72-44FE-ABC1-B83537AF8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Agriculture is Developing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AB7F0-3989-4D8F-A5E7-C3C7B7121CF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882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80010"/>
            <a:ext cx="10625254" cy="4965397"/>
          </a:xfrm>
        </p:spPr>
        <p:txBody>
          <a:bodyPr>
            <a:normAutofit/>
          </a:bodyPr>
          <a:lstStyle/>
          <a:p>
            <a:r>
              <a:rPr lang="en-US" dirty="0"/>
              <a:t>All the movie theaters made the digital conversion, thanks ANCA!</a:t>
            </a:r>
          </a:p>
          <a:p>
            <a:r>
              <a:rPr lang="en-US" dirty="0"/>
              <a:t>Two feasibility studies for replacing performance theaters underway</a:t>
            </a:r>
          </a:p>
          <a:p>
            <a:r>
              <a:rPr lang="en-US" dirty="0"/>
              <a:t>Lake George is building a significant music festival</a:t>
            </a:r>
          </a:p>
          <a:p>
            <a:r>
              <a:rPr lang="en-US" dirty="0"/>
              <a:t>Wild Walk is a big success at TWC</a:t>
            </a:r>
          </a:p>
          <a:p>
            <a:r>
              <a:rPr lang="en-US" dirty="0"/>
              <a:t>New exhibits open at the Adirondack Experience</a:t>
            </a:r>
          </a:p>
          <a:p>
            <a:r>
              <a:rPr lang="en-US" dirty="0"/>
              <a:t>Ft Ticonderoga connecting to its Champlain waterfront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Arts and Culture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680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82B27B-B340-4005-A9E5-C062E9195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John Brown Lives and the Underground Railroad Museum are running</a:t>
            </a:r>
          </a:p>
          <a:p>
            <a:r>
              <a:rPr lang="en-US" dirty="0"/>
              <a:t>AARCH tours are often oversubscribed</a:t>
            </a:r>
          </a:p>
          <a:p>
            <a:r>
              <a:rPr lang="en-US" dirty="0"/>
              <a:t>Driving ‘trails’ like Lake-to-Locks, First Wilderness Heritage Corridor and an Arts Trail</a:t>
            </a:r>
          </a:p>
          <a:p>
            <a:r>
              <a:rPr lang="en-US" dirty="0"/>
              <a:t>Even a </a:t>
            </a:r>
            <a:r>
              <a:rPr lang="en-US" dirty="0" err="1"/>
              <a:t>StarTrek</a:t>
            </a:r>
            <a:r>
              <a:rPr lang="en-US" dirty="0"/>
              <a:t> fan studio has opened</a:t>
            </a:r>
          </a:p>
          <a:p>
            <a:r>
              <a:rPr lang="en-US" dirty="0"/>
              <a:t>Integrated arts calendar is operational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438C9C-5D77-4E3C-99AC-FDC5BF59A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6A201D-164D-41CB-A241-DDC636EF8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Arts and Culture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180D0-0C22-4201-AA9C-1AB8C21106C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37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89641"/>
            <a:ext cx="10515600" cy="4677475"/>
          </a:xfrm>
        </p:spPr>
        <p:txBody>
          <a:bodyPr>
            <a:normAutofit/>
          </a:bodyPr>
          <a:lstStyle/>
          <a:p>
            <a:r>
              <a:rPr lang="en-US" dirty="0"/>
              <a:t>NYS has regularly funded a range of promotional campaigns</a:t>
            </a:r>
          </a:p>
          <a:p>
            <a:r>
              <a:rPr lang="en-US" dirty="0"/>
              <a:t>ROOST stepped into the role of unifying regional marketing and booking</a:t>
            </a:r>
          </a:p>
          <a:p>
            <a:r>
              <a:rPr lang="en-US" dirty="0"/>
              <a:t>Events provide marketing themes all over the region</a:t>
            </a:r>
          </a:p>
          <a:p>
            <a:pPr lvl="1"/>
            <a:r>
              <a:rPr lang="en-US" dirty="0"/>
              <a:t>Fishing tournaments</a:t>
            </a:r>
          </a:p>
          <a:p>
            <a:pPr lvl="1"/>
            <a:r>
              <a:rPr lang="en-US" dirty="0"/>
              <a:t>Art and music festivals</a:t>
            </a:r>
          </a:p>
          <a:p>
            <a:pPr lvl="1"/>
            <a:r>
              <a:rPr lang="en-US" dirty="0"/>
              <a:t>Winter and summer sports events</a:t>
            </a:r>
          </a:p>
          <a:p>
            <a:pPr lvl="1"/>
            <a:r>
              <a:rPr lang="en-US" dirty="0"/>
              <a:t>Food events</a:t>
            </a:r>
          </a:p>
          <a:p>
            <a:pPr lvl="1"/>
            <a:r>
              <a:rPr lang="en-US" dirty="0"/>
              <a:t>Town-wide garage sales</a:t>
            </a:r>
          </a:p>
          <a:p>
            <a:pPr lvl="1"/>
            <a:r>
              <a:rPr lang="en-US" dirty="0"/>
              <a:t>it is endless……………………….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 is Working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26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D90BE9-D6E3-401A-A3CA-9CEA2E0EE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Expansion of cell service is moving lots of tourism info to smart phones.  New types of driving tours are developing. </a:t>
            </a:r>
          </a:p>
          <a:p>
            <a:r>
              <a:rPr lang="en-US" dirty="0"/>
              <a:t>Air B&amp;B is booming here</a:t>
            </a:r>
          </a:p>
          <a:p>
            <a:r>
              <a:rPr lang="en-US" dirty="0"/>
              <a:t>New marketing aiming at millennials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B30B92-F01B-42F4-BBC9-25A9FF60C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8C8BE0-F4CF-44B7-8345-374CFD7CA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 is Working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61C6F-8B56-4ACE-8ED3-771CDBDBA6B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53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31239"/>
            <a:ext cx="10636405" cy="4229818"/>
          </a:xfrm>
        </p:spPr>
        <p:txBody>
          <a:bodyPr>
            <a:normAutofit/>
          </a:bodyPr>
          <a:lstStyle/>
          <a:p>
            <a:r>
              <a:rPr lang="en-US" dirty="0"/>
              <a:t>Plattsburgh airport will open nine gates and Int’l Customs</a:t>
            </a:r>
          </a:p>
          <a:p>
            <a:pPr lvl="1"/>
            <a:r>
              <a:rPr lang="en-US" dirty="0"/>
              <a:t>Watertown has flights to Chicago, Ogdensburg has flights to Florida</a:t>
            </a:r>
          </a:p>
          <a:p>
            <a:r>
              <a:rPr lang="en-US" dirty="0"/>
              <a:t>Uber and Lyft are now legal here</a:t>
            </a:r>
          </a:p>
          <a:p>
            <a:r>
              <a:rPr lang="en-US" dirty="0"/>
              <a:t>Amtrak NYC to Montreal has seen some track improvements</a:t>
            </a:r>
          </a:p>
          <a:p>
            <a:pPr lvl="1"/>
            <a:r>
              <a:rPr lang="en-US" dirty="0"/>
              <a:t>Amtrak doing creative marketing to Ticonderoga and LP connecting van service from Westport</a:t>
            </a:r>
          </a:p>
          <a:p>
            <a:r>
              <a:rPr lang="en-US" dirty="0"/>
              <a:t>Bus services are in need of study.  What exists?  What is needed?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1" y="287070"/>
            <a:ext cx="10515599" cy="1052195"/>
          </a:xfrm>
        </p:spPr>
        <p:txBody>
          <a:bodyPr/>
          <a:lstStyle/>
          <a:p>
            <a:r>
              <a:rPr lang="en-US" dirty="0"/>
              <a:t>Transportation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034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1E0F25-7FB9-4EC4-9796-CCEBDBD26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Environmental steps taken</a:t>
            </a:r>
          </a:p>
          <a:p>
            <a:pPr lvl="1"/>
            <a:r>
              <a:rPr lang="en-US" dirty="0"/>
              <a:t>Demonstration of new open-bottom culvert designs</a:t>
            </a:r>
          </a:p>
          <a:p>
            <a:pPr lvl="1"/>
            <a:r>
              <a:rPr lang="en-US" dirty="0"/>
              <a:t>Two porous pavement projects</a:t>
            </a:r>
          </a:p>
          <a:p>
            <a:pPr lvl="1"/>
            <a:r>
              <a:rPr lang="en-US" dirty="0" err="1"/>
              <a:t>Ausable</a:t>
            </a:r>
            <a:r>
              <a:rPr lang="en-US" dirty="0"/>
              <a:t> watershed bridge replacements</a:t>
            </a:r>
          </a:p>
          <a:p>
            <a:pPr lvl="1"/>
            <a:r>
              <a:rPr lang="en-US" dirty="0"/>
              <a:t>Testing different winter de-icing methods</a:t>
            </a:r>
          </a:p>
          <a:p>
            <a:r>
              <a:rPr lang="en-US" dirty="0"/>
              <a:t>Electric vehicles appearing</a:t>
            </a:r>
          </a:p>
          <a:p>
            <a:pPr lvl="1"/>
            <a:r>
              <a:rPr lang="en-US" dirty="0"/>
              <a:t>Charging stations starting to appear</a:t>
            </a:r>
          </a:p>
          <a:p>
            <a:pPr lvl="1"/>
            <a:r>
              <a:rPr lang="en-US" dirty="0"/>
              <a:t>Self driving vehicles closer than was thought 5 years ago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C175E5-CBA9-4665-923D-69ED3423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1E2A6A-F693-42D2-B80C-880520C5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F13BA-25B6-4D37-89FE-EABF7741159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75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728439"/>
            <a:ext cx="10515600" cy="45496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Winter visitors are 30% of tourism, the season with the largest climate change impacts</a:t>
            </a:r>
          </a:p>
          <a:p>
            <a:pPr lvl="1"/>
            <a:r>
              <a:rPr lang="en-US" dirty="0"/>
              <a:t>Uneven winter weather causes big problems for sports events, cancellations</a:t>
            </a:r>
          </a:p>
          <a:p>
            <a:pPr lvl="1"/>
            <a:r>
              <a:rPr lang="en-US" dirty="0"/>
              <a:t>But shoulder seasons can get longer and stronger</a:t>
            </a:r>
          </a:p>
          <a:p>
            <a:r>
              <a:rPr lang="en-US" dirty="0"/>
              <a:t>State is active in RGGI, power plant emissions in NYS are down 40% since 2005</a:t>
            </a:r>
          </a:p>
          <a:p>
            <a:r>
              <a:rPr lang="en-US" dirty="0"/>
              <a:t>The Youth Climate Summit at TWC is going national, global, winning awards</a:t>
            </a:r>
          </a:p>
          <a:p>
            <a:r>
              <a:rPr lang="en-US" dirty="0"/>
              <a:t>We will be a refuge for species moving north, biodiversity should increase</a:t>
            </a:r>
          </a:p>
          <a:p>
            <a:r>
              <a:rPr lang="en-US" dirty="0"/>
              <a:t>A few towns doing DEC Climate Action Plans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Change, a Mixed Bag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60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2A4C5A-2281-4FD3-8172-A5D96CF5C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Recovery from Irene is largely done, 6 years of work</a:t>
            </a:r>
          </a:p>
          <a:p>
            <a:r>
              <a:rPr lang="en-US" dirty="0"/>
              <a:t>Old dams are often being removed, not repaired</a:t>
            </a:r>
          </a:p>
          <a:p>
            <a:r>
              <a:rPr lang="en-US" dirty="0"/>
              <a:t>Lyme disease increasing due to warmer winters</a:t>
            </a:r>
          </a:p>
          <a:p>
            <a:r>
              <a:rPr lang="en-US" dirty="0"/>
              <a:t>Flood zone map updates still not finished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07DE8F-B587-4C3C-8B09-8A45A8B36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2A848E-B293-47CA-A1AC-4513E342D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Change, a Mixed Bag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E7AAD-CD57-4B93-ABD5-ECF3112656B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358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522535"/>
            <a:ext cx="10591800" cy="469009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Villages of Keeseville and Port Henry dissolved. Essex and Willsboro are increasingly aligned.  </a:t>
            </a:r>
          </a:p>
          <a:p>
            <a:r>
              <a:rPr lang="en-US" dirty="0"/>
              <a:t>Some 911 dispatch has been consolidated.  Hamilton </a:t>
            </a:r>
            <a:r>
              <a:rPr lang="en-US" dirty="0" err="1"/>
              <a:t>Cty</a:t>
            </a:r>
            <a:r>
              <a:rPr lang="en-US" dirty="0"/>
              <a:t> has consolidated fuel purchases.  </a:t>
            </a:r>
          </a:p>
          <a:p>
            <a:r>
              <a:rPr lang="en-US" dirty="0"/>
              <a:t>Circuit riders in the field for solar, water/sewer projects</a:t>
            </a:r>
          </a:p>
          <a:p>
            <a:r>
              <a:rPr lang="en-US" dirty="0"/>
              <a:t>A few towns have Comprehensive Land Use Plans.  But it is easier and cheaper to leave responsibility for approving projects to the APA.</a:t>
            </a:r>
          </a:p>
          <a:p>
            <a:r>
              <a:rPr lang="en-US" dirty="0"/>
              <a:t>Government Jobs</a:t>
            </a:r>
          </a:p>
          <a:p>
            <a:pPr lvl="1"/>
            <a:r>
              <a:rPr lang="en-US" dirty="0"/>
              <a:t>NYS has moved strongly to online service delivery for DMV, sports licenses and the health insurance exchange and webcasting meetings</a:t>
            </a:r>
          </a:p>
          <a:p>
            <a:pPr lvl="1"/>
            <a:r>
              <a:rPr lang="en-US" dirty="0"/>
              <a:t>Two prisons have closed, continuing reductions seem likely</a:t>
            </a:r>
          </a:p>
          <a:p>
            <a:pPr lvl="1"/>
            <a:r>
              <a:rPr lang="en-US" dirty="0" err="1"/>
              <a:t>Sunmount</a:t>
            </a:r>
            <a:r>
              <a:rPr lang="en-US" dirty="0"/>
              <a:t> cut its resident population by 1/3</a:t>
            </a:r>
          </a:p>
          <a:p>
            <a:r>
              <a:rPr lang="en-US" dirty="0"/>
              <a:t>LP voters rejected court consolidation twice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is Slowly Shrinking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942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89077"/>
            <a:ext cx="10636405" cy="4911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shift to wellness health care and ACA implementation has been hard.  Hospital admissions dropped.  Primary care investments made in at least 4 new clinics.  </a:t>
            </a:r>
          </a:p>
          <a:p>
            <a:pPr lvl="1"/>
            <a:r>
              <a:rPr lang="en-US" dirty="0"/>
              <a:t>Large new Hudson Headwaters Health clinic in Warrensburg</a:t>
            </a:r>
          </a:p>
          <a:p>
            <a:pPr lvl="1"/>
            <a:r>
              <a:rPr lang="en-US" dirty="0" err="1"/>
              <a:t>Adk</a:t>
            </a:r>
            <a:r>
              <a:rPr lang="en-US" dirty="0"/>
              <a:t> Health and Elizabethtown CH have embarked on major capital spending programs.  The Lake Placid hospital is being replaced.</a:t>
            </a:r>
          </a:p>
          <a:p>
            <a:pPr lvl="1"/>
            <a:r>
              <a:rPr lang="en-US" dirty="0"/>
              <a:t>Elizabethtown, Plattsburgh and Malone hospitals have merged with Burlington VT.</a:t>
            </a:r>
          </a:p>
          <a:p>
            <a:r>
              <a:rPr lang="en-US" dirty="0"/>
              <a:t>New assisted living and memory care in Willsboro.  Three nursing homes have changed owners, none closed.  </a:t>
            </a:r>
          </a:p>
          <a:p>
            <a:r>
              <a:rPr lang="en-US" dirty="0"/>
              <a:t>NYS insurance exchange increased choice, improved coverage at lower cost.  Medicaid expansion insured thousands.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Survived so Far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58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078EC5-16B3-4902-AB44-F5F48FAFE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0185"/>
            <a:ext cx="10515600" cy="415800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Telemed</a:t>
            </a:r>
            <a:r>
              <a:rPr lang="en-US" dirty="0"/>
              <a:t> network now reaches every health center, usage growing</a:t>
            </a:r>
          </a:p>
          <a:p>
            <a:r>
              <a:rPr lang="en-US" dirty="0"/>
              <a:t>Wellness Institute in Westport begins programs summer 2017</a:t>
            </a:r>
          </a:p>
          <a:p>
            <a:r>
              <a:rPr lang="en-US" dirty="0"/>
              <a:t>Birth-to-Three and aging-in-place care projects launched by </a:t>
            </a:r>
            <a:r>
              <a:rPr lang="en-US" dirty="0" err="1"/>
              <a:t>Adk</a:t>
            </a:r>
            <a:r>
              <a:rPr lang="en-US" dirty="0"/>
              <a:t> Foundation</a:t>
            </a:r>
          </a:p>
          <a:p>
            <a:r>
              <a:rPr lang="en-US" dirty="0"/>
              <a:t>Opioid detox center to open in Clinton </a:t>
            </a:r>
            <a:r>
              <a:rPr lang="en-US" dirty="0" err="1"/>
              <a:t>Cty</a:t>
            </a:r>
            <a:endParaRPr lang="en-US" dirty="0"/>
          </a:p>
          <a:p>
            <a:r>
              <a:rPr lang="en-US" dirty="0"/>
              <a:t>The shortage of EMT volunteers is a known problem, solutions being studied</a:t>
            </a:r>
          </a:p>
          <a:p>
            <a:r>
              <a:rPr lang="en-US" dirty="0"/>
              <a:t>Lack of home health care in Hamilton County is a dire problem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AD428C-B468-4E51-A971-B2D59A0C1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B6E713-2B5C-4746-AA34-9181D60B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653BF-B60E-4EFA-BE83-5D9E238C3A2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549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663440"/>
          </a:xfrm>
        </p:spPr>
        <p:txBody>
          <a:bodyPr>
            <a:normAutofit/>
          </a:bodyPr>
          <a:lstStyle/>
          <a:p>
            <a:r>
              <a:rPr lang="en-US" dirty="0"/>
              <a:t>Level enrollments in the Tri-Lakes is viewed as good news</a:t>
            </a:r>
          </a:p>
          <a:p>
            <a:r>
              <a:rPr lang="en-US" dirty="0"/>
              <a:t>Two small districts ceased operations, tuition students to neighboring schools.  The only proposed merger was rejected.  There are a few examples of shared services.</a:t>
            </a:r>
          </a:p>
          <a:p>
            <a:r>
              <a:rPr lang="en-US" dirty="0"/>
              <a:t>Some districts attract tuition students from nearby towns</a:t>
            </a:r>
          </a:p>
          <a:p>
            <a:r>
              <a:rPr lang="en-US" dirty="0"/>
              <a:t>Foreign students boost enrollment, but likely to weaken due to a strong dollar, anti-immigrant sentiments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K-12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26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074B3B-7D4F-4305-9910-1E871BDE2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 colleges offer entrepreneurial programs</a:t>
            </a:r>
          </a:p>
          <a:p>
            <a:r>
              <a:rPr lang="en-US" dirty="0"/>
              <a:t>Several colleges offer guide training programs</a:t>
            </a:r>
          </a:p>
          <a:p>
            <a:r>
              <a:rPr lang="en-US" dirty="0"/>
              <a:t>Paul Smiths College has strong job track programs. Challenged by a shrinking pool of potential applicants, low price SUNY programs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3458B9-562A-4FC2-943C-EF878A7E5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B9542C-369B-44A0-8AFA-8767B83FE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Colleges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EC32D-BDF2-44DB-B5A2-80EB23803C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776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Completed the Finch land acquisitions and the Elk Lake conservation easement</a:t>
            </a:r>
          </a:p>
          <a:p>
            <a:r>
              <a:rPr lang="en-US" dirty="0"/>
              <a:t>Some effort, but no notable success, in stopping insects attacking several tree species</a:t>
            </a:r>
          </a:p>
          <a:p>
            <a:pPr lvl="1"/>
            <a:r>
              <a:rPr lang="en-US" dirty="0"/>
              <a:t>Emerald Ash Borer be killing ash trees</a:t>
            </a:r>
          </a:p>
          <a:p>
            <a:pPr lvl="1"/>
            <a:r>
              <a:rPr lang="en-US" dirty="0"/>
              <a:t>Oak Wilt will be killing oak trees</a:t>
            </a:r>
          </a:p>
          <a:p>
            <a:pPr lvl="1"/>
            <a:r>
              <a:rPr lang="en-US" dirty="0"/>
              <a:t>Adelgids will be killing balsam and hemlock forests common on lake shores</a:t>
            </a:r>
          </a:p>
          <a:p>
            <a:r>
              <a:rPr lang="en-US" dirty="0"/>
              <a:t>DEC has controlled the feral swine problem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Forest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84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40624"/>
            <a:ext cx="10795000" cy="4765040"/>
          </a:xfrm>
        </p:spPr>
        <p:txBody>
          <a:bodyPr>
            <a:normAutofit/>
          </a:bodyPr>
          <a:lstStyle/>
          <a:p>
            <a:r>
              <a:rPr lang="en-US" dirty="0"/>
              <a:t>CGA continues meeting annually.  Regional alignment it generates helps bring State funds to the region. </a:t>
            </a:r>
          </a:p>
          <a:p>
            <a:r>
              <a:rPr lang="en-US" dirty="0"/>
              <a:t>Park-wide summit meetings on various topics</a:t>
            </a:r>
          </a:p>
          <a:p>
            <a:pPr lvl="1"/>
            <a:r>
              <a:rPr lang="en-US" dirty="0"/>
              <a:t>Tourism, ROOST growing across the region</a:t>
            </a:r>
          </a:p>
          <a:p>
            <a:pPr lvl="1"/>
            <a:r>
              <a:rPr lang="en-US" dirty="0" err="1"/>
              <a:t>Adk</a:t>
            </a:r>
            <a:r>
              <a:rPr lang="en-US" dirty="0"/>
              <a:t> Non-Profit Network, ADK Foundation</a:t>
            </a:r>
          </a:p>
          <a:p>
            <a:pPr lvl="1"/>
            <a:r>
              <a:rPr lang="en-US" dirty="0"/>
              <a:t>Birth-to-3 Alliance, ADK Foundation</a:t>
            </a:r>
          </a:p>
          <a:p>
            <a:pPr lvl="1"/>
            <a:r>
              <a:rPr lang="en-US" dirty="0"/>
              <a:t>Diversity Symposiums, </a:t>
            </a:r>
            <a:r>
              <a:rPr lang="en-US" dirty="0" err="1"/>
              <a:t>Adk</a:t>
            </a:r>
            <a:r>
              <a:rPr lang="en-US" dirty="0"/>
              <a:t> Diversity Advisory Council</a:t>
            </a:r>
          </a:p>
          <a:p>
            <a:pPr lvl="1"/>
            <a:r>
              <a:rPr lang="en-US" dirty="0"/>
              <a:t>Arts and Culture, ADK Action</a:t>
            </a:r>
          </a:p>
          <a:p>
            <a:pPr lvl="1"/>
            <a:r>
              <a:rPr lang="en-US" dirty="0"/>
              <a:t>Road Salt, ADK Action</a:t>
            </a:r>
          </a:p>
          <a:p>
            <a:pPr lvl="1"/>
            <a:r>
              <a:rPr lang="en-US" dirty="0"/>
              <a:t>Tax Assessors, ADK Action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– Something in the air…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83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2E9D08-4D44-472F-BCAC-34CCD7B26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Philanthropy:  Newcomb and Cranberry Lake received bequests in the millions via the </a:t>
            </a:r>
            <a:r>
              <a:rPr lang="en-US" dirty="0" err="1"/>
              <a:t>Adk</a:t>
            </a:r>
            <a:r>
              <a:rPr lang="en-US" dirty="0"/>
              <a:t> Foundation</a:t>
            </a:r>
          </a:p>
          <a:p>
            <a:r>
              <a:rPr lang="en-US" dirty="0"/>
              <a:t>Lots of smaller efforts: Winter46r, </a:t>
            </a:r>
            <a:r>
              <a:rPr lang="en-US" dirty="0" err="1"/>
              <a:t>Leanto</a:t>
            </a:r>
            <a:r>
              <a:rPr lang="en-US" dirty="0"/>
              <a:t> Rescue, ARISE in Tupper, four citizen science projects and ADK Gives</a:t>
            </a:r>
          </a:p>
          <a:p>
            <a:r>
              <a:rPr lang="en-US" dirty="0"/>
              <a:t>Not much progress on affordable housing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1E4B83-0175-44D3-AD00-64233A2F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86F63E-6E49-4D2C-B6AF-EF4C22068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20BAF-A69E-4C8A-B85D-DA08A7DB771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242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91048"/>
            <a:ext cx="10515600" cy="46640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Total population is flat, trending older, low share of 20-40yo parenting age group</a:t>
            </a:r>
          </a:p>
          <a:p>
            <a:r>
              <a:rPr lang="en-US" dirty="0"/>
              <a:t>We will reach a median age of 50 fairly soon  </a:t>
            </a:r>
          </a:p>
          <a:p>
            <a:r>
              <a:rPr lang="en-US" dirty="0"/>
              <a:t>Bright spots:  Champlain Valley young farmers, Saranac Lake</a:t>
            </a:r>
          </a:p>
          <a:p>
            <a:r>
              <a:rPr lang="en-US" dirty="0"/>
              <a:t>Some boomers retire here in their earlier years, but often leave as older seniors</a:t>
            </a:r>
          </a:p>
          <a:p>
            <a:r>
              <a:rPr lang="en-US" dirty="0"/>
              <a:t>Little or no effort trying to attract retiring boomers or refugees</a:t>
            </a:r>
          </a:p>
          <a:p>
            <a:r>
              <a:rPr lang="en-US" dirty="0"/>
              <a:t>Diversity is now a much higher profile issue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Demographics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68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5292" y="1517715"/>
            <a:ext cx="10618509" cy="4619134"/>
          </a:xfrm>
        </p:spPr>
        <p:txBody>
          <a:bodyPr>
            <a:normAutofit/>
          </a:bodyPr>
          <a:lstStyle/>
          <a:p>
            <a:r>
              <a:rPr lang="en-US" dirty="0"/>
              <a:t>Two Article 14 amendments passed:  the NYCO mine expansion and TWP 40 deed resolution.  </a:t>
            </a:r>
          </a:p>
          <a:p>
            <a:r>
              <a:rPr lang="en-US" dirty="0"/>
              <a:t>Two are in process:</a:t>
            </a:r>
          </a:p>
          <a:p>
            <a:pPr lvl="1"/>
            <a:r>
              <a:rPr lang="en-US" dirty="0"/>
              <a:t>Won 2st passage:  A land bank for health, safety, utility purposes and allowing buried utilities in road ROWs. This is a big deal that a lot of people worked on for 5 years</a:t>
            </a:r>
          </a:p>
          <a:p>
            <a:pPr lvl="1"/>
            <a:r>
              <a:rPr lang="en-US" dirty="0"/>
              <a:t>Still ahead:  Sale of the old prison in Brighton</a:t>
            </a:r>
          </a:p>
          <a:p>
            <a:r>
              <a:rPr lang="en-US" dirty="0"/>
              <a:t>Great South Woods and the ‘5 Towns’ projects are ongoing experiments in larger landscape planning</a:t>
            </a:r>
          </a:p>
          <a:p>
            <a:r>
              <a:rPr lang="en-US" dirty="0"/>
              <a:t>Transferrable development rights continue to be discussed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Regulation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77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D8E4F1-14B9-4037-B0AA-3BC058F8B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Small revisions to the SLMP approved, w/continued discussion of a larger overhaul but nothing ongoing </a:t>
            </a:r>
          </a:p>
          <a:p>
            <a:r>
              <a:rPr lang="en-US" dirty="0"/>
              <a:t>New recreation uses (</a:t>
            </a:r>
            <a:r>
              <a:rPr lang="en-US" dirty="0" err="1"/>
              <a:t>eg</a:t>
            </a:r>
            <a:r>
              <a:rPr lang="en-US" dirty="0"/>
              <a:t> bikes, back country skiing) and new lands create new points of robust discussion</a:t>
            </a:r>
          </a:p>
          <a:p>
            <a:r>
              <a:rPr lang="en-US" dirty="0"/>
              <a:t>The APA is generally respected and heeded.  Where some see shifts in APA permitting, others see proper application of the law.  Legal conflicts come with the APA mission.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D1DD8A-E9E3-4301-82CF-66DC14DE6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00B6F8-532E-4BD8-9AAD-8C2187D97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147FF-6115-40B8-8D6A-37DD6E3495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635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15816" y="6230505"/>
            <a:ext cx="1037985" cy="365125"/>
          </a:xfrm>
        </p:spPr>
        <p:txBody>
          <a:bodyPr/>
          <a:lstStyle/>
          <a:p>
            <a:fld id="{54BD2C1A-D206-BB40-B7FD-40B63E789C35}" type="slidenum">
              <a:rPr lang="en-US" b="1" smtClean="0"/>
              <a:t>33</a:t>
            </a:fld>
            <a:endParaRPr lang="en-US" b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25055" y="610030"/>
            <a:ext cx="2114816" cy="5047023"/>
          </a:xfrm>
        </p:spPr>
        <p:txBody>
          <a:bodyPr/>
          <a:lstStyle/>
          <a:p>
            <a:r>
              <a:rPr lang="en-US" dirty="0"/>
              <a:t>This was the 2012 project summary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>
          <a:xfrm>
            <a:off x="5412463" y="6174917"/>
            <a:ext cx="3940126" cy="365125"/>
          </a:xfrm>
        </p:spPr>
        <p:txBody>
          <a:bodyPr/>
          <a:lstStyle/>
          <a:p>
            <a:r>
              <a:rPr lang="en-US"/>
              <a:t>July 2017 Adk Park Agency Meeting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2450159" y="373635"/>
            <a:ext cx="8941228" cy="5815587"/>
            <a:chOff x="2798951" y="449049"/>
            <a:chExt cx="8941228" cy="5815587"/>
          </a:xfrm>
        </p:grpSpPr>
        <p:sp>
          <p:nvSpPr>
            <p:cNvPr id="8" name="TextBox 7"/>
            <p:cNvSpPr txBox="1"/>
            <p:nvPr/>
          </p:nvSpPr>
          <p:spPr>
            <a:xfrm>
              <a:off x="3027551" y="5534217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0%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98951" y="1302459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100%</a:t>
              </a:r>
            </a:p>
          </p:txBody>
        </p:sp>
        <p:sp>
          <p:nvSpPr>
            <p:cNvPr id="10" name="L-Shape 9"/>
            <p:cNvSpPr/>
            <p:nvPr/>
          </p:nvSpPr>
          <p:spPr>
            <a:xfrm>
              <a:off x="3484751" y="1285383"/>
              <a:ext cx="7391400" cy="4572000"/>
            </a:xfrm>
            <a:prstGeom prst="corner">
              <a:avLst>
                <a:gd name="adj1" fmla="val 2925"/>
                <a:gd name="adj2" fmla="val 332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560951" y="2456742"/>
              <a:ext cx="8179228" cy="657441"/>
              <a:chOff x="914400" y="2847759"/>
              <a:chExt cx="8179228" cy="657441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V="1">
                <a:off x="914400" y="3156466"/>
                <a:ext cx="7006856" cy="348734"/>
              </a:xfrm>
              <a:prstGeom prst="line">
                <a:avLst/>
              </a:prstGeom>
              <a:ln w="5715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5664628" y="2847759"/>
                <a:ext cx="3429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6"/>
                    </a:solidFill>
                  </a:rPr>
                  <a:t>A: </a:t>
                </a:r>
                <a:r>
                  <a:rPr lang="en-US" b="1" dirty="0">
                    <a:solidFill>
                      <a:schemeClr val="accent6"/>
                    </a:solidFill>
                  </a:rPr>
                  <a:t>Wild Park</a:t>
                </a:r>
                <a:r>
                  <a:rPr lang="en-US" dirty="0">
                    <a:solidFill>
                      <a:schemeClr val="accent6"/>
                    </a:solidFill>
                  </a:rPr>
                  <a:t>, forest preserve is </a:t>
                </a:r>
                <a:br>
                  <a:rPr lang="en-US" dirty="0">
                    <a:solidFill>
                      <a:schemeClr val="accent6"/>
                    </a:solidFill>
                  </a:rPr>
                </a:br>
                <a:r>
                  <a:rPr lang="en-US" dirty="0">
                    <a:solidFill>
                      <a:schemeClr val="accent6"/>
                    </a:solidFill>
                  </a:rPr>
                  <a:t>solid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897762" y="3008531"/>
                <a:ext cx="323850" cy="372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6"/>
                    </a:solidFill>
                  </a:rPr>
                  <a:t>A</a:t>
                </a:r>
                <a:endParaRPr lang="en-US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614114" y="1793023"/>
              <a:ext cx="7287387" cy="1558620"/>
              <a:chOff x="967563" y="2184040"/>
              <a:chExt cx="7287387" cy="155862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447800" y="2184040"/>
                <a:ext cx="2514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B: </a:t>
                </a:r>
                <a:r>
                  <a:rPr lang="en-US" b="1" dirty="0">
                    <a:solidFill>
                      <a:schemeClr val="accent3"/>
                    </a:solidFill>
                  </a:rPr>
                  <a:t>Recreation Park</a:t>
                </a:r>
                <a:r>
                  <a:rPr lang="en-US" dirty="0">
                    <a:solidFill>
                      <a:schemeClr val="accent3"/>
                    </a:solidFill>
                  </a:rPr>
                  <a:t>, starts high, improves, then tapers off </a:t>
                </a:r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967563" y="2592336"/>
                <a:ext cx="6953693" cy="1150324"/>
              </a:xfrm>
              <a:custGeom>
                <a:avLst/>
                <a:gdLst>
                  <a:gd name="connsiteX0" fmla="*/ 0 w 6953693"/>
                  <a:gd name="connsiteY0" fmla="*/ 1150324 h 1150324"/>
                  <a:gd name="connsiteX1" fmla="*/ 1701209 w 6953693"/>
                  <a:gd name="connsiteY1" fmla="*/ 395413 h 1150324"/>
                  <a:gd name="connsiteX2" fmla="*/ 4327451 w 6953693"/>
                  <a:gd name="connsiteY2" fmla="*/ 118966 h 1150324"/>
                  <a:gd name="connsiteX3" fmla="*/ 6049925 w 6953693"/>
                  <a:gd name="connsiteY3" fmla="*/ 12641 h 1150324"/>
                  <a:gd name="connsiteX4" fmla="*/ 6953693 w 6953693"/>
                  <a:gd name="connsiteY4" fmla="*/ 2008 h 1150324"/>
                  <a:gd name="connsiteX5" fmla="*/ 6953693 w 6953693"/>
                  <a:gd name="connsiteY5" fmla="*/ 2008 h 115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953693" h="1150324">
                    <a:moveTo>
                      <a:pt x="0" y="1150324"/>
                    </a:moveTo>
                    <a:lnTo>
                      <a:pt x="1701209" y="395413"/>
                    </a:lnTo>
                    <a:cubicBezTo>
                      <a:pt x="2422451" y="223520"/>
                      <a:pt x="3602665" y="182761"/>
                      <a:pt x="4327451" y="118966"/>
                    </a:cubicBezTo>
                    <a:cubicBezTo>
                      <a:pt x="5052237" y="55171"/>
                      <a:pt x="5612218" y="32134"/>
                      <a:pt x="6049925" y="12641"/>
                    </a:cubicBezTo>
                    <a:cubicBezTo>
                      <a:pt x="6487632" y="-6852"/>
                      <a:pt x="6953693" y="2008"/>
                      <a:pt x="6953693" y="2008"/>
                    </a:cubicBezTo>
                    <a:lnTo>
                      <a:pt x="6953693" y="2008"/>
                    </a:lnTo>
                  </a:path>
                </a:pathLst>
              </a:cu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864425" y="2404732"/>
                <a:ext cx="390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92D050"/>
                    </a:solidFill>
                  </a:rPr>
                  <a:t>B</a:t>
                </a:r>
                <a:endParaRPr lang="en-US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3637151" y="842084"/>
              <a:ext cx="7238156" cy="3415099"/>
              <a:chOff x="990600" y="1233101"/>
              <a:chExt cx="7238156" cy="3415099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990600" y="1828800"/>
                <a:ext cx="6858000" cy="2819400"/>
                <a:chOff x="990600" y="1828800"/>
                <a:chExt cx="6423790" cy="2438400"/>
              </a:xfrm>
            </p:grpSpPr>
            <p:cxnSp>
              <p:nvCxnSpPr>
                <p:cNvPr id="23" name="Curved Connector 22"/>
                <p:cNvCxnSpPr/>
                <p:nvPr/>
              </p:nvCxnSpPr>
              <p:spPr>
                <a:xfrm flipV="1">
                  <a:off x="990600" y="3048000"/>
                  <a:ext cx="3223390" cy="1219200"/>
                </a:xfrm>
                <a:prstGeom prst="curvedConnector3">
                  <a:avLst/>
                </a:prstGeom>
                <a:ln w="57150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urved Connector 23"/>
                <p:cNvCxnSpPr/>
                <p:nvPr/>
              </p:nvCxnSpPr>
              <p:spPr>
                <a:xfrm flipV="1">
                  <a:off x="4191000" y="1828800"/>
                  <a:ext cx="3223390" cy="1219200"/>
                </a:xfrm>
                <a:prstGeom prst="curvedConnector3">
                  <a:avLst/>
                </a:prstGeom>
                <a:ln w="57150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4667250" y="1233101"/>
                <a:ext cx="3429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C: </a:t>
                </a:r>
                <a:r>
                  <a:rPr lang="en-US" b="1" dirty="0">
                    <a:solidFill>
                      <a:schemeClr val="accent2"/>
                    </a:solidFill>
                  </a:rPr>
                  <a:t>Sustainable Life</a:t>
                </a:r>
                <a:r>
                  <a:rPr lang="en-US" dirty="0">
                    <a:solidFill>
                      <a:schemeClr val="accent2"/>
                    </a:solidFill>
                  </a:rPr>
                  <a:t>, will have ups and downs due to need for behavior changes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890618" y="1600200"/>
                <a:ext cx="3381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C</a:t>
                </a:r>
                <a:endParaRPr lang="en-US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3589290" y="2885583"/>
              <a:ext cx="7299114" cy="2338388"/>
              <a:chOff x="942739" y="3276600"/>
              <a:chExt cx="7299114" cy="2338388"/>
            </a:xfrm>
          </p:grpSpPr>
          <p:sp>
            <p:nvSpPr>
              <p:cNvPr id="26" name="Freeform 25"/>
              <p:cNvSpPr/>
              <p:nvPr/>
            </p:nvSpPr>
            <p:spPr>
              <a:xfrm>
                <a:off x="990600" y="3461266"/>
                <a:ext cx="6858000" cy="2153722"/>
              </a:xfrm>
              <a:custGeom>
                <a:avLst/>
                <a:gdLst>
                  <a:gd name="connsiteX0" fmla="*/ 0 w 6110052"/>
                  <a:gd name="connsiteY0" fmla="*/ 2421169 h 2421169"/>
                  <a:gd name="connsiteX1" fmla="*/ 1285875 w 6110052"/>
                  <a:gd name="connsiteY1" fmla="*/ 2221144 h 2421169"/>
                  <a:gd name="connsiteX2" fmla="*/ 2257425 w 6110052"/>
                  <a:gd name="connsiteY2" fmla="*/ 1935394 h 2421169"/>
                  <a:gd name="connsiteX3" fmla="*/ 3000375 w 6110052"/>
                  <a:gd name="connsiteY3" fmla="*/ 1435331 h 2421169"/>
                  <a:gd name="connsiteX4" fmla="*/ 3671888 w 6110052"/>
                  <a:gd name="connsiteY4" fmla="*/ 792394 h 2421169"/>
                  <a:gd name="connsiteX5" fmla="*/ 4400550 w 6110052"/>
                  <a:gd name="connsiteY5" fmla="*/ 235181 h 2421169"/>
                  <a:gd name="connsiteX6" fmla="*/ 5514975 w 6110052"/>
                  <a:gd name="connsiteY6" fmla="*/ 20869 h 2421169"/>
                  <a:gd name="connsiteX7" fmla="*/ 6072188 w 6110052"/>
                  <a:gd name="connsiteY7" fmla="*/ 6581 h 2421169"/>
                  <a:gd name="connsiteX8" fmla="*/ 6015038 w 6110052"/>
                  <a:gd name="connsiteY8" fmla="*/ 6581 h 2421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10052" h="2421169">
                    <a:moveTo>
                      <a:pt x="0" y="2421169"/>
                    </a:moveTo>
                    <a:cubicBezTo>
                      <a:pt x="454819" y="2361637"/>
                      <a:pt x="909638" y="2302106"/>
                      <a:pt x="1285875" y="2221144"/>
                    </a:cubicBezTo>
                    <a:cubicBezTo>
                      <a:pt x="1662112" y="2140182"/>
                      <a:pt x="1971675" y="2066363"/>
                      <a:pt x="2257425" y="1935394"/>
                    </a:cubicBezTo>
                    <a:cubicBezTo>
                      <a:pt x="2543175" y="1804425"/>
                      <a:pt x="2764631" y="1625831"/>
                      <a:pt x="3000375" y="1435331"/>
                    </a:cubicBezTo>
                    <a:cubicBezTo>
                      <a:pt x="3236119" y="1244831"/>
                      <a:pt x="3438526" y="992419"/>
                      <a:pt x="3671888" y="792394"/>
                    </a:cubicBezTo>
                    <a:cubicBezTo>
                      <a:pt x="3905250" y="592369"/>
                      <a:pt x="4093369" y="363768"/>
                      <a:pt x="4400550" y="235181"/>
                    </a:cubicBezTo>
                    <a:cubicBezTo>
                      <a:pt x="4707731" y="106594"/>
                      <a:pt x="5236369" y="58969"/>
                      <a:pt x="5514975" y="20869"/>
                    </a:cubicBezTo>
                    <a:cubicBezTo>
                      <a:pt x="5793581" y="-17231"/>
                      <a:pt x="5988844" y="8962"/>
                      <a:pt x="6072188" y="6581"/>
                    </a:cubicBezTo>
                    <a:cubicBezTo>
                      <a:pt x="6155532" y="4200"/>
                      <a:pt x="6085285" y="5390"/>
                      <a:pt x="6015038" y="6581"/>
                    </a:cubicBezTo>
                  </a:path>
                </a:pathLst>
              </a:custGeom>
              <a:ln w="5715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942739" y="4851040"/>
                <a:ext cx="31720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D: </a:t>
                </a:r>
                <a:r>
                  <a:rPr lang="en-US" b="1" dirty="0">
                    <a:solidFill>
                      <a:schemeClr val="accent5"/>
                    </a:solidFill>
                  </a:rPr>
                  <a:t>Regionalize</a:t>
                </a:r>
                <a:r>
                  <a:rPr lang="en-US" dirty="0">
                    <a:solidFill>
                      <a:schemeClr val="accent5"/>
                    </a:solidFill>
                  </a:rPr>
                  <a:t>, will grow slowly early, then take hold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877522" y="3276600"/>
                <a:ext cx="3643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D</a:t>
                </a:r>
                <a:endParaRPr lang="en-US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637151" y="2626461"/>
              <a:ext cx="7734300" cy="2493793"/>
              <a:chOff x="990600" y="2814638"/>
              <a:chExt cx="7734300" cy="2493793"/>
            </a:xfrm>
          </p:grpSpPr>
          <p:sp>
            <p:nvSpPr>
              <p:cNvPr id="30" name="Freeform 29"/>
              <p:cNvSpPr/>
              <p:nvPr/>
            </p:nvSpPr>
            <p:spPr>
              <a:xfrm>
                <a:off x="990600" y="2814638"/>
                <a:ext cx="6800850" cy="2315825"/>
              </a:xfrm>
              <a:custGeom>
                <a:avLst/>
                <a:gdLst>
                  <a:gd name="connsiteX0" fmla="*/ 0 w 6800850"/>
                  <a:gd name="connsiteY0" fmla="*/ 0 h 2315825"/>
                  <a:gd name="connsiteX1" fmla="*/ 2828925 w 6800850"/>
                  <a:gd name="connsiteY1" fmla="*/ 2057400 h 2315825"/>
                  <a:gd name="connsiteX2" fmla="*/ 6800850 w 6800850"/>
                  <a:gd name="connsiteY2" fmla="*/ 2314575 h 2315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00850" h="2315825">
                    <a:moveTo>
                      <a:pt x="0" y="0"/>
                    </a:moveTo>
                    <a:cubicBezTo>
                      <a:pt x="847725" y="835819"/>
                      <a:pt x="1695450" y="1671638"/>
                      <a:pt x="2828925" y="2057400"/>
                    </a:cubicBezTo>
                    <a:cubicBezTo>
                      <a:pt x="3962400" y="2443162"/>
                      <a:pt x="6115050" y="2269331"/>
                      <a:pt x="6800850" y="2314575"/>
                    </a:cubicBezTo>
                  </a:path>
                </a:pathLst>
              </a:custGeom>
              <a:ln w="5715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92D050"/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524500" y="4495800"/>
                <a:ext cx="3200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E: </a:t>
                </a:r>
                <a:r>
                  <a:rPr lang="en-US" b="1" dirty="0"/>
                  <a:t>On Your Own</a:t>
                </a:r>
                <a:r>
                  <a:rPr lang="en-US" dirty="0"/>
                  <a:t>:  slow fade as we act more regionally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7910859" y="4939099"/>
                <a:ext cx="297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3425107" y="5895304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2012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190351" y="5843291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2037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60178" y="5837676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2025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 flipH="1">
              <a:off x="5120196" y="836555"/>
              <a:ext cx="74141" cy="52378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4887419" y="449049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2017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6429516"/>
      </p:ext>
    </p:extLst>
  </p:cSld>
  <p:clrMapOvr>
    <a:masterClrMapping/>
  </p:clrMapOvr>
</p:sld>
</file>

<file path=ppt/theme/theme1.xml><?xml version="1.0" encoding="utf-8"?>
<a:theme xmlns:a="http://schemas.openxmlformats.org/drawingml/2006/main" name="Anthros Consulting Template 1">
  <a:themeElements>
    <a:clrScheme name="Anthros Consulting Colors 1">
      <a:dk1>
        <a:srgbClr val="363935"/>
      </a:dk1>
      <a:lt1>
        <a:srgbClr val="FEFFFF"/>
      </a:lt1>
      <a:dk2>
        <a:srgbClr val="006FCF"/>
      </a:dk2>
      <a:lt2>
        <a:srgbClr val="F3EFEF"/>
      </a:lt2>
      <a:accent1>
        <a:srgbClr val="006FCF"/>
      </a:accent1>
      <a:accent2>
        <a:srgbClr val="467639"/>
      </a:accent2>
      <a:accent3>
        <a:srgbClr val="FFA300"/>
      </a:accent3>
      <a:accent4>
        <a:srgbClr val="B4242C"/>
      </a:accent4>
      <a:accent5>
        <a:srgbClr val="61249E"/>
      </a:accent5>
      <a:accent6>
        <a:srgbClr val="A0A481"/>
      </a:accent6>
      <a:hlink>
        <a:srgbClr val="A68CA1"/>
      </a:hlink>
      <a:folHlink>
        <a:srgbClr val="C28F8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7571D9F-9839-46FF-9BF1-C8DAB2063AC9}" vid="{5762DE7A-916E-4417-97A1-EC953DB49D0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7571D9F-9839-46FF-9BF1-C8DAB2063AC9}" vid="{DA9B0542-3A82-478B-956C-5B1802BD59B7}"/>
    </a:ext>
  </a:extLst>
</a:theme>
</file>

<file path=ppt/theme/theme3.xml><?xml version="1.0" encoding="utf-8"?>
<a:theme xmlns:a="http://schemas.openxmlformats.org/drawingml/2006/main" name="Anthros Consulting Template 2">
  <a:themeElements>
    <a:clrScheme name="Anthros Consulting Colors 1">
      <a:dk1>
        <a:srgbClr val="363935"/>
      </a:dk1>
      <a:lt1>
        <a:srgbClr val="FEFFFF"/>
      </a:lt1>
      <a:dk2>
        <a:srgbClr val="006FCF"/>
      </a:dk2>
      <a:lt2>
        <a:srgbClr val="F3EFEF"/>
      </a:lt2>
      <a:accent1>
        <a:srgbClr val="006FCF"/>
      </a:accent1>
      <a:accent2>
        <a:srgbClr val="467639"/>
      </a:accent2>
      <a:accent3>
        <a:srgbClr val="FFA300"/>
      </a:accent3>
      <a:accent4>
        <a:srgbClr val="B4242C"/>
      </a:accent4>
      <a:accent5>
        <a:srgbClr val="61249E"/>
      </a:accent5>
      <a:accent6>
        <a:srgbClr val="A0A481"/>
      </a:accent6>
      <a:hlink>
        <a:srgbClr val="A68CA1"/>
      </a:hlink>
      <a:folHlink>
        <a:srgbClr val="C28F8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7571D9F-9839-46FF-9BF1-C8DAB2063AC9}" vid="{A35E9222-C520-4BDD-B51D-2E8B03820682}"/>
    </a:ext>
  </a:extLst>
</a:theme>
</file>

<file path=ppt/theme/theme4.xml><?xml version="1.0" encoding="utf-8"?>
<a:theme xmlns:a="http://schemas.openxmlformats.org/drawingml/2006/main" name="Anthros Consulting Template 3">
  <a:themeElements>
    <a:clrScheme name="Anthros Consulting Colors 1">
      <a:dk1>
        <a:srgbClr val="363935"/>
      </a:dk1>
      <a:lt1>
        <a:srgbClr val="FEFFFF"/>
      </a:lt1>
      <a:dk2>
        <a:srgbClr val="006FCF"/>
      </a:dk2>
      <a:lt2>
        <a:srgbClr val="F3EFEF"/>
      </a:lt2>
      <a:accent1>
        <a:srgbClr val="006FCF"/>
      </a:accent1>
      <a:accent2>
        <a:srgbClr val="467639"/>
      </a:accent2>
      <a:accent3>
        <a:srgbClr val="FFA300"/>
      </a:accent3>
      <a:accent4>
        <a:srgbClr val="B4242C"/>
      </a:accent4>
      <a:accent5>
        <a:srgbClr val="61249E"/>
      </a:accent5>
      <a:accent6>
        <a:srgbClr val="A0A481"/>
      </a:accent6>
      <a:hlink>
        <a:srgbClr val="A68CA1"/>
      </a:hlink>
      <a:folHlink>
        <a:srgbClr val="C28F8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7571D9F-9839-46FF-9BF1-C8DAB2063AC9}" vid="{B6B932EA-3D61-4522-B145-5BD5195418F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8018</TotalTime>
  <Words>2520</Words>
  <Application>Microsoft Office PowerPoint</Application>
  <PresentationFormat>Widescreen</PresentationFormat>
  <Paragraphs>306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Calibri Light</vt:lpstr>
      <vt:lpstr>Muli</vt:lpstr>
      <vt:lpstr>Oswald</vt:lpstr>
      <vt:lpstr>TheSans</vt:lpstr>
      <vt:lpstr>Anthros Consulting Template 1</vt:lpstr>
      <vt:lpstr>Custom Design</vt:lpstr>
      <vt:lpstr>Anthros Consulting Template 2</vt:lpstr>
      <vt:lpstr>Anthros Consulting Template 3</vt:lpstr>
      <vt:lpstr>ADK futures</vt:lpstr>
      <vt:lpstr>CGA Workshops Mapped Event Paths to 5 Endstates from Sept. 2011 to June 2012</vt:lpstr>
      <vt:lpstr>Event Paths Provide a Framework to Monitor Progress</vt:lpstr>
      <vt:lpstr>ADKfutures.net</vt:lpstr>
      <vt:lpstr>This Update is Organized by Event Category Topic</vt:lpstr>
      <vt:lpstr>Economic Development</vt:lpstr>
      <vt:lpstr>Economic Development 2</vt:lpstr>
      <vt:lpstr>Recreation is Growing</vt:lpstr>
      <vt:lpstr>Recreation is Growing 2</vt:lpstr>
      <vt:lpstr>The Waters</vt:lpstr>
      <vt:lpstr>Clean Energy, Solar Sweet Spot</vt:lpstr>
      <vt:lpstr>Agriculture is Developing</vt:lpstr>
      <vt:lpstr>Agriculture is Developing 2</vt:lpstr>
      <vt:lpstr>Arts and Culture</vt:lpstr>
      <vt:lpstr>Arts and Culture</vt:lpstr>
      <vt:lpstr>Promotion is Working</vt:lpstr>
      <vt:lpstr>Promotion is Working 2</vt:lpstr>
      <vt:lpstr>Transportation</vt:lpstr>
      <vt:lpstr>Transportation 2</vt:lpstr>
      <vt:lpstr>Climate Change, a Mixed Bag</vt:lpstr>
      <vt:lpstr>Climate Change, a Mixed Bag 2</vt:lpstr>
      <vt:lpstr>Government is Slowly Shrinking</vt:lpstr>
      <vt:lpstr>Healthcare Survived so Far</vt:lpstr>
      <vt:lpstr>Healthcare 2</vt:lpstr>
      <vt:lpstr>Education K-12</vt:lpstr>
      <vt:lpstr>Education Colleges</vt:lpstr>
      <vt:lpstr>The Forest</vt:lpstr>
      <vt:lpstr>Community – Something in the air…</vt:lpstr>
      <vt:lpstr>Community 2</vt:lpstr>
      <vt:lpstr>Demographics</vt:lpstr>
      <vt:lpstr>Regulation</vt:lpstr>
      <vt:lpstr>Regulation 2</vt:lpstr>
      <vt:lpstr>This was the 2012 project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Mason</dc:creator>
  <cp:lastModifiedBy>David Mason</cp:lastModifiedBy>
  <cp:revision>117</cp:revision>
  <cp:lastPrinted>2017-05-17T14:33:15Z</cp:lastPrinted>
  <dcterms:created xsi:type="dcterms:W3CDTF">2016-06-08T18:33:12Z</dcterms:created>
  <dcterms:modified xsi:type="dcterms:W3CDTF">2017-07-14T12:52:50Z</dcterms:modified>
</cp:coreProperties>
</file>