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6" r:id="rId2"/>
    <p:sldMasterId id="2147483672" r:id="rId3"/>
    <p:sldMasterId id="2147483687" r:id="rId4"/>
  </p:sldMasterIdLst>
  <p:notesMasterIdLst>
    <p:notesMasterId r:id="rId45"/>
  </p:notesMasterIdLst>
  <p:handoutMasterIdLst>
    <p:handoutMasterId r:id="rId46"/>
  </p:handoutMasterIdLst>
  <p:sldIdLst>
    <p:sldId id="280" r:id="rId5"/>
    <p:sldId id="283" r:id="rId6"/>
    <p:sldId id="284" r:id="rId7"/>
    <p:sldId id="260" r:id="rId8"/>
    <p:sldId id="486" r:id="rId9"/>
    <p:sldId id="319" r:id="rId10"/>
    <p:sldId id="299" r:id="rId11"/>
    <p:sldId id="295" r:id="rId12"/>
    <p:sldId id="303" r:id="rId13"/>
    <p:sldId id="291" r:id="rId14"/>
    <p:sldId id="302" r:id="rId15"/>
    <p:sldId id="298" r:id="rId16"/>
    <p:sldId id="258" r:id="rId17"/>
    <p:sldId id="304" r:id="rId18"/>
    <p:sldId id="290" r:id="rId19"/>
    <p:sldId id="285" r:id="rId20"/>
    <p:sldId id="305" r:id="rId21"/>
    <p:sldId id="294" r:id="rId22"/>
    <p:sldId id="306" r:id="rId23"/>
    <p:sldId id="301" r:id="rId24"/>
    <p:sldId id="307" r:id="rId25"/>
    <p:sldId id="297" r:id="rId26"/>
    <p:sldId id="286" r:id="rId27"/>
    <p:sldId id="308" r:id="rId28"/>
    <p:sldId id="293" r:id="rId29"/>
    <p:sldId id="309" r:id="rId30"/>
    <p:sldId id="292" r:id="rId31"/>
    <p:sldId id="318" r:id="rId32"/>
    <p:sldId id="289" r:id="rId33"/>
    <p:sldId id="287" r:id="rId34"/>
    <p:sldId id="288" r:id="rId35"/>
    <p:sldId id="296" r:id="rId36"/>
    <p:sldId id="312" r:id="rId37"/>
    <p:sldId id="314" r:id="rId38"/>
    <p:sldId id="317" r:id="rId39"/>
    <p:sldId id="320" r:id="rId40"/>
    <p:sldId id="487" r:id="rId41"/>
    <p:sldId id="323" r:id="rId42"/>
    <p:sldId id="324" r:id="rId43"/>
    <p:sldId id="311" r:id="rId4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Herman" initials="JH" lastIdx="60" clrIdx="0">
    <p:extLst>
      <p:ext uri="{19B8F6BF-5375-455C-9EA6-DF929625EA0E}">
        <p15:presenceInfo xmlns:p15="http://schemas.microsoft.com/office/powerpoint/2012/main" userId="599283a0523f8e35" providerId="Windows Live"/>
      </p:ext>
    </p:extLst>
  </p:cmAuthor>
  <p:cmAuthor id="2" name="David Mason" initials="DM" lastIdx="19" clrIdx="1">
    <p:extLst>
      <p:ext uri="{19B8F6BF-5375-455C-9EA6-DF929625EA0E}">
        <p15:presenceInfo xmlns:p15="http://schemas.microsoft.com/office/powerpoint/2012/main" userId="ee5426953316f8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A8D"/>
    <a:srgbClr val="64656A"/>
    <a:srgbClr val="53585A"/>
    <a:srgbClr val="78ACC1"/>
    <a:srgbClr val="A0A581"/>
    <a:srgbClr val="D0B484"/>
    <a:srgbClr val="C29087"/>
    <a:srgbClr val="A78CA1"/>
    <a:srgbClr val="B4252C"/>
    <a:srgbClr val="FFA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33A762-05EB-41C8-A5FA-AA87864621BB}" v="3" dt="2019-03-20T13:43:18.4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07" autoAdjust="0"/>
    <p:restoredTop sz="96405"/>
  </p:normalViewPr>
  <p:slideViewPr>
    <p:cSldViewPr snapToGrid="0" snapToObjects="1">
      <p:cViewPr varScale="1">
        <p:scale>
          <a:sx n="41" d="100"/>
          <a:sy n="41" d="100"/>
        </p:scale>
        <p:origin x="6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752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son" userId="ee5426953316f86c" providerId="LiveId" clId="{3A33A762-05EB-41C8-A5FA-AA87864621BB}"/>
    <pc:docChg chg="custSel modSld">
      <pc:chgData name="David Mason" userId="ee5426953316f86c" providerId="LiveId" clId="{3A33A762-05EB-41C8-A5FA-AA87864621BB}" dt="2019-03-25T15:08:40.113" v="86" actId="20577"/>
      <pc:docMkLst>
        <pc:docMk/>
      </pc:docMkLst>
      <pc:sldChg chg="modSp">
        <pc:chgData name="David Mason" userId="ee5426953316f86c" providerId="LiveId" clId="{3A33A762-05EB-41C8-A5FA-AA87864621BB}" dt="2019-03-20T13:47:32.900" v="76" actId="20577"/>
        <pc:sldMkLst>
          <pc:docMk/>
          <pc:sldMk cId="1576325278" sldId="260"/>
        </pc:sldMkLst>
        <pc:spChg chg="mod">
          <ac:chgData name="David Mason" userId="ee5426953316f86c" providerId="LiveId" clId="{3A33A762-05EB-41C8-A5FA-AA87864621BB}" dt="2019-03-20T13:47:32.900" v="76" actId="20577"/>
          <ac:spMkLst>
            <pc:docMk/>
            <pc:sldMk cId="1576325278" sldId="260"/>
            <ac:spMk id="5" creationId="{00000000-0000-0000-0000-000000000000}"/>
          </ac:spMkLst>
        </pc:spChg>
      </pc:sldChg>
      <pc:sldChg chg="modSp">
        <pc:chgData name="David Mason" userId="ee5426953316f86c" providerId="LiveId" clId="{3A33A762-05EB-41C8-A5FA-AA87864621BB}" dt="2019-03-20T13:31:49.215" v="4" actId="20577"/>
        <pc:sldMkLst>
          <pc:docMk/>
          <pc:sldMk cId="3757158788" sldId="293"/>
        </pc:sldMkLst>
        <pc:spChg chg="mod">
          <ac:chgData name="David Mason" userId="ee5426953316f86c" providerId="LiveId" clId="{3A33A762-05EB-41C8-A5FA-AA87864621BB}" dt="2019-03-20T13:31:49.215" v="4" actId="20577"/>
          <ac:spMkLst>
            <pc:docMk/>
            <pc:sldMk cId="3757158788" sldId="293"/>
            <ac:spMk id="2" creationId="{00000000-0000-0000-0000-000000000000}"/>
          </ac:spMkLst>
        </pc:spChg>
      </pc:sldChg>
      <pc:sldChg chg="modSp">
        <pc:chgData name="David Mason" userId="ee5426953316f86c" providerId="LiveId" clId="{3A33A762-05EB-41C8-A5FA-AA87864621BB}" dt="2019-03-20T13:43:18.406" v="66"/>
        <pc:sldMkLst>
          <pc:docMk/>
          <pc:sldMk cId="3888729873" sldId="298"/>
        </pc:sldMkLst>
        <pc:spChg chg="mod">
          <ac:chgData name="David Mason" userId="ee5426953316f86c" providerId="LiveId" clId="{3A33A762-05EB-41C8-A5FA-AA87864621BB}" dt="2019-03-20T13:43:18.406" v="66"/>
          <ac:spMkLst>
            <pc:docMk/>
            <pc:sldMk cId="3888729873" sldId="298"/>
            <ac:spMk id="2" creationId="{00000000-0000-0000-0000-000000000000}"/>
          </ac:spMkLst>
        </pc:spChg>
      </pc:sldChg>
      <pc:sldChg chg="delSp modSp">
        <pc:chgData name="David Mason" userId="ee5426953316f86c" providerId="LiveId" clId="{3A33A762-05EB-41C8-A5FA-AA87864621BB}" dt="2019-03-20T13:36:16.478" v="10" actId="14100"/>
        <pc:sldMkLst>
          <pc:docMk/>
          <pc:sldMk cId="3970950203" sldId="299"/>
        </pc:sldMkLst>
        <pc:spChg chg="del mod">
          <ac:chgData name="David Mason" userId="ee5426953316f86c" providerId="LiveId" clId="{3A33A762-05EB-41C8-A5FA-AA87864621BB}" dt="2019-03-20T13:35:58.208" v="7" actId="478"/>
          <ac:spMkLst>
            <pc:docMk/>
            <pc:sldMk cId="3970950203" sldId="299"/>
            <ac:spMk id="11" creationId="{DC2736E4-18A4-4526-A430-AA9492088DB9}"/>
          </ac:spMkLst>
        </pc:spChg>
        <pc:spChg chg="del">
          <ac:chgData name="David Mason" userId="ee5426953316f86c" providerId="LiveId" clId="{3A33A762-05EB-41C8-A5FA-AA87864621BB}" dt="2019-03-20T13:36:04.444" v="8" actId="478"/>
          <ac:spMkLst>
            <pc:docMk/>
            <pc:sldMk cId="3970950203" sldId="299"/>
            <ac:spMk id="12" creationId="{104D8858-D30E-45A0-AA7B-63DF4C4668EB}"/>
          </ac:spMkLst>
        </pc:spChg>
        <pc:graphicFrameChg chg="mod">
          <ac:chgData name="David Mason" userId="ee5426953316f86c" providerId="LiveId" clId="{3A33A762-05EB-41C8-A5FA-AA87864621BB}" dt="2019-03-20T13:36:16.478" v="10" actId="14100"/>
          <ac:graphicFrameMkLst>
            <pc:docMk/>
            <pc:sldMk cId="3970950203" sldId="299"/>
            <ac:graphicFrameMk id="7" creationId="{00000000-0008-0000-0000-000003000000}"/>
          </ac:graphicFrameMkLst>
        </pc:graphicFrameChg>
        <pc:graphicFrameChg chg="del">
          <ac:chgData name="David Mason" userId="ee5426953316f86c" providerId="LiveId" clId="{3A33A762-05EB-41C8-A5FA-AA87864621BB}" dt="2019-03-20T13:35:50.273" v="5" actId="478"/>
          <ac:graphicFrameMkLst>
            <pc:docMk/>
            <pc:sldMk cId="3970950203" sldId="299"/>
            <ac:graphicFrameMk id="10" creationId="{65730668-9949-462F-AE8D-42B2BE68F085}"/>
          </ac:graphicFrameMkLst>
        </pc:graphicFrameChg>
      </pc:sldChg>
      <pc:sldChg chg="modSp">
        <pc:chgData name="David Mason" userId="ee5426953316f86c" providerId="LiveId" clId="{3A33A762-05EB-41C8-A5FA-AA87864621BB}" dt="2019-03-25T15:08:40.113" v="86" actId="20577"/>
        <pc:sldMkLst>
          <pc:docMk/>
          <pc:sldMk cId="2269162774" sldId="302"/>
        </pc:sldMkLst>
        <pc:spChg chg="mod">
          <ac:chgData name="David Mason" userId="ee5426953316f86c" providerId="LiveId" clId="{3A33A762-05EB-41C8-A5FA-AA87864621BB}" dt="2019-03-25T15:08:40.113" v="86" actId="20577"/>
          <ac:spMkLst>
            <pc:docMk/>
            <pc:sldMk cId="2269162774" sldId="302"/>
            <ac:spMk id="2" creationId="{7EFF705C-20CC-4F81-BCED-55ECE7B4FB06}"/>
          </ac:spMkLst>
        </pc:spChg>
      </pc:sldChg>
      <pc:sldChg chg="modSp">
        <pc:chgData name="David Mason" userId="ee5426953316f86c" providerId="LiveId" clId="{3A33A762-05EB-41C8-A5FA-AA87864621BB}" dt="2019-03-20T13:41:40.859" v="51" actId="20577"/>
        <pc:sldMkLst>
          <pc:docMk/>
          <pc:sldMk cId="980469888" sldId="303"/>
        </pc:sldMkLst>
        <pc:spChg chg="mod">
          <ac:chgData name="David Mason" userId="ee5426953316f86c" providerId="LiveId" clId="{3A33A762-05EB-41C8-A5FA-AA87864621BB}" dt="2019-03-20T13:41:40.859" v="51" actId="20577"/>
          <ac:spMkLst>
            <pc:docMk/>
            <pc:sldMk cId="980469888" sldId="303"/>
            <ac:spMk id="2" creationId="{90B1A310-6B7B-4493-BE2C-600215C7B545}"/>
          </ac:spMkLst>
        </pc:spChg>
      </pc:sldChg>
      <pc:sldChg chg="modSp">
        <pc:chgData name="David Mason" userId="ee5426953316f86c" providerId="LiveId" clId="{3A33A762-05EB-41C8-A5FA-AA87864621BB}" dt="2019-03-20T13:45:31.179" v="67" actId="1076"/>
        <pc:sldMkLst>
          <pc:docMk/>
          <pc:sldMk cId="2214351674" sldId="320"/>
        </pc:sldMkLst>
        <pc:spChg chg="mod">
          <ac:chgData name="David Mason" userId="ee5426953316f86c" providerId="LiveId" clId="{3A33A762-05EB-41C8-A5FA-AA87864621BB}" dt="2019-03-20T13:45:31.179" v="67" actId="1076"/>
          <ac:spMkLst>
            <pc:docMk/>
            <pc:sldMk cId="2214351674" sldId="320"/>
            <ac:spMk id="2" creationId="{419732B3-AA8D-432F-B88A-B5F63176D73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12\Documents\New%20Scenario%20Materials\ADK%20Futures\evidence%20by%20category%20-%20update%203-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</a:rPr>
              <a:t>Evidence Counts by Event Category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Regulation</c:v>
                </c:pt>
                <c:pt idx="1">
                  <c:v>Demographics</c:v>
                </c:pt>
                <c:pt idx="2">
                  <c:v>Community</c:v>
                </c:pt>
                <c:pt idx="3">
                  <c:v>Education</c:v>
                </c:pt>
                <c:pt idx="4">
                  <c:v>Government</c:v>
                </c:pt>
                <c:pt idx="5">
                  <c:v>Healthcare</c:v>
                </c:pt>
                <c:pt idx="6">
                  <c:v>Climate Change</c:v>
                </c:pt>
                <c:pt idx="7">
                  <c:v>The Forest</c:v>
                </c:pt>
                <c:pt idx="8">
                  <c:v>Transportation</c:v>
                </c:pt>
                <c:pt idx="9">
                  <c:v>Promotion</c:v>
                </c:pt>
                <c:pt idx="10">
                  <c:v>Arts/Culture</c:v>
                </c:pt>
                <c:pt idx="11">
                  <c:v>Energy</c:v>
                </c:pt>
                <c:pt idx="12">
                  <c:v>Agriculture</c:v>
                </c:pt>
                <c:pt idx="13">
                  <c:v>The Waters</c:v>
                </c:pt>
                <c:pt idx="14">
                  <c:v>Economic Dev.</c:v>
                </c:pt>
                <c:pt idx="15">
                  <c:v>Recreation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12</c:v>
                </c:pt>
                <c:pt idx="1">
                  <c:v>6</c:v>
                </c:pt>
                <c:pt idx="2">
                  <c:v>6</c:v>
                </c:pt>
                <c:pt idx="3">
                  <c:v>8</c:v>
                </c:pt>
                <c:pt idx="4">
                  <c:v>13</c:v>
                </c:pt>
                <c:pt idx="5">
                  <c:v>7</c:v>
                </c:pt>
                <c:pt idx="6">
                  <c:v>6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5</c:v>
                </c:pt>
                <c:pt idx="11">
                  <c:v>10</c:v>
                </c:pt>
                <c:pt idx="12">
                  <c:v>7</c:v>
                </c:pt>
                <c:pt idx="13">
                  <c:v>5</c:v>
                </c:pt>
                <c:pt idx="14">
                  <c:v>13</c:v>
                </c:pt>
                <c:pt idx="1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5A-4095-8110-96A1895E89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Evidence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Regulation</c:v>
                </c:pt>
                <c:pt idx="1">
                  <c:v>Demographics</c:v>
                </c:pt>
                <c:pt idx="2">
                  <c:v>Community</c:v>
                </c:pt>
                <c:pt idx="3">
                  <c:v>Education</c:v>
                </c:pt>
                <c:pt idx="4">
                  <c:v>Government</c:v>
                </c:pt>
                <c:pt idx="5">
                  <c:v>Healthcare</c:v>
                </c:pt>
                <c:pt idx="6">
                  <c:v>Climate Change</c:v>
                </c:pt>
                <c:pt idx="7">
                  <c:v>The Forest</c:v>
                </c:pt>
                <c:pt idx="8">
                  <c:v>Transportation</c:v>
                </c:pt>
                <c:pt idx="9">
                  <c:v>Promotion</c:v>
                </c:pt>
                <c:pt idx="10">
                  <c:v>Arts/Culture</c:v>
                </c:pt>
                <c:pt idx="11">
                  <c:v>Energy</c:v>
                </c:pt>
                <c:pt idx="12">
                  <c:v>Agriculture</c:v>
                </c:pt>
                <c:pt idx="13">
                  <c:v>The Waters</c:v>
                </c:pt>
                <c:pt idx="14">
                  <c:v>Economic Dev.</c:v>
                </c:pt>
                <c:pt idx="15">
                  <c:v>Recreation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25</c:v>
                </c:pt>
                <c:pt idx="1">
                  <c:v>31</c:v>
                </c:pt>
                <c:pt idx="2">
                  <c:v>32</c:v>
                </c:pt>
                <c:pt idx="3">
                  <c:v>39</c:v>
                </c:pt>
                <c:pt idx="4">
                  <c:v>59</c:v>
                </c:pt>
                <c:pt idx="5">
                  <c:v>62</c:v>
                </c:pt>
                <c:pt idx="6">
                  <c:v>65</c:v>
                </c:pt>
                <c:pt idx="7">
                  <c:v>70</c:v>
                </c:pt>
                <c:pt idx="8">
                  <c:v>76</c:v>
                </c:pt>
                <c:pt idx="9">
                  <c:v>79</c:v>
                </c:pt>
                <c:pt idx="10">
                  <c:v>82</c:v>
                </c:pt>
                <c:pt idx="11">
                  <c:v>83</c:v>
                </c:pt>
                <c:pt idx="12">
                  <c:v>116</c:v>
                </c:pt>
                <c:pt idx="13">
                  <c:v>160</c:v>
                </c:pt>
                <c:pt idx="14">
                  <c:v>183</c:v>
                </c:pt>
                <c:pt idx="15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5A-4095-8110-96A1895E8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8567656"/>
        <c:axId val="248565032"/>
      </c:barChart>
      <c:catAx>
        <c:axId val="248567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65032"/>
        <c:crosses val="autoZero"/>
        <c:auto val="1"/>
        <c:lblAlgn val="ctr"/>
        <c:lblOffset val="100"/>
        <c:noMultiLvlLbl val="0"/>
      </c:catAx>
      <c:valAx>
        <c:axId val="248565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6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000724919268438"/>
          <c:y val="0.91058701207619952"/>
          <c:w val="0.24494718625957673"/>
          <c:h val="7.1455638749037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FB8CE27-63B7-7C4A-A1F7-27CE5295F006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r>
              <a:rPr lang="en-US"/>
              <a:t>Footer: Subtitle Of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0D5BBBB-AA29-CE4A-953F-FFBDEE46F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5509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DC6965B-E5C4-D847-9AA5-9E090A5417C6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r>
              <a:rPr lang="en-US"/>
              <a:t>Footer: Subtitle Of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8E7B242-2B3F-8142-A9CA-F81D3BD25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7177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EFE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v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8697" y="2228710"/>
            <a:ext cx="4904567" cy="1421928"/>
          </a:xfrm>
          <a:noFill/>
          <a:ln>
            <a:noFill/>
          </a:ln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defRPr sz="4800" b="1" i="0" baseline="0">
                <a:ln>
                  <a:noFill/>
                </a:ln>
                <a:solidFill>
                  <a:schemeClr val="tx1"/>
                </a:solidFill>
                <a:latin typeface="+mj-lt"/>
                <a:ea typeface="TheSans" charset="0"/>
                <a:cs typeface="TheSans" charset="0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8697" y="3650640"/>
            <a:ext cx="4904567" cy="779067"/>
          </a:xfrm>
        </p:spPr>
        <p:txBody>
          <a:bodyPr/>
          <a:lstStyle>
            <a:lvl1pPr marL="0" indent="0" algn="l">
              <a:buNone/>
              <a:defRPr sz="2400" i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Which strategic question goes here?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0406AF-631B-0B41-8B36-BBC9D3C7A0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5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ead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EFE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v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8697" y="2216987"/>
            <a:ext cx="4904567" cy="1421928"/>
          </a:xfrm>
          <a:noFill/>
          <a:ln>
            <a:noFill/>
          </a:ln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defRPr sz="4800" b="1" i="0" baseline="0">
                <a:ln>
                  <a:noFill/>
                </a:ln>
                <a:solidFill>
                  <a:schemeClr val="tx1"/>
                </a:solidFill>
                <a:latin typeface="+mj-lt"/>
                <a:ea typeface="TheSans" charset="0"/>
                <a:cs typeface="TheSans" charset="0"/>
              </a:defRPr>
            </a:lvl1pPr>
          </a:lstStyle>
          <a:p>
            <a:r>
              <a:rPr lang="en-US" dirty="0"/>
              <a:t>IT’S A HEADLINE SLIDE OF COURSE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8697" y="3592023"/>
            <a:ext cx="4904567" cy="779067"/>
          </a:xfrm>
        </p:spPr>
        <p:txBody>
          <a:bodyPr/>
          <a:lstStyle>
            <a:lvl1pPr marL="0" indent="0" algn="l">
              <a:buNone/>
              <a:defRPr sz="2400" i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You may want to add a subtitle here  It might even be more than one line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/>
          <a:p>
            <a:fld id="{54BD2C1A-D206-BB40-B7FD-40B63E789C3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75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770185"/>
            <a:ext cx="10515600" cy="3651176"/>
          </a:xfrm>
        </p:spPr>
        <p:txBody>
          <a:bodyPr/>
          <a:lstStyle>
            <a:lvl1pPr>
              <a:defRPr sz="3200" baseline="0"/>
            </a:lvl1pPr>
            <a:lvl2pPr>
              <a:defRPr sz="2400" baseline="0"/>
            </a:lvl2pPr>
            <a:lvl3pPr>
              <a:defRPr sz="1800" baseline="0"/>
            </a:lvl3pPr>
            <a:lvl4pPr>
              <a:defRPr baseline="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Secondary info goes here</a:t>
            </a:r>
          </a:p>
          <a:p>
            <a:pPr lvl="2"/>
            <a:r>
              <a:rPr lang="en-US" dirty="0"/>
              <a:t>Tertiary info here please</a:t>
            </a:r>
          </a:p>
          <a:p>
            <a:pPr lvl="3"/>
            <a:r>
              <a:rPr lang="en-US" dirty="0"/>
              <a:t>Maybe even a fourth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4F8AC77-35C9-CC48-9A68-B3E1A3E3EE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3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0477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2" y="1986176"/>
            <a:ext cx="5174196" cy="3302168"/>
          </a:xfrm>
        </p:spPr>
        <p:txBody>
          <a:bodyPr/>
          <a:lstStyle>
            <a:lvl1pPr>
              <a:defRPr sz="2400" baseline="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/>
          <a:p>
            <a:fld id="{54BD2C1A-D206-BB40-B7FD-40B63E789C3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Content Placeholder 3"/>
          <p:cNvSpPr>
            <a:spLocks noGrp="1"/>
          </p:cNvSpPr>
          <p:nvPr>
            <p:ph sz="half" idx="16"/>
          </p:nvPr>
        </p:nvSpPr>
        <p:spPr>
          <a:xfrm>
            <a:off x="699064" y="1687391"/>
            <a:ext cx="5174197" cy="3844897"/>
          </a:xfr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IMAGE &amp; TEXT ON RIGHT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096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/>
          <a:p>
            <a:fld id="{54BD2C1A-D206-BB40-B7FD-40B63E789C3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Content Placeholder 3"/>
          <p:cNvSpPr>
            <a:spLocks noGrp="1"/>
          </p:cNvSpPr>
          <p:nvPr>
            <p:ph sz="half" idx="16"/>
          </p:nvPr>
        </p:nvSpPr>
        <p:spPr>
          <a:xfrm>
            <a:off x="6184900" y="1687391"/>
            <a:ext cx="5174197" cy="3844897"/>
          </a:xfr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7" hasCustomPrompt="1"/>
          </p:nvPr>
        </p:nvSpPr>
        <p:spPr>
          <a:xfrm>
            <a:off x="699065" y="1986176"/>
            <a:ext cx="5174196" cy="3302168"/>
          </a:xfrm>
        </p:spPr>
        <p:txBody>
          <a:bodyPr/>
          <a:lstStyle>
            <a:lvl1pPr>
              <a:defRPr sz="240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IMAGE &amp; TEXT ON LEFT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8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5345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27357" y="1986178"/>
            <a:ext cx="4728675" cy="523875"/>
          </a:xfrm>
        </p:spPr>
        <p:txBody>
          <a:bodyPr anchor="b">
            <a:noAutofit/>
          </a:bodyPr>
          <a:lstStyle>
            <a:lvl1pPr marL="0" indent="0">
              <a:buNone/>
              <a:defRPr sz="28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ONE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662053"/>
            <a:ext cx="4916243" cy="2626293"/>
          </a:xfrm>
        </p:spPr>
        <p:txBody>
          <a:bodyPr/>
          <a:lstStyle>
            <a:lvl1pPr>
              <a:defRPr sz="240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535614" y="1986178"/>
            <a:ext cx="4671649" cy="523875"/>
          </a:xfrm>
        </p:spPr>
        <p:txBody>
          <a:bodyPr anchor="b">
            <a:noAutofit/>
          </a:bodyPr>
          <a:lstStyle>
            <a:lvl1pPr marL="0" indent="0">
              <a:buNone/>
              <a:defRPr sz="28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TWO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48046" y="2662052"/>
            <a:ext cx="4859217" cy="2626292"/>
          </a:xfrm>
        </p:spPr>
        <p:txBody>
          <a:bodyPr/>
          <a:lstStyle>
            <a:lvl1pPr>
              <a:defRPr sz="2400"/>
            </a:lvl1pPr>
            <a:lvl3pPr>
              <a:defRPr sz="1800"/>
            </a:lvl3pPr>
            <a:lvl4pPr marL="1371600" indent="0">
              <a:buNone/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/>
          <a:p>
            <a:fld id="{54BD2C1A-D206-BB40-B7FD-40B63E789C35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TWO BOXES 1</a:t>
            </a: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3"/>
          </p:nvPr>
        </p:nvSpPr>
        <p:spPr>
          <a:xfrm>
            <a:off x="3904177" y="6212625"/>
            <a:ext cx="394012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4756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81DBDE-79C6-4791-A6C7-E30402F154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47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16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1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93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9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10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39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55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6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28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552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27357" y="1549175"/>
            <a:ext cx="4728675" cy="52387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ONE TITLE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171701"/>
            <a:ext cx="4916243" cy="311664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535614" y="1549175"/>
            <a:ext cx="4671649" cy="52387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TWO TITLE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48046" y="2171703"/>
            <a:ext cx="4859217" cy="311664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BOXES 2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81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THREE BOXES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1407446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839789" y="2872831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839789" y="4334976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308602" y="1407446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5308602" y="2856011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5308602" y="4334975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60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THREE BOXES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1407446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839789" y="2872831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839789" y="4334976"/>
            <a:ext cx="4044880" cy="1053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308602" y="1407446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5308602" y="2856011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5308602" y="4334975"/>
            <a:ext cx="6045199" cy="10531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38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TASK TEMPLATE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1386101"/>
            <a:ext cx="10123555" cy="57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99067" y="2200180"/>
            <a:ext cx="10654733" cy="23591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839789" y="4861320"/>
            <a:ext cx="10123555" cy="675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9"/>
          </p:nvPr>
        </p:nvSpPr>
        <p:spPr>
          <a:xfrm>
            <a:off x="3789876" y="6173723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06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stat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ENDSTATE TEMPLATE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22" hasCustomPrompt="1"/>
          </p:nvPr>
        </p:nvSpPr>
        <p:spPr>
          <a:xfrm>
            <a:off x="2006602" y="4958007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23" hasCustomPrompt="1"/>
          </p:nvPr>
        </p:nvSpPr>
        <p:spPr>
          <a:xfrm>
            <a:off x="2006602" y="4081707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Content Placeholder 3"/>
          <p:cNvSpPr>
            <a:spLocks noGrp="1"/>
          </p:cNvSpPr>
          <p:nvPr>
            <p:ph sz="half" idx="24" hasCustomPrompt="1"/>
          </p:nvPr>
        </p:nvSpPr>
        <p:spPr>
          <a:xfrm>
            <a:off x="2006602" y="3205407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25" hasCustomPrompt="1"/>
          </p:nvPr>
        </p:nvSpPr>
        <p:spPr>
          <a:xfrm>
            <a:off x="2006602" y="2354507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26" hasCustomPrompt="1"/>
          </p:nvPr>
        </p:nvSpPr>
        <p:spPr>
          <a:xfrm>
            <a:off x="2006602" y="1498600"/>
            <a:ext cx="9347199" cy="6807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7" name="Content Placeholder 3"/>
          <p:cNvSpPr>
            <a:spLocks noGrp="1"/>
          </p:cNvSpPr>
          <p:nvPr>
            <p:ph sz="half" idx="27"/>
          </p:nvPr>
        </p:nvSpPr>
        <p:spPr>
          <a:xfrm>
            <a:off x="800667" y="1498600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half" idx="28"/>
          </p:nvPr>
        </p:nvSpPr>
        <p:spPr>
          <a:xfrm>
            <a:off x="800667" y="2354507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29" name="Content Placeholder 3"/>
          <p:cNvSpPr>
            <a:spLocks noGrp="1"/>
          </p:cNvSpPr>
          <p:nvPr>
            <p:ph sz="half" idx="29"/>
          </p:nvPr>
        </p:nvSpPr>
        <p:spPr>
          <a:xfrm>
            <a:off x="800667" y="3205407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30" name="Content Placeholder 3"/>
          <p:cNvSpPr>
            <a:spLocks noGrp="1"/>
          </p:cNvSpPr>
          <p:nvPr>
            <p:ph sz="half" idx="30"/>
          </p:nvPr>
        </p:nvSpPr>
        <p:spPr>
          <a:xfrm>
            <a:off x="800667" y="4081707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31"/>
          </p:nvPr>
        </p:nvSpPr>
        <p:spPr>
          <a:xfrm>
            <a:off x="800667" y="4958007"/>
            <a:ext cx="1002735" cy="6807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7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ONLY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2560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FLOW CHART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33763" y="1772138"/>
            <a:ext cx="2185284" cy="16242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SzPct val="100000"/>
              <a:buFont typeface="Arial" charset="0"/>
              <a:buChar char="•"/>
              <a:defRPr sz="16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641085" y="1772138"/>
            <a:ext cx="2185284" cy="16242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charset="0"/>
              <a:buChar char="•"/>
              <a:defRPr sz="16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6571853" y="1772138"/>
            <a:ext cx="2185284" cy="16242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charset="0"/>
              <a:buChar char="•"/>
              <a:defRPr sz="16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9486681" y="1772138"/>
            <a:ext cx="2185284" cy="16242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charset="0"/>
              <a:buChar char="•"/>
              <a:defRPr sz="16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5" name="Oval 14"/>
          <p:cNvSpPr/>
          <p:nvPr userDrawn="1"/>
        </p:nvSpPr>
        <p:spPr>
          <a:xfrm>
            <a:off x="296307" y="927982"/>
            <a:ext cx="749808" cy="749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Oval 15"/>
          <p:cNvSpPr/>
          <p:nvPr userDrawn="1"/>
        </p:nvSpPr>
        <p:spPr>
          <a:xfrm>
            <a:off x="3215925" y="927982"/>
            <a:ext cx="749808" cy="749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Oval 16"/>
          <p:cNvSpPr/>
          <p:nvPr userDrawn="1"/>
        </p:nvSpPr>
        <p:spPr>
          <a:xfrm>
            <a:off x="6134396" y="927982"/>
            <a:ext cx="749808" cy="749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Oval 17"/>
          <p:cNvSpPr/>
          <p:nvPr userDrawn="1"/>
        </p:nvSpPr>
        <p:spPr>
          <a:xfrm>
            <a:off x="9054015" y="927982"/>
            <a:ext cx="749808" cy="749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1085454" y="1400488"/>
            <a:ext cx="1833593" cy="3489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1 TITLE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006765" y="1400488"/>
            <a:ext cx="1833593" cy="348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2 TITLE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6923545" y="1400488"/>
            <a:ext cx="1833593" cy="348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3 TITLE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9865308" y="1400488"/>
            <a:ext cx="1833593" cy="348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4 TITLE</a:t>
            </a:r>
          </a:p>
        </p:txBody>
      </p:sp>
      <p:sp>
        <p:nvSpPr>
          <p:cNvPr id="27" name="Content Placeholder 3"/>
          <p:cNvSpPr>
            <a:spLocks noGrp="1"/>
          </p:cNvSpPr>
          <p:nvPr>
            <p:ph sz="half" idx="20" hasCustomPrompt="1"/>
          </p:nvPr>
        </p:nvSpPr>
        <p:spPr>
          <a:xfrm>
            <a:off x="2919047" y="4917311"/>
            <a:ext cx="6295292" cy="826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363A35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3169033" y="4545659"/>
            <a:ext cx="3402819" cy="348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 i="1" baseline="0">
                <a:solidFill>
                  <a:srgbClr val="363A3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BOX 2 TITLE</a:t>
            </a:r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712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ONE LARGE IMAGE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282334" y="5141965"/>
            <a:ext cx="9601567" cy="56033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</a:t>
            </a:r>
            <a:r>
              <a:rPr lang="en-US"/>
              <a:t>text here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>
          <a:xfrm>
            <a:off x="1282334" y="1210299"/>
            <a:ext cx="9601567" cy="370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9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arg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LARGE IMAGES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282334" y="5141965"/>
            <a:ext cx="4572367" cy="5603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>
          <a:xfrm>
            <a:off x="1282334" y="1210299"/>
            <a:ext cx="4572367" cy="370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311900" y="5141965"/>
            <a:ext cx="4572000" cy="5603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</a:t>
            </a:r>
            <a:r>
              <a:rPr lang="en-US"/>
              <a:t>text here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8"/>
          </p:nvPr>
        </p:nvSpPr>
        <p:spPr>
          <a:xfrm>
            <a:off x="6311900" y="1210299"/>
            <a:ext cx="4572000" cy="370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4206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IMAGE GRID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151710" y="30891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>
          <a:xfrm>
            <a:off x="6151710" y="12102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6151710" y="54894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0"/>
          </p:nvPr>
        </p:nvSpPr>
        <p:spPr>
          <a:xfrm>
            <a:off x="6151710" y="36105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8653610" y="30891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2"/>
          </p:nvPr>
        </p:nvSpPr>
        <p:spPr>
          <a:xfrm>
            <a:off x="8653610" y="12102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3" hasCustomPrompt="1"/>
          </p:nvPr>
        </p:nvSpPr>
        <p:spPr>
          <a:xfrm>
            <a:off x="8653610" y="54894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4"/>
          </p:nvPr>
        </p:nvSpPr>
        <p:spPr>
          <a:xfrm>
            <a:off x="8653610" y="36105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5" hasCustomPrompt="1"/>
          </p:nvPr>
        </p:nvSpPr>
        <p:spPr>
          <a:xfrm>
            <a:off x="1147910" y="30891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6"/>
          </p:nvPr>
        </p:nvSpPr>
        <p:spPr>
          <a:xfrm>
            <a:off x="1147910" y="12102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7" hasCustomPrompt="1"/>
          </p:nvPr>
        </p:nvSpPr>
        <p:spPr>
          <a:xfrm>
            <a:off x="1147910" y="54894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8"/>
          </p:nvPr>
        </p:nvSpPr>
        <p:spPr>
          <a:xfrm>
            <a:off x="1147910" y="36105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9" hasCustomPrompt="1"/>
          </p:nvPr>
        </p:nvSpPr>
        <p:spPr>
          <a:xfrm>
            <a:off x="3649810" y="30891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30"/>
          </p:nvPr>
        </p:nvSpPr>
        <p:spPr>
          <a:xfrm>
            <a:off x="3649810" y="12102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half" idx="31" hasCustomPrompt="1"/>
          </p:nvPr>
        </p:nvSpPr>
        <p:spPr>
          <a:xfrm>
            <a:off x="3649810" y="5489449"/>
            <a:ext cx="2286367" cy="350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Place your text here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32"/>
          </p:nvPr>
        </p:nvSpPr>
        <p:spPr>
          <a:xfrm>
            <a:off x="3649810" y="3610599"/>
            <a:ext cx="2286367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6992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ONLY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0705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7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74825"/>
            <a:ext cx="10515600" cy="3936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63A35"/>
                </a:solidFill>
              </a:defRPr>
            </a:lvl1pPr>
          </a:lstStyle>
          <a:p>
            <a:fld id="{E30406AF-631B-0B41-8B36-BBC9D3C7A0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904176" y="61864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363A35"/>
                </a:solidFill>
              </a:defRPr>
            </a:lvl1pPr>
          </a:lstStyle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45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8" r:id="rId4"/>
    <p:sldLayoutId id="2147483669" r:id="rId5"/>
    <p:sldLayoutId id="2147483653" r:id="rId6"/>
    <p:sldLayoutId id="2147483708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Common Ground Alliance, March 20,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9FE3F-ADA2-5048-8A38-BCE579FF6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2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PAGE WITH TWO LISTS 2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BD2C1A-D206-BB40-B7FD-40B63E789C35}" type="slidenum">
              <a:rPr lang="en-US" sz="1600" smtClean="0">
                <a:solidFill>
                  <a:srgbClr val="363A35"/>
                </a:solidFill>
              </a:rPr>
              <a:pPr/>
              <a:t>‹#›</a:t>
            </a:fld>
            <a:endParaRPr lang="en-US" sz="1600" dirty="0">
              <a:solidFill>
                <a:srgbClr val="363A35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7" y="6013939"/>
            <a:ext cx="1798716" cy="53760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2391508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4783017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7197971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9627330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904176" y="61864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363A35"/>
                </a:solidFill>
              </a:defRPr>
            </a:lvl1pPr>
          </a:lstStyle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9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94" r:id="rId4"/>
    <p:sldLayoutId id="2147483695" r:id="rId5"/>
    <p:sldLayoutId id="2147483686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315816" y="6203953"/>
            <a:ext cx="103798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BD2C1A-D206-BB40-B7FD-40B63E789C35}" type="slidenum">
              <a:rPr lang="en-US" sz="1600" smtClean="0">
                <a:solidFill>
                  <a:srgbClr val="363A35"/>
                </a:solidFill>
              </a:rPr>
              <a:pPr/>
              <a:t>‹#›</a:t>
            </a:fld>
            <a:endParaRPr lang="en-US" sz="1600" dirty="0">
              <a:solidFill>
                <a:srgbClr val="363A35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7" y="6013939"/>
            <a:ext cx="1798716" cy="537609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2391508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4783017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7197971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9627330" y="-5307"/>
            <a:ext cx="2564671" cy="79546"/>
          </a:xfrm>
          <a:prstGeom prst="rect">
            <a:avLst/>
          </a:prstGeom>
          <a:solidFill>
            <a:srgbClr val="53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2391508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4783017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7197971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627330" y="6803854"/>
            <a:ext cx="2564671" cy="79546"/>
          </a:xfrm>
          <a:prstGeom prst="rect">
            <a:avLst/>
          </a:prstGeom>
          <a:solidFill>
            <a:srgbClr val="F4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904176" y="61872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363A35"/>
                </a:solidFill>
              </a:defRPr>
            </a:lvl1pPr>
          </a:lstStyle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4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i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kfutures.ne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9066" y="2263149"/>
            <a:ext cx="5174197" cy="2285406"/>
          </a:xfrm>
          <a:prstGeom prst="rect">
            <a:avLst/>
          </a:prstGeom>
          <a:solidFill>
            <a:srgbClr val="F4F0EF"/>
          </a:solidFill>
          <a:ln w="57150">
            <a:solidFill>
              <a:srgbClr val="64656A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659" y="1753785"/>
            <a:ext cx="4904567" cy="1421928"/>
          </a:xfrm>
        </p:spPr>
        <p:txBody>
          <a:bodyPr/>
          <a:lstStyle/>
          <a:p>
            <a:r>
              <a:rPr lang="en-US" dirty="0"/>
              <a:t>ADK futures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999" y="3239562"/>
            <a:ext cx="3406656" cy="129310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Year 7 Update (7 of 25)</a:t>
            </a:r>
          </a:p>
          <a:p>
            <a:pPr algn="ctr"/>
            <a:r>
              <a:rPr lang="en-US" dirty="0"/>
              <a:t>March 2019</a:t>
            </a:r>
          </a:p>
          <a:p>
            <a:pPr algn="ctr"/>
            <a:r>
              <a:rPr lang="en-US" dirty="0"/>
              <a:t>Dave Mason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654" y="-274320"/>
            <a:ext cx="8222517" cy="7382414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11287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48209" y="317088"/>
            <a:ext cx="10405591" cy="1246445"/>
          </a:xfrm>
        </p:spPr>
        <p:txBody>
          <a:bodyPr/>
          <a:lstStyle/>
          <a:p>
            <a:r>
              <a:rPr lang="en-US" dirty="0"/>
              <a:t>CGA Workshops Mapped Event Paths to 5 Endstates</a:t>
            </a:r>
            <a:br>
              <a:rPr lang="en-US" dirty="0"/>
            </a:br>
            <a:r>
              <a:rPr lang="en-US" dirty="0"/>
              <a:t>from Sept. 2011 to June 2012</a:t>
            </a:r>
          </a:p>
        </p:txBody>
      </p:sp>
      <p:sp>
        <p:nvSpPr>
          <p:cNvPr id="386" name="Shape 1005"/>
          <p:cNvSpPr txBox="1"/>
          <p:nvPr/>
        </p:nvSpPr>
        <p:spPr>
          <a:xfrm>
            <a:off x="6382691" y="1450900"/>
            <a:ext cx="4513915" cy="1986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600" b="1" i="1" dirty="0">
                <a:latin typeface="+mj-lt"/>
                <a:ea typeface="Oswald"/>
                <a:cs typeface="Oswald"/>
                <a:sym typeface="Oswald"/>
              </a:rPr>
              <a:t>STAKEHOLDERS HAD RICH STRATEGIC CONVERSATIONS ON POSSIBLE FUTURES</a:t>
            </a:r>
          </a:p>
        </p:txBody>
      </p:sp>
      <p:sp>
        <p:nvSpPr>
          <p:cNvPr id="387" name="Shape 1007"/>
          <p:cNvSpPr/>
          <p:nvPr/>
        </p:nvSpPr>
        <p:spPr>
          <a:xfrm>
            <a:off x="8869388" y="3459822"/>
            <a:ext cx="359162" cy="385953"/>
          </a:xfrm>
          <a:custGeom>
            <a:avLst/>
            <a:gdLst/>
            <a:ahLst/>
            <a:cxnLst/>
            <a:rect l="0" t="0" r="0" b="0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EFEFE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8" name="Shape 1008"/>
          <p:cNvSpPr/>
          <p:nvPr/>
        </p:nvSpPr>
        <p:spPr>
          <a:xfrm>
            <a:off x="6602253" y="3281490"/>
            <a:ext cx="1979099" cy="886989"/>
          </a:xfrm>
          <a:prstGeom prst="wedgeRectCallout">
            <a:avLst>
              <a:gd name="adj1" fmla="val 62055"/>
              <a:gd name="adj2" fmla="val -14062"/>
            </a:avLst>
          </a:prstGeom>
          <a:solidFill>
            <a:srgbClr val="FFFFF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“I always thought the</a:t>
            </a:r>
            <a:r>
              <a:rPr lang="en" sz="1200" b="1" dirty="0">
                <a:latin typeface="+mj-lt"/>
                <a:ea typeface="Muli"/>
                <a:cs typeface="Muli"/>
                <a:sym typeface="Muli"/>
              </a:rPr>
              <a:t> </a:t>
            </a:r>
            <a:r>
              <a:rPr lang="en" sz="1200" b="1" dirty="0">
                <a:solidFill>
                  <a:srgbClr val="674EA7"/>
                </a:solidFill>
                <a:latin typeface="+mj-lt"/>
                <a:ea typeface="Muli"/>
                <a:cs typeface="Muli"/>
                <a:sym typeface="Muli"/>
              </a:rPr>
              <a:t>purple endstate</a:t>
            </a:r>
            <a:r>
              <a:rPr lang="en" sz="1200" b="1" dirty="0">
                <a:latin typeface="+mj-lt"/>
                <a:ea typeface="Muli"/>
                <a:cs typeface="Muli"/>
                <a:sym typeface="Muli"/>
              </a:rPr>
              <a:t> </a:t>
            </a:r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was most desirable, so let’s talk about how to make it attainable.”</a:t>
            </a:r>
          </a:p>
        </p:txBody>
      </p:sp>
      <p:sp>
        <p:nvSpPr>
          <p:cNvPr id="389" name="Shape 1009"/>
          <p:cNvSpPr/>
          <p:nvPr/>
        </p:nvSpPr>
        <p:spPr>
          <a:xfrm>
            <a:off x="6938401" y="4450422"/>
            <a:ext cx="359162" cy="385953"/>
          </a:xfrm>
          <a:custGeom>
            <a:avLst/>
            <a:gdLst/>
            <a:ahLst/>
            <a:cxnLst/>
            <a:rect l="0" t="0" r="0" b="0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EFEFE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0" name="Shape 1010"/>
          <p:cNvSpPr/>
          <p:nvPr/>
        </p:nvSpPr>
        <p:spPr>
          <a:xfrm>
            <a:off x="7787304" y="4275949"/>
            <a:ext cx="2529600" cy="1307460"/>
          </a:xfrm>
          <a:prstGeom prst="wedgeRectCallout">
            <a:avLst>
              <a:gd name="adj1" fmla="val -60935"/>
              <a:gd name="adj2" fmla="val -23729"/>
            </a:avLst>
          </a:prstGeom>
          <a:solidFill>
            <a:srgbClr val="FFFFF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“I had never seriously considered the</a:t>
            </a:r>
            <a:r>
              <a:rPr lang="en" sz="1200" b="1" dirty="0">
                <a:latin typeface="+mj-lt"/>
                <a:ea typeface="Muli"/>
                <a:cs typeface="Muli"/>
                <a:sym typeface="Muli"/>
              </a:rPr>
              <a:t> </a:t>
            </a:r>
            <a:r>
              <a:rPr lang="en" sz="1200" b="1" dirty="0">
                <a:solidFill>
                  <a:srgbClr val="6AA84F"/>
                </a:solidFill>
                <a:latin typeface="+mj-lt"/>
                <a:ea typeface="Muli"/>
                <a:cs typeface="Muli"/>
                <a:sym typeface="Muli"/>
              </a:rPr>
              <a:t>green endstate</a:t>
            </a:r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. It makes me uncomfortable because it’s feasible and we can’t do well at all in this future-- let’s figure out how we can avoid this endstate.”</a:t>
            </a:r>
          </a:p>
        </p:txBody>
      </p:sp>
      <p:sp>
        <p:nvSpPr>
          <p:cNvPr id="391" name="Shape 1011"/>
          <p:cNvSpPr/>
          <p:nvPr/>
        </p:nvSpPr>
        <p:spPr>
          <a:xfrm>
            <a:off x="7192988" y="2621622"/>
            <a:ext cx="359162" cy="385953"/>
          </a:xfrm>
          <a:custGeom>
            <a:avLst/>
            <a:gdLst/>
            <a:ahLst/>
            <a:cxnLst/>
            <a:rect l="0" t="0" r="0" b="0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EFEFE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2" name="Shape 1012"/>
          <p:cNvSpPr/>
          <p:nvPr/>
        </p:nvSpPr>
        <p:spPr>
          <a:xfrm>
            <a:off x="7920551" y="2437217"/>
            <a:ext cx="2199842" cy="743648"/>
          </a:xfrm>
          <a:prstGeom prst="wedgeRectCallout">
            <a:avLst>
              <a:gd name="adj1" fmla="val -59849"/>
              <a:gd name="adj2" fmla="val -12781"/>
            </a:avLst>
          </a:prstGeom>
          <a:solidFill>
            <a:srgbClr val="FFFFFF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“I never realized what events would need to occur in order to</a:t>
            </a:r>
            <a:r>
              <a:rPr lang="en" sz="1200" b="1" dirty="0">
                <a:latin typeface="+mj-lt"/>
                <a:ea typeface="Muli"/>
                <a:cs typeface="Muli"/>
                <a:sym typeface="Muli"/>
              </a:rPr>
              <a:t> </a:t>
            </a:r>
            <a:r>
              <a:rPr lang="en" sz="1200" b="1" dirty="0">
                <a:solidFill>
                  <a:srgbClr val="FF9900"/>
                </a:solidFill>
                <a:latin typeface="+mj-lt"/>
                <a:ea typeface="Muli"/>
                <a:cs typeface="Muli"/>
                <a:sym typeface="Muli"/>
              </a:rPr>
              <a:t>reach the orange endstate.</a:t>
            </a:r>
            <a:r>
              <a:rPr lang="en" sz="1200" dirty="0">
                <a:latin typeface="+mj-lt"/>
                <a:ea typeface="Muli"/>
                <a:cs typeface="Muli"/>
                <a:sym typeface="Muli"/>
              </a:rPr>
              <a:t>”</a:t>
            </a:r>
          </a:p>
        </p:txBody>
      </p:sp>
      <p:grpSp>
        <p:nvGrpSpPr>
          <p:cNvPr id="393" name="Shape 1013"/>
          <p:cNvGrpSpPr/>
          <p:nvPr/>
        </p:nvGrpSpPr>
        <p:grpSpPr>
          <a:xfrm>
            <a:off x="6660106" y="2603073"/>
            <a:ext cx="331418" cy="401080"/>
            <a:chOff x="6737663" y="1482576"/>
            <a:chExt cx="331418" cy="401080"/>
          </a:xfrm>
        </p:grpSpPr>
        <p:grpSp>
          <p:nvGrpSpPr>
            <p:cNvPr id="394" name="Shape 1014"/>
            <p:cNvGrpSpPr/>
            <p:nvPr/>
          </p:nvGrpSpPr>
          <p:grpSpPr>
            <a:xfrm>
              <a:off x="6737663" y="1482576"/>
              <a:ext cx="331418" cy="401080"/>
              <a:chOff x="5203168" y="2008175"/>
              <a:chExt cx="347107" cy="420111"/>
            </a:xfrm>
          </p:grpSpPr>
          <p:sp>
            <p:nvSpPr>
              <p:cNvPr id="396" name="Shape 1015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97" name="Shape 1016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F6B26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98" name="Shape 1017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95" name="Shape 1018"/>
            <p:cNvSpPr/>
            <p:nvPr/>
          </p:nvSpPr>
          <p:spPr>
            <a:xfrm>
              <a:off x="6774384" y="1524329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cxnSp>
        <p:nvCxnSpPr>
          <p:cNvPr id="399" name="Shape 1024"/>
          <p:cNvCxnSpPr>
            <a:stCxn id="483" idx="0"/>
          </p:cNvCxnSpPr>
          <p:nvPr/>
        </p:nvCxnSpPr>
        <p:spPr>
          <a:xfrm flipH="1">
            <a:off x="4148067" y="2783989"/>
            <a:ext cx="38700" cy="182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0" name="Shape 1026"/>
          <p:cNvCxnSpPr>
            <a:stCxn id="479" idx="6"/>
          </p:cNvCxnSpPr>
          <p:nvPr/>
        </p:nvCxnSpPr>
        <p:spPr>
          <a:xfrm rot="10800000">
            <a:off x="4341129" y="2666045"/>
            <a:ext cx="198300" cy="19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1" name="Shape 1028"/>
          <p:cNvCxnSpPr>
            <a:stCxn id="475" idx="7"/>
            <a:endCxn id="479" idx="2"/>
          </p:cNvCxnSpPr>
          <p:nvPr/>
        </p:nvCxnSpPr>
        <p:spPr>
          <a:xfrm flipH="1">
            <a:off x="4696095" y="2562618"/>
            <a:ext cx="107100" cy="1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2" name="Shape 1030"/>
          <p:cNvCxnSpPr>
            <a:stCxn id="475" idx="1"/>
            <a:endCxn id="480" idx="4"/>
          </p:cNvCxnSpPr>
          <p:nvPr/>
        </p:nvCxnSpPr>
        <p:spPr>
          <a:xfrm>
            <a:off x="4913928" y="2562618"/>
            <a:ext cx="84000" cy="164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3" name="Shape 1032"/>
          <p:cNvCxnSpPr>
            <a:endCxn id="480" idx="3"/>
          </p:cNvCxnSpPr>
          <p:nvPr/>
        </p:nvCxnSpPr>
        <p:spPr>
          <a:xfrm flipH="1">
            <a:off x="5053356" y="2525741"/>
            <a:ext cx="168900" cy="223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4" name="Shape 1033"/>
          <p:cNvCxnSpPr>
            <a:stCxn id="438" idx="0"/>
          </p:cNvCxnSpPr>
          <p:nvPr/>
        </p:nvCxnSpPr>
        <p:spPr>
          <a:xfrm flipH="1">
            <a:off x="3391703" y="2982426"/>
            <a:ext cx="8400" cy="1899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5" name="Shape 1035"/>
          <p:cNvCxnSpPr>
            <a:endCxn id="451" idx="3"/>
          </p:cNvCxnSpPr>
          <p:nvPr/>
        </p:nvCxnSpPr>
        <p:spPr>
          <a:xfrm flipH="1">
            <a:off x="3988468" y="3347304"/>
            <a:ext cx="204600" cy="156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6" name="Shape 1037"/>
          <p:cNvCxnSpPr>
            <a:stCxn id="502" idx="7"/>
            <a:endCxn id="457" idx="3"/>
          </p:cNvCxnSpPr>
          <p:nvPr/>
        </p:nvCxnSpPr>
        <p:spPr>
          <a:xfrm flipH="1">
            <a:off x="3874073" y="3634180"/>
            <a:ext cx="168600" cy="71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7" name="Shape 1040"/>
          <p:cNvCxnSpPr/>
          <p:nvPr/>
        </p:nvCxnSpPr>
        <p:spPr>
          <a:xfrm rot="10800000" flipH="1">
            <a:off x="3847165" y="3619079"/>
            <a:ext cx="52799" cy="701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8" name="Shape 1041"/>
          <p:cNvCxnSpPr/>
          <p:nvPr/>
        </p:nvCxnSpPr>
        <p:spPr>
          <a:xfrm flipH="1">
            <a:off x="3544199" y="3225198"/>
            <a:ext cx="225599" cy="2216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09" name="Shape 1042"/>
          <p:cNvCxnSpPr/>
          <p:nvPr/>
        </p:nvCxnSpPr>
        <p:spPr>
          <a:xfrm rot="10800000">
            <a:off x="4183740" y="3076285"/>
            <a:ext cx="85200" cy="27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0" name="Shape 1043"/>
          <p:cNvCxnSpPr>
            <a:endCxn id="411" idx="2"/>
          </p:cNvCxnSpPr>
          <p:nvPr/>
        </p:nvCxnSpPr>
        <p:spPr>
          <a:xfrm rot="10800000">
            <a:off x="5050940" y="2983501"/>
            <a:ext cx="192600" cy="112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11" name="Shape 1044"/>
          <p:cNvSpPr/>
          <p:nvPr/>
        </p:nvSpPr>
        <p:spPr>
          <a:xfrm rot="10800000">
            <a:off x="4894340" y="290520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412" name="Shape 1045"/>
          <p:cNvCxnSpPr>
            <a:endCxn id="488" idx="3"/>
          </p:cNvCxnSpPr>
          <p:nvPr/>
        </p:nvCxnSpPr>
        <p:spPr>
          <a:xfrm flipH="1">
            <a:off x="4584369" y="3018060"/>
            <a:ext cx="145800" cy="148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3" name="Shape 1047"/>
          <p:cNvCxnSpPr>
            <a:endCxn id="501" idx="4"/>
          </p:cNvCxnSpPr>
          <p:nvPr/>
        </p:nvCxnSpPr>
        <p:spPr>
          <a:xfrm>
            <a:off x="4277821" y="3371989"/>
            <a:ext cx="35700" cy="1317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4" name="Shape 1049"/>
          <p:cNvCxnSpPr>
            <a:endCxn id="495" idx="1"/>
          </p:cNvCxnSpPr>
          <p:nvPr/>
        </p:nvCxnSpPr>
        <p:spPr>
          <a:xfrm rot="10800000">
            <a:off x="4723797" y="3376212"/>
            <a:ext cx="59100" cy="179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5" name="Shape 1051"/>
          <p:cNvCxnSpPr>
            <a:endCxn id="465" idx="3"/>
          </p:cNvCxnSpPr>
          <p:nvPr/>
        </p:nvCxnSpPr>
        <p:spPr>
          <a:xfrm flipH="1">
            <a:off x="3671056" y="3773329"/>
            <a:ext cx="162300" cy="2097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16" name="Shape 1053"/>
          <p:cNvSpPr/>
          <p:nvPr/>
        </p:nvSpPr>
        <p:spPr>
          <a:xfrm rot="10800000">
            <a:off x="4222545" y="43371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417" name="Shape 1054"/>
          <p:cNvCxnSpPr>
            <a:endCxn id="514" idx="2"/>
          </p:cNvCxnSpPr>
          <p:nvPr/>
        </p:nvCxnSpPr>
        <p:spPr>
          <a:xfrm rot="10800000">
            <a:off x="5025589" y="4097927"/>
            <a:ext cx="217800" cy="64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8" name="Shape 1056"/>
          <p:cNvCxnSpPr>
            <a:endCxn id="505" idx="1"/>
          </p:cNvCxnSpPr>
          <p:nvPr/>
        </p:nvCxnSpPr>
        <p:spPr>
          <a:xfrm rot="10800000">
            <a:off x="4825200" y="3736574"/>
            <a:ext cx="96900" cy="304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19" name="Shape 1058"/>
          <p:cNvCxnSpPr/>
          <p:nvPr/>
        </p:nvCxnSpPr>
        <p:spPr>
          <a:xfrm rot="10800000" flipH="1">
            <a:off x="4594882" y="3699658"/>
            <a:ext cx="124499" cy="140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20" name="Shape 1059"/>
          <p:cNvCxnSpPr/>
          <p:nvPr/>
        </p:nvCxnSpPr>
        <p:spPr>
          <a:xfrm rot="10800000" flipH="1">
            <a:off x="4448332" y="3858293"/>
            <a:ext cx="109499" cy="824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21" name="Shape 1060"/>
          <p:cNvSpPr/>
          <p:nvPr/>
        </p:nvSpPr>
        <p:spPr>
          <a:xfrm rot="10800000">
            <a:off x="3474013" y="228687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2" name="Shape 1061"/>
          <p:cNvSpPr/>
          <p:nvPr/>
        </p:nvSpPr>
        <p:spPr>
          <a:xfrm rot="10800000">
            <a:off x="3791372" y="238926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3" name="Shape 1062"/>
          <p:cNvSpPr/>
          <p:nvPr/>
        </p:nvSpPr>
        <p:spPr>
          <a:xfrm rot="10800000">
            <a:off x="3651679" y="236942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4" name="Shape 1063"/>
          <p:cNvSpPr/>
          <p:nvPr/>
        </p:nvSpPr>
        <p:spPr>
          <a:xfrm rot="10800000">
            <a:off x="3220190" y="23067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5" name="Shape 1064"/>
          <p:cNvSpPr/>
          <p:nvPr/>
        </p:nvSpPr>
        <p:spPr>
          <a:xfrm rot="10800000">
            <a:off x="3042524" y="23265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6" name="Shape 1065"/>
          <p:cNvSpPr/>
          <p:nvPr/>
        </p:nvSpPr>
        <p:spPr>
          <a:xfrm rot="10800000">
            <a:off x="3461285" y="24884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7" name="Shape 1066"/>
          <p:cNvSpPr/>
          <p:nvPr/>
        </p:nvSpPr>
        <p:spPr>
          <a:xfrm rot="10800000">
            <a:off x="3804100" y="250832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8" name="Shape 1067"/>
          <p:cNvSpPr/>
          <p:nvPr/>
        </p:nvSpPr>
        <p:spPr>
          <a:xfrm rot="10800000">
            <a:off x="3664407" y="25281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9" name="Shape 1068"/>
          <p:cNvSpPr/>
          <p:nvPr/>
        </p:nvSpPr>
        <p:spPr>
          <a:xfrm rot="10800000">
            <a:off x="3232918" y="25480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0" name="Shape 1069"/>
          <p:cNvSpPr/>
          <p:nvPr/>
        </p:nvSpPr>
        <p:spPr>
          <a:xfrm rot="10800000">
            <a:off x="3029795" y="25678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1" name="Shape 1070"/>
          <p:cNvSpPr/>
          <p:nvPr/>
        </p:nvSpPr>
        <p:spPr>
          <a:xfrm rot="10800000">
            <a:off x="3588250" y="27861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2" name="Shape 1071"/>
          <p:cNvSpPr/>
          <p:nvPr/>
        </p:nvSpPr>
        <p:spPr>
          <a:xfrm rot="10800000">
            <a:off x="3867529" y="264723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3" name="Shape 1072"/>
          <p:cNvSpPr/>
          <p:nvPr/>
        </p:nvSpPr>
        <p:spPr>
          <a:xfrm rot="10800000">
            <a:off x="3778644" y="266707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4" name="Shape 1073"/>
          <p:cNvSpPr/>
          <p:nvPr/>
        </p:nvSpPr>
        <p:spPr>
          <a:xfrm rot="10800000">
            <a:off x="3309075" y="26869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5" name="Shape 1074"/>
          <p:cNvSpPr/>
          <p:nvPr/>
        </p:nvSpPr>
        <p:spPr>
          <a:xfrm rot="10800000">
            <a:off x="3118681" y="27067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6" name="Shape 1075"/>
          <p:cNvSpPr/>
          <p:nvPr/>
        </p:nvSpPr>
        <p:spPr>
          <a:xfrm rot="10800000">
            <a:off x="3562793" y="29845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7" name="Shape 1076"/>
          <p:cNvSpPr/>
          <p:nvPr/>
        </p:nvSpPr>
        <p:spPr>
          <a:xfrm rot="10800000">
            <a:off x="3880258" y="286551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8" name="Shape 1034"/>
          <p:cNvSpPr/>
          <p:nvPr/>
        </p:nvSpPr>
        <p:spPr>
          <a:xfrm rot="10800000">
            <a:off x="3321803" y="28258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9" name="Shape 1077"/>
          <p:cNvSpPr/>
          <p:nvPr/>
        </p:nvSpPr>
        <p:spPr>
          <a:xfrm rot="10800000">
            <a:off x="3131409" y="28853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0" name="Shape 1078"/>
          <p:cNvSpPr/>
          <p:nvPr/>
        </p:nvSpPr>
        <p:spPr>
          <a:xfrm rot="10800000">
            <a:off x="3575522" y="30242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1" name="Shape 1079"/>
          <p:cNvSpPr/>
          <p:nvPr/>
        </p:nvSpPr>
        <p:spPr>
          <a:xfrm rot="10800000">
            <a:off x="3892986" y="304410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2" name="Shape 1080"/>
          <p:cNvSpPr/>
          <p:nvPr/>
        </p:nvSpPr>
        <p:spPr>
          <a:xfrm rot="10800000">
            <a:off x="3753188" y="30837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3" name="Shape 1081"/>
          <p:cNvSpPr/>
          <p:nvPr/>
        </p:nvSpPr>
        <p:spPr>
          <a:xfrm rot="10800000">
            <a:off x="3296347" y="316317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4" name="Shape 1082"/>
          <p:cNvSpPr/>
          <p:nvPr/>
        </p:nvSpPr>
        <p:spPr>
          <a:xfrm rot="10800000">
            <a:off x="3105953" y="30044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5" name="Shape 1083"/>
          <p:cNvSpPr/>
          <p:nvPr/>
        </p:nvSpPr>
        <p:spPr>
          <a:xfrm rot="10800000">
            <a:off x="3423206" y="33020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1084"/>
          <p:cNvSpPr/>
          <p:nvPr/>
        </p:nvSpPr>
        <p:spPr>
          <a:xfrm rot="10800000">
            <a:off x="3829450" y="332192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7" name="Shape 1085"/>
          <p:cNvSpPr/>
          <p:nvPr/>
        </p:nvSpPr>
        <p:spPr>
          <a:xfrm rot="10800000">
            <a:off x="3600925" y="334176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8" name="Shape 1086"/>
          <p:cNvSpPr/>
          <p:nvPr/>
        </p:nvSpPr>
        <p:spPr>
          <a:xfrm rot="10800000">
            <a:off x="3258268" y="33616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9" name="Shape 1087"/>
          <p:cNvSpPr/>
          <p:nvPr/>
        </p:nvSpPr>
        <p:spPr>
          <a:xfrm rot="10800000">
            <a:off x="3055199" y="33814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0" name="Shape 1088"/>
          <p:cNvSpPr/>
          <p:nvPr/>
        </p:nvSpPr>
        <p:spPr>
          <a:xfrm rot="10800000">
            <a:off x="3410531" y="340129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1" name="Shape 1036"/>
          <p:cNvSpPr/>
          <p:nvPr/>
        </p:nvSpPr>
        <p:spPr>
          <a:xfrm rot="10800000">
            <a:off x="3854801" y="34806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2" name="Shape 1089"/>
          <p:cNvSpPr/>
          <p:nvPr/>
        </p:nvSpPr>
        <p:spPr>
          <a:xfrm rot="10800000">
            <a:off x="3638951" y="346082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3" name="Shape 1090"/>
          <p:cNvSpPr/>
          <p:nvPr/>
        </p:nvSpPr>
        <p:spPr>
          <a:xfrm rot="10800000">
            <a:off x="3283619" y="34409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1091"/>
          <p:cNvSpPr/>
          <p:nvPr/>
        </p:nvSpPr>
        <p:spPr>
          <a:xfrm rot="10800000">
            <a:off x="3080549" y="34211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5" name="Shape 1092"/>
          <p:cNvSpPr/>
          <p:nvPr/>
        </p:nvSpPr>
        <p:spPr>
          <a:xfrm rot="10800000">
            <a:off x="3550065" y="35235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6" name="Shape 1093"/>
          <p:cNvSpPr/>
          <p:nvPr/>
        </p:nvSpPr>
        <p:spPr>
          <a:xfrm rot="10800000">
            <a:off x="3905661" y="370212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7" name="Shape 1039"/>
          <p:cNvSpPr/>
          <p:nvPr/>
        </p:nvSpPr>
        <p:spPr>
          <a:xfrm rot="10800000">
            <a:off x="3740460" y="368228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8" name="Shape 1094"/>
          <p:cNvSpPr/>
          <p:nvPr/>
        </p:nvSpPr>
        <p:spPr>
          <a:xfrm rot="10800000">
            <a:off x="3347154" y="36624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9" name="Shape 1095"/>
          <p:cNvSpPr/>
          <p:nvPr/>
        </p:nvSpPr>
        <p:spPr>
          <a:xfrm rot="10800000">
            <a:off x="3194786" y="364259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0" name="Shape 1096"/>
          <p:cNvSpPr/>
          <p:nvPr/>
        </p:nvSpPr>
        <p:spPr>
          <a:xfrm rot="10800000">
            <a:off x="3499364" y="37418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1" name="Shape 1097"/>
          <p:cNvSpPr/>
          <p:nvPr/>
        </p:nvSpPr>
        <p:spPr>
          <a:xfrm rot="10800000">
            <a:off x="3918336" y="376165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2" name="Shape 1098"/>
          <p:cNvSpPr/>
          <p:nvPr/>
        </p:nvSpPr>
        <p:spPr>
          <a:xfrm rot="10800000">
            <a:off x="3689758" y="378150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3" name="Shape 1099"/>
          <p:cNvSpPr/>
          <p:nvPr/>
        </p:nvSpPr>
        <p:spPr>
          <a:xfrm rot="10800000">
            <a:off x="3397856" y="380134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4" name="Shape 1100"/>
          <p:cNvSpPr/>
          <p:nvPr/>
        </p:nvSpPr>
        <p:spPr>
          <a:xfrm rot="10800000">
            <a:off x="3182111" y="372197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5" name="Shape 1052"/>
          <p:cNvSpPr/>
          <p:nvPr/>
        </p:nvSpPr>
        <p:spPr>
          <a:xfrm rot="10800000">
            <a:off x="3537390" y="396009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6" name="Shape 1101"/>
          <p:cNvSpPr/>
          <p:nvPr/>
        </p:nvSpPr>
        <p:spPr>
          <a:xfrm rot="10800000">
            <a:off x="3702433" y="397993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7" name="Shape 1102"/>
          <p:cNvSpPr/>
          <p:nvPr/>
        </p:nvSpPr>
        <p:spPr>
          <a:xfrm rot="10800000">
            <a:off x="3334479" y="40990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8" name="Shape 1103"/>
          <p:cNvSpPr/>
          <p:nvPr/>
        </p:nvSpPr>
        <p:spPr>
          <a:xfrm rot="10800000">
            <a:off x="3156760" y="39204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9" name="Shape 1104"/>
          <p:cNvSpPr/>
          <p:nvPr/>
        </p:nvSpPr>
        <p:spPr>
          <a:xfrm rot="10800000">
            <a:off x="4374649" y="23495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0" name="Shape 1105"/>
          <p:cNvSpPr/>
          <p:nvPr/>
        </p:nvSpPr>
        <p:spPr>
          <a:xfrm rot="10800000">
            <a:off x="4792936" y="232973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1" name="Shape 1106"/>
          <p:cNvSpPr/>
          <p:nvPr/>
        </p:nvSpPr>
        <p:spPr>
          <a:xfrm rot="10800000">
            <a:off x="4552104" y="23098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2" name="Shape 1107"/>
          <p:cNvSpPr/>
          <p:nvPr/>
        </p:nvSpPr>
        <p:spPr>
          <a:xfrm rot="10800000">
            <a:off x="4209869" y="229004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3" name="Shape 1108"/>
          <p:cNvSpPr/>
          <p:nvPr/>
        </p:nvSpPr>
        <p:spPr>
          <a:xfrm rot="10800000">
            <a:off x="4032415" y="22702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4" name="Shape 1109"/>
          <p:cNvSpPr/>
          <p:nvPr/>
        </p:nvSpPr>
        <p:spPr>
          <a:xfrm rot="10800000">
            <a:off x="4400000" y="244879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5" name="Shape 1029"/>
          <p:cNvSpPr/>
          <p:nvPr/>
        </p:nvSpPr>
        <p:spPr>
          <a:xfrm rot="10800000">
            <a:off x="4780261" y="242895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6" name="Shape 1110"/>
          <p:cNvSpPr/>
          <p:nvPr/>
        </p:nvSpPr>
        <p:spPr>
          <a:xfrm rot="10800000">
            <a:off x="4577455" y="240910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7" name="Shape 1111"/>
          <p:cNvSpPr/>
          <p:nvPr/>
        </p:nvSpPr>
        <p:spPr>
          <a:xfrm rot="10800000">
            <a:off x="4184519" y="25877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8" name="Shape 1112"/>
          <p:cNvSpPr/>
          <p:nvPr/>
        </p:nvSpPr>
        <p:spPr>
          <a:xfrm rot="10800000">
            <a:off x="4045090" y="24686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9" name="Shape 1027"/>
          <p:cNvSpPr/>
          <p:nvPr/>
        </p:nvSpPr>
        <p:spPr>
          <a:xfrm rot="10800000">
            <a:off x="4539429" y="260754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0" name="Shape 1031"/>
          <p:cNvSpPr/>
          <p:nvPr/>
        </p:nvSpPr>
        <p:spPr>
          <a:xfrm rot="10800000">
            <a:off x="4919690" y="272660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1" name="Shape 1113"/>
          <p:cNvSpPr/>
          <p:nvPr/>
        </p:nvSpPr>
        <p:spPr>
          <a:xfrm rot="10800000">
            <a:off x="4628157" y="27662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2" name="Shape 1114"/>
          <p:cNvSpPr/>
          <p:nvPr/>
        </p:nvSpPr>
        <p:spPr>
          <a:xfrm rot="10800000">
            <a:off x="4285922" y="27464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3" name="Shape 1025"/>
          <p:cNvSpPr/>
          <p:nvPr/>
        </p:nvSpPr>
        <p:spPr>
          <a:xfrm rot="10800000">
            <a:off x="4108467" y="26273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4" name="Shape 1115"/>
          <p:cNvSpPr/>
          <p:nvPr/>
        </p:nvSpPr>
        <p:spPr>
          <a:xfrm rot="10800000">
            <a:off x="4501404" y="28059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5" name="Shape 1116"/>
          <p:cNvSpPr/>
          <p:nvPr/>
        </p:nvSpPr>
        <p:spPr>
          <a:xfrm rot="10800000">
            <a:off x="4716884" y="29250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6" name="Shape 1117"/>
          <p:cNvSpPr/>
          <p:nvPr/>
        </p:nvSpPr>
        <p:spPr>
          <a:xfrm rot="10800000">
            <a:off x="4311272" y="29448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7" name="Shape 1118"/>
          <p:cNvSpPr/>
          <p:nvPr/>
        </p:nvSpPr>
        <p:spPr>
          <a:xfrm rot="10800000">
            <a:off x="4057765" y="29647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8" name="Shape 1046"/>
          <p:cNvSpPr/>
          <p:nvPr/>
        </p:nvSpPr>
        <p:spPr>
          <a:xfrm rot="10800000">
            <a:off x="4450702" y="31433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9" name="Shape 1119"/>
          <p:cNvSpPr/>
          <p:nvPr/>
        </p:nvSpPr>
        <p:spPr>
          <a:xfrm rot="10800000">
            <a:off x="4907015" y="312348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0" name="Shape 1120"/>
          <p:cNvSpPr/>
          <p:nvPr/>
        </p:nvSpPr>
        <p:spPr>
          <a:xfrm rot="10800000">
            <a:off x="4653508" y="310363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1" name="Shape 1121"/>
          <p:cNvSpPr/>
          <p:nvPr/>
        </p:nvSpPr>
        <p:spPr>
          <a:xfrm rot="10800000">
            <a:off x="4247896" y="30639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2" name="Shape 1122"/>
          <p:cNvSpPr/>
          <p:nvPr/>
        </p:nvSpPr>
        <p:spPr>
          <a:xfrm rot="10800000">
            <a:off x="4121143" y="31830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3" name="Shape 1123"/>
          <p:cNvSpPr/>
          <p:nvPr/>
        </p:nvSpPr>
        <p:spPr>
          <a:xfrm rot="10800000">
            <a:off x="4425350" y="32822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4" name="Shape 1124"/>
          <p:cNvSpPr/>
          <p:nvPr/>
        </p:nvSpPr>
        <p:spPr>
          <a:xfrm rot="10800000">
            <a:off x="4805611" y="32623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5" name="Shape 1050"/>
          <p:cNvSpPr/>
          <p:nvPr/>
        </p:nvSpPr>
        <p:spPr>
          <a:xfrm rot="10800000">
            <a:off x="4590130" y="32425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6" name="Shape 1125"/>
          <p:cNvSpPr/>
          <p:nvPr/>
        </p:nvSpPr>
        <p:spPr>
          <a:xfrm rot="10800000">
            <a:off x="4171844" y="32227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7" name="Shape 1126"/>
          <p:cNvSpPr/>
          <p:nvPr/>
        </p:nvSpPr>
        <p:spPr>
          <a:xfrm rot="10800000">
            <a:off x="3981713" y="32028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8" name="Shape 1127"/>
          <p:cNvSpPr/>
          <p:nvPr/>
        </p:nvSpPr>
        <p:spPr>
          <a:xfrm rot="10800000">
            <a:off x="4412675" y="35203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9" name="Shape 1128"/>
          <p:cNvSpPr/>
          <p:nvPr/>
        </p:nvSpPr>
        <p:spPr>
          <a:xfrm rot="10800000">
            <a:off x="4742235" y="354020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0" name="Shape 1129"/>
          <p:cNvSpPr/>
          <p:nvPr/>
        </p:nvSpPr>
        <p:spPr>
          <a:xfrm rot="10800000">
            <a:off x="4564780" y="34838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1" name="Shape 1048"/>
          <p:cNvSpPr/>
          <p:nvPr/>
        </p:nvSpPr>
        <p:spPr>
          <a:xfrm rot="10800000">
            <a:off x="4235221" y="35036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2" name="Shape 1038"/>
          <p:cNvSpPr/>
          <p:nvPr/>
        </p:nvSpPr>
        <p:spPr>
          <a:xfrm rot="10800000">
            <a:off x="4019740" y="35005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3" name="Shape 1130"/>
          <p:cNvSpPr/>
          <p:nvPr/>
        </p:nvSpPr>
        <p:spPr>
          <a:xfrm rot="10800000">
            <a:off x="4476052" y="36227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4" name="Shape 1131"/>
          <p:cNvSpPr/>
          <p:nvPr/>
        </p:nvSpPr>
        <p:spPr>
          <a:xfrm rot="10800000">
            <a:off x="4830963" y="354337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5" name="Shape 1057"/>
          <p:cNvSpPr/>
          <p:nvPr/>
        </p:nvSpPr>
        <p:spPr>
          <a:xfrm rot="10800000">
            <a:off x="4691533" y="360290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6" name="Shape 1132"/>
          <p:cNvSpPr/>
          <p:nvPr/>
        </p:nvSpPr>
        <p:spPr>
          <a:xfrm rot="10800000">
            <a:off x="4349299" y="35830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7" name="Shape 1133"/>
          <p:cNvSpPr/>
          <p:nvPr/>
        </p:nvSpPr>
        <p:spPr>
          <a:xfrm rot="10800000">
            <a:off x="4159168" y="35632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8" name="Shape 1134"/>
          <p:cNvSpPr/>
          <p:nvPr/>
        </p:nvSpPr>
        <p:spPr>
          <a:xfrm rot="10800000">
            <a:off x="4488728" y="38211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9" name="Shape 1135"/>
          <p:cNvSpPr/>
          <p:nvPr/>
        </p:nvSpPr>
        <p:spPr>
          <a:xfrm rot="10800000">
            <a:off x="4856313" y="384103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0" name="Shape 1136"/>
          <p:cNvSpPr/>
          <p:nvPr/>
        </p:nvSpPr>
        <p:spPr>
          <a:xfrm rot="10800000">
            <a:off x="4640832" y="386087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1" name="Shape 1137"/>
          <p:cNvSpPr/>
          <p:nvPr/>
        </p:nvSpPr>
        <p:spPr>
          <a:xfrm rot="10800000">
            <a:off x="4323948" y="390928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2" name="Shape 1138"/>
          <p:cNvSpPr/>
          <p:nvPr/>
        </p:nvSpPr>
        <p:spPr>
          <a:xfrm rot="10800000">
            <a:off x="4146493" y="39005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3" name="Shape 1139"/>
          <p:cNvSpPr/>
          <p:nvPr/>
        </p:nvSpPr>
        <p:spPr>
          <a:xfrm rot="10800000">
            <a:off x="4514079" y="39997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4" name="Shape 1055"/>
          <p:cNvSpPr/>
          <p:nvPr/>
        </p:nvSpPr>
        <p:spPr>
          <a:xfrm rot="10800000">
            <a:off x="4868989" y="4019626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5" name="Shape 1140"/>
          <p:cNvSpPr/>
          <p:nvPr/>
        </p:nvSpPr>
        <p:spPr>
          <a:xfrm rot="10800000">
            <a:off x="4678858" y="40394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6" name="Shape 1141"/>
          <p:cNvSpPr/>
          <p:nvPr/>
        </p:nvSpPr>
        <p:spPr>
          <a:xfrm rot="10800000">
            <a:off x="4336624" y="40593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7" name="Shape 1142"/>
          <p:cNvSpPr/>
          <p:nvPr/>
        </p:nvSpPr>
        <p:spPr>
          <a:xfrm rot="10800000">
            <a:off x="4133818" y="40791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8" name="Shape 1143"/>
          <p:cNvSpPr/>
          <p:nvPr/>
        </p:nvSpPr>
        <p:spPr>
          <a:xfrm rot="10800000">
            <a:off x="3448557" y="41982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9" name="Shape 1144"/>
          <p:cNvSpPr/>
          <p:nvPr/>
        </p:nvSpPr>
        <p:spPr>
          <a:xfrm rot="10800000">
            <a:off x="3816775" y="41188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0" name="Shape 1145"/>
          <p:cNvSpPr/>
          <p:nvPr/>
        </p:nvSpPr>
        <p:spPr>
          <a:xfrm rot="10800000">
            <a:off x="3626275" y="41386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1" name="Shape 1146"/>
          <p:cNvSpPr/>
          <p:nvPr/>
        </p:nvSpPr>
        <p:spPr>
          <a:xfrm rot="10800000">
            <a:off x="3270944" y="41585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2" name="Shape 1147"/>
          <p:cNvSpPr/>
          <p:nvPr/>
        </p:nvSpPr>
        <p:spPr>
          <a:xfrm rot="10800000">
            <a:off x="3067874" y="41783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3" name="Shape 1148"/>
          <p:cNvSpPr/>
          <p:nvPr/>
        </p:nvSpPr>
        <p:spPr>
          <a:xfrm rot="10800000">
            <a:off x="3435881" y="44165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4" name="Shape 1149"/>
          <p:cNvSpPr/>
          <p:nvPr/>
        </p:nvSpPr>
        <p:spPr>
          <a:xfrm rot="10800000">
            <a:off x="3842125" y="44363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5" name="Shape 1150"/>
          <p:cNvSpPr/>
          <p:nvPr/>
        </p:nvSpPr>
        <p:spPr>
          <a:xfrm rot="10800000">
            <a:off x="3613600" y="44561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6" name="Shape 1151"/>
          <p:cNvSpPr/>
          <p:nvPr/>
        </p:nvSpPr>
        <p:spPr>
          <a:xfrm rot="10800000">
            <a:off x="3245593" y="44760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7" name="Shape 1152"/>
          <p:cNvSpPr/>
          <p:nvPr/>
        </p:nvSpPr>
        <p:spPr>
          <a:xfrm rot="10800000">
            <a:off x="3093225" y="44958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8" name="Shape 1153"/>
          <p:cNvSpPr/>
          <p:nvPr/>
        </p:nvSpPr>
        <p:spPr>
          <a:xfrm rot="10800000">
            <a:off x="3524715" y="451572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9" name="Shape 1154"/>
          <p:cNvSpPr/>
          <p:nvPr/>
        </p:nvSpPr>
        <p:spPr>
          <a:xfrm rot="10800000">
            <a:off x="3931011" y="469431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0" name="Shape 1155"/>
          <p:cNvSpPr/>
          <p:nvPr/>
        </p:nvSpPr>
        <p:spPr>
          <a:xfrm rot="10800000">
            <a:off x="3677083" y="46744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1" name="Shape 1156"/>
          <p:cNvSpPr/>
          <p:nvPr/>
        </p:nvSpPr>
        <p:spPr>
          <a:xfrm rot="10800000">
            <a:off x="3385180" y="46546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2" name="Shape 1157"/>
          <p:cNvSpPr/>
          <p:nvPr/>
        </p:nvSpPr>
        <p:spPr>
          <a:xfrm rot="10800000">
            <a:off x="3169435" y="46347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3" name="Shape 1158"/>
          <p:cNvSpPr/>
          <p:nvPr/>
        </p:nvSpPr>
        <p:spPr>
          <a:xfrm rot="10800000">
            <a:off x="3512039" y="473400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4" name="Shape 1159"/>
          <p:cNvSpPr/>
          <p:nvPr/>
        </p:nvSpPr>
        <p:spPr>
          <a:xfrm rot="10800000">
            <a:off x="3969038" y="475384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5" name="Shape 1160"/>
          <p:cNvSpPr/>
          <p:nvPr/>
        </p:nvSpPr>
        <p:spPr>
          <a:xfrm rot="10800000">
            <a:off x="3727784" y="477368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6" name="Shape 1161"/>
          <p:cNvSpPr/>
          <p:nvPr/>
        </p:nvSpPr>
        <p:spPr>
          <a:xfrm rot="10800000">
            <a:off x="3359829" y="479353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7" name="Shape 1162"/>
          <p:cNvSpPr/>
          <p:nvPr/>
        </p:nvSpPr>
        <p:spPr>
          <a:xfrm rot="10800000">
            <a:off x="3144084" y="47141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8" name="Shape 1163"/>
          <p:cNvSpPr/>
          <p:nvPr/>
        </p:nvSpPr>
        <p:spPr>
          <a:xfrm rot="10800000">
            <a:off x="3486688" y="497212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9" name="Shape 1164"/>
          <p:cNvSpPr/>
          <p:nvPr/>
        </p:nvSpPr>
        <p:spPr>
          <a:xfrm rot="10800000">
            <a:off x="3943687" y="49125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0" name="Shape 1165"/>
          <p:cNvSpPr/>
          <p:nvPr/>
        </p:nvSpPr>
        <p:spPr>
          <a:xfrm rot="10800000">
            <a:off x="3715108" y="49919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1" name="Shape 1166"/>
          <p:cNvSpPr/>
          <p:nvPr/>
        </p:nvSpPr>
        <p:spPr>
          <a:xfrm rot="10800000">
            <a:off x="3372505" y="49324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2" name="Shape 1167"/>
          <p:cNvSpPr/>
          <p:nvPr/>
        </p:nvSpPr>
        <p:spPr>
          <a:xfrm rot="10800000">
            <a:off x="3207461" y="49522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3" name="Shape 1168"/>
          <p:cNvSpPr/>
          <p:nvPr/>
        </p:nvSpPr>
        <p:spPr>
          <a:xfrm rot="10800000">
            <a:off x="4387325" y="429743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4" name="Shape 1169"/>
          <p:cNvSpPr/>
          <p:nvPr/>
        </p:nvSpPr>
        <p:spPr>
          <a:xfrm rot="10800000">
            <a:off x="4767586" y="42775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5" name="Shape 1170"/>
          <p:cNvSpPr/>
          <p:nvPr/>
        </p:nvSpPr>
        <p:spPr>
          <a:xfrm rot="10800000">
            <a:off x="4615482" y="425775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6" name="Shape 1171"/>
          <p:cNvSpPr/>
          <p:nvPr/>
        </p:nvSpPr>
        <p:spPr>
          <a:xfrm rot="10800000">
            <a:off x="4197194" y="42379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7" name="Shape 1172"/>
          <p:cNvSpPr/>
          <p:nvPr/>
        </p:nvSpPr>
        <p:spPr>
          <a:xfrm rot="10800000">
            <a:off x="4754910" y="437681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8" name="Shape 1173"/>
          <p:cNvSpPr/>
          <p:nvPr/>
        </p:nvSpPr>
        <p:spPr>
          <a:xfrm rot="10800000">
            <a:off x="4602806" y="43569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9" name="Shape 1174"/>
          <p:cNvSpPr/>
          <p:nvPr/>
        </p:nvSpPr>
        <p:spPr>
          <a:xfrm rot="10800000">
            <a:off x="3994389" y="43172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0" name="Shape 1175"/>
          <p:cNvSpPr/>
          <p:nvPr/>
        </p:nvSpPr>
        <p:spPr>
          <a:xfrm rot="10800000">
            <a:off x="4526754" y="45355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1" name="Shape 1176"/>
          <p:cNvSpPr/>
          <p:nvPr/>
        </p:nvSpPr>
        <p:spPr>
          <a:xfrm rot="10800000">
            <a:off x="4843638" y="461493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2" name="Shape 1177"/>
          <p:cNvSpPr/>
          <p:nvPr/>
        </p:nvSpPr>
        <p:spPr>
          <a:xfrm rot="10800000">
            <a:off x="4095791" y="45554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3" name="Shape 1178"/>
          <p:cNvSpPr/>
          <p:nvPr/>
        </p:nvSpPr>
        <p:spPr>
          <a:xfrm rot="10800000">
            <a:off x="4463377" y="481337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4" name="Shape 1179"/>
          <p:cNvSpPr/>
          <p:nvPr/>
        </p:nvSpPr>
        <p:spPr>
          <a:xfrm rot="10800000">
            <a:off x="4361974" y="439665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5" name="Shape 1180"/>
          <p:cNvSpPr/>
          <p:nvPr/>
        </p:nvSpPr>
        <p:spPr>
          <a:xfrm rot="10800000">
            <a:off x="4273247" y="45752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6" name="Shape 1181"/>
          <p:cNvSpPr/>
          <p:nvPr/>
        </p:nvSpPr>
        <p:spPr>
          <a:xfrm rot="10800000">
            <a:off x="4818287" y="483322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7" name="Shape 1182"/>
          <p:cNvSpPr/>
          <p:nvPr/>
        </p:nvSpPr>
        <p:spPr>
          <a:xfrm rot="10800000">
            <a:off x="4729560" y="485306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8" name="Shape 1183"/>
          <p:cNvSpPr/>
          <p:nvPr/>
        </p:nvSpPr>
        <p:spPr>
          <a:xfrm rot="10800000">
            <a:off x="4260571" y="487290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9" name="Shape 1184"/>
          <p:cNvSpPr/>
          <p:nvPr/>
        </p:nvSpPr>
        <p:spPr>
          <a:xfrm rot="10800000">
            <a:off x="4083116" y="489275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0" name="Shape 1185"/>
          <p:cNvSpPr/>
          <p:nvPr/>
        </p:nvSpPr>
        <p:spPr>
          <a:xfrm rot="10800000">
            <a:off x="4438026" y="501181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1" name="Shape 1186"/>
          <p:cNvSpPr/>
          <p:nvPr/>
        </p:nvSpPr>
        <p:spPr>
          <a:xfrm rot="10800000">
            <a:off x="4881665" y="503165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2" name="Shape 1187"/>
          <p:cNvSpPr/>
          <p:nvPr/>
        </p:nvSpPr>
        <p:spPr>
          <a:xfrm rot="10800000">
            <a:off x="4666183" y="505150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3" name="Shape 1188"/>
          <p:cNvSpPr/>
          <p:nvPr/>
        </p:nvSpPr>
        <p:spPr>
          <a:xfrm rot="10800000">
            <a:off x="4298597" y="5071345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4" name="Shape 1189"/>
          <p:cNvSpPr/>
          <p:nvPr/>
        </p:nvSpPr>
        <p:spPr>
          <a:xfrm rot="10800000">
            <a:off x="4070441" y="509118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65" name="Shape 1190"/>
          <p:cNvCxnSpPr>
            <a:stCxn id="511" idx="6"/>
            <a:endCxn id="512" idx="2"/>
          </p:cNvCxnSpPr>
          <p:nvPr/>
        </p:nvCxnSpPr>
        <p:spPr>
          <a:xfrm flipH="1" flipV="1">
            <a:off x="4303095" y="3978864"/>
            <a:ext cx="20855" cy="8724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66" name="Shape 1191"/>
          <p:cNvCxnSpPr/>
          <p:nvPr/>
        </p:nvCxnSpPr>
        <p:spPr>
          <a:xfrm>
            <a:off x="4120607" y="3657116"/>
            <a:ext cx="48600" cy="3218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67" name="Shape 1192"/>
          <p:cNvCxnSpPr>
            <a:stCxn id="460" idx="0"/>
            <a:endCxn id="465" idx="4"/>
          </p:cNvCxnSpPr>
          <p:nvPr/>
        </p:nvCxnSpPr>
        <p:spPr>
          <a:xfrm>
            <a:off x="3577664" y="3898414"/>
            <a:ext cx="38100" cy="61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68" name="Shape 1193"/>
          <p:cNvCxnSpPr>
            <a:stCxn id="458" idx="7"/>
            <a:endCxn id="464" idx="2"/>
          </p:cNvCxnSpPr>
          <p:nvPr/>
        </p:nvCxnSpPr>
        <p:spPr>
          <a:xfrm flipH="1">
            <a:off x="3338588" y="3796105"/>
            <a:ext cx="31500" cy="4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69" name="Shape 1194"/>
          <p:cNvCxnSpPr>
            <a:endCxn id="556" idx="2"/>
          </p:cNvCxnSpPr>
          <p:nvPr/>
        </p:nvCxnSpPr>
        <p:spPr>
          <a:xfrm flipH="1">
            <a:off x="4974887" y="4776520"/>
            <a:ext cx="253500" cy="1350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0" name="Shape 1195"/>
          <p:cNvCxnSpPr>
            <a:stCxn id="551" idx="0"/>
            <a:endCxn id="556" idx="4"/>
          </p:cNvCxnSpPr>
          <p:nvPr/>
        </p:nvCxnSpPr>
        <p:spPr>
          <a:xfrm flipH="1">
            <a:off x="4896438" y="4771539"/>
            <a:ext cx="25500" cy="61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1" name="Shape 1196"/>
          <p:cNvCxnSpPr/>
          <p:nvPr/>
        </p:nvCxnSpPr>
        <p:spPr>
          <a:xfrm rot="10800000">
            <a:off x="4677689" y="4623954"/>
            <a:ext cx="179399" cy="593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72" name="Shape 1197"/>
          <p:cNvSpPr/>
          <p:nvPr/>
        </p:nvSpPr>
        <p:spPr>
          <a:xfrm rot="10800000">
            <a:off x="4704209" y="4595095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73" name="Shape 1198"/>
          <p:cNvCxnSpPr>
            <a:stCxn id="550" idx="6"/>
            <a:endCxn id="555" idx="2"/>
          </p:cNvCxnSpPr>
          <p:nvPr/>
        </p:nvCxnSpPr>
        <p:spPr>
          <a:xfrm flipH="1">
            <a:off x="4429854" y="4613864"/>
            <a:ext cx="96900" cy="39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4" name="Shape 1199"/>
          <p:cNvCxnSpPr>
            <a:stCxn id="416" idx="0"/>
            <a:endCxn id="555" idx="4"/>
          </p:cNvCxnSpPr>
          <p:nvPr/>
        </p:nvCxnSpPr>
        <p:spPr>
          <a:xfrm>
            <a:off x="4300845" y="4493727"/>
            <a:ext cx="50700" cy="81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5" name="Shape 1200"/>
          <p:cNvCxnSpPr>
            <a:stCxn id="577" idx="1"/>
            <a:endCxn id="416" idx="6"/>
          </p:cNvCxnSpPr>
          <p:nvPr/>
        </p:nvCxnSpPr>
        <p:spPr>
          <a:xfrm>
            <a:off x="4140730" y="4351730"/>
            <a:ext cx="81900" cy="63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76" name="Shape 1202"/>
          <p:cNvCxnSpPr>
            <a:endCxn id="577" idx="4"/>
          </p:cNvCxnSpPr>
          <p:nvPr/>
        </p:nvCxnSpPr>
        <p:spPr>
          <a:xfrm>
            <a:off x="4047564" y="4094764"/>
            <a:ext cx="37800" cy="1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77" name="Shape 1201"/>
          <p:cNvSpPr/>
          <p:nvPr/>
        </p:nvSpPr>
        <p:spPr>
          <a:xfrm rot="10800000">
            <a:off x="4007064" y="421806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78" name="Shape 1203"/>
          <p:cNvCxnSpPr>
            <a:endCxn id="579" idx="5"/>
          </p:cNvCxnSpPr>
          <p:nvPr/>
        </p:nvCxnSpPr>
        <p:spPr>
          <a:xfrm>
            <a:off x="3882097" y="3817085"/>
            <a:ext cx="97200" cy="146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79" name="Shape 1204"/>
          <p:cNvSpPr/>
          <p:nvPr/>
        </p:nvSpPr>
        <p:spPr>
          <a:xfrm rot="10800000">
            <a:off x="3956363" y="394025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80" name="Shape 1205"/>
          <p:cNvCxnSpPr>
            <a:endCxn id="504" idx="2"/>
          </p:cNvCxnSpPr>
          <p:nvPr/>
        </p:nvCxnSpPr>
        <p:spPr>
          <a:xfrm rot="10800000">
            <a:off x="4987563" y="3621676"/>
            <a:ext cx="255900" cy="7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1" name="Shape 1206"/>
          <p:cNvCxnSpPr>
            <a:endCxn id="493" idx="7"/>
          </p:cNvCxnSpPr>
          <p:nvPr/>
        </p:nvCxnSpPr>
        <p:spPr>
          <a:xfrm rot="10800000" flipH="1">
            <a:off x="4364284" y="3415899"/>
            <a:ext cx="84000" cy="103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2" name="Shape 1207"/>
          <p:cNvCxnSpPr/>
          <p:nvPr/>
        </p:nvCxnSpPr>
        <p:spPr>
          <a:xfrm rot="10800000">
            <a:off x="4389353" y="3171774"/>
            <a:ext cx="69899" cy="31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3" name="Shape 1208"/>
          <p:cNvCxnSpPr/>
          <p:nvPr/>
        </p:nvCxnSpPr>
        <p:spPr>
          <a:xfrm flipH="1">
            <a:off x="3207215" y="3296377"/>
            <a:ext cx="103499" cy="1449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4" name="Shape 1209"/>
          <p:cNvCxnSpPr>
            <a:stCxn id="431" idx="6"/>
            <a:endCxn id="438" idx="2"/>
          </p:cNvCxnSpPr>
          <p:nvPr/>
        </p:nvCxnSpPr>
        <p:spPr>
          <a:xfrm flipH="1">
            <a:off x="3478450" y="2864439"/>
            <a:ext cx="109800" cy="39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5" name="Shape 1210"/>
          <p:cNvCxnSpPr>
            <a:stCxn id="586" idx="2"/>
            <a:endCxn id="431" idx="2"/>
          </p:cNvCxnSpPr>
          <p:nvPr/>
        </p:nvCxnSpPr>
        <p:spPr>
          <a:xfrm rot="10800000">
            <a:off x="3744916" y="2864570"/>
            <a:ext cx="177600" cy="59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86" name="Shape 1211"/>
          <p:cNvSpPr/>
          <p:nvPr/>
        </p:nvSpPr>
        <p:spPr>
          <a:xfrm rot="10800000">
            <a:off x="3765916" y="2845670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587" name="Shape 1212"/>
          <p:cNvCxnSpPr/>
          <p:nvPr/>
        </p:nvCxnSpPr>
        <p:spPr>
          <a:xfrm rot="10800000">
            <a:off x="4028518" y="2978918"/>
            <a:ext cx="40800" cy="26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588" name="Shape 1213"/>
          <p:cNvCxnSpPr/>
          <p:nvPr/>
        </p:nvCxnSpPr>
        <p:spPr>
          <a:xfrm rot="10800000" flipH="1">
            <a:off x="4036040" y="3077329"/>
            <a:ext cx="30299" cy="74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589" name="Shape 1214"/>
          <p:cNvGrpSpPr/>
          <p:nvPr/>
        </p:nvGrpSpPr>
        <p:grpSpPr>
          <a:xfrm>
            <a:off x="5212594" y="2283880"/>
            <a:ext cx="331418" cy="401080"/>
            <a:chOff x="5868596" y="1489543"/>
            <a:chExt cx="331418" cy="401080"/>
          </a:xfrm>
        </p:grpSpPr>
        <p:grpSp>
          <p:nvGrpSpPr>
            <p:cNvPr id="590" name="Shape 1215"/>
            <p:cNvGrpSpPr/>
            <p:nvPr/>
          </p:nvGrpSpPr>
          <p:grpSpPr>
            <a:xfrm>
              <a:off x="5868596" y="1489543"/>
              <a:ext cx="331418" cy="401080"/>
              <a:chOff x="5203168" y="2008175"/>
              <a:chExt cx="347107" cy="420111"/>
            </a:xfrm>
          </p:grpSpPr>
          <p:sp>
            <p:nvSpPr>
              <p:cNvPr id="592" name="Shape 1216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93" name="Shape 1217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CC412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94" name="Shape 1218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91" name="Shape 1219"/>
            <p:cNvSpPr/>
            <p:nvPr/>
          </p:nvSpPr>
          <p:spPr>
            <a:xfrm>
              <a:off x="5908627" y="152988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595" name="Shape 1220"/>
          <p:cNvGrpSpPr/>
          <p:nvPr/>
        </p:nvGrpSpPr>
        <p:grpSpPr>
          <a:xfrm>
            <a:off x="5212594" y="2884947"/>
            <a:ext cx="331418" cy="401080"/>
            <a:chOff x="6303130" y="1657431"/>
            <a:chExt cx="331418" cy="401080"/>
          </a:xfrm>
        </p:grpSpPr>
        <p:grpSp>
          <p:nvGrpSpPr>
            <p:cNvPr id="596" name="Shape 1221"/>
            <p:cNvGrpSpPr/>
            <p:nvPr/>
          </p:nvGrpSpPr>
          <p:grpSpPr>
            <a:xfrm>
              <a:off x="6303130" y="1657431"/>
              <a:ext cx="331418" cy="401080"/>
              <a:chOff x="5203168" y="2008175"/>
              <a:chExt cx="347107" cy="420111"/>
            </a:xfrm>
          </p:grpSpPr>
          <p:sp>
            <p:nvSpPr>
              <p:cNvPr id="598" name="Shape 1222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99" name="Shape 1223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D9EE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00" name="Shape 1224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97" name="Shape 1225"/>
            <p:cNvSpPr/>
            <p:nvPr/>
          </p:nvSpPr>
          <p:spPr>
            <a:xfrm>
              <a:off x="6354679" y="170441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01" name="Shape 1226"/>
          <p:cNvGrpSpPr/>
          <p:nvPr/>
        </p:nvGrpSpPr>
        <p:grpSpPr>
          <a:xfrm>
            <a:off x="5212594" y="3409814"/>
            <a:ext cx="331418" cy="401080"/>
            <a:chOff x="6737663" y="1482576"/>
            <a:chExt cx="331418" cy="401080"/>
          </a:xfrm>
        </p:grpSpPr>
        <p:grpSp>
          <p:nvGrpSpPr>
            <p:cNvPr id="602" name="Shape 1227"/>
            <p:cNvGrpSpPr/>
            <p:nvPr/>
          </p:nvGrpSpPr>
          <p:grpSpPr>
            <a:xfrm>
              <a:off x="6737663" y="1482576"/>
              <a:ext cx="331418" cy="401080"/>
              <a:chOff x="5203168" y="2008175"/>
              <a:chExt cx="347107" cy="420111"/>
            </a:xfrm>
          </p:grpSpPr>
          <p:sp>
            <p:nvSpPr>
              <p:cNvPr id="604" name="Shape 1228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05" name="Shape 1229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F6B26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06" name="Shape 1230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03" name="Shape 1231"/>
            <p:cNvSpPr/>
            <p:nvPr/>
          </p:nvSpPr>
          <p:spPr>
            <a:xfrm>
              <a:off x="6774384" y="1524329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07" name="Shape 1232"/>
          <p:cNvGrpSpPr/>
          <p:nvPr/>
        </p:nvGrpSpPr>
        <p:grpSpPr>
          <a:xfrm>
            <a:off x="5212594" y="3934680"/>
            <a:ext cx="331418" cy="401080"/>
            <a:chOff x="7172196" y="1653951"/>
            <a:chExt cx="331418" cy="401080"/>
          </a:xfrm>
        </p:grpSpPr>
        <p:grpSp>
          <p:nvGrpSpPr>
            <p:cNvPr id="608" name="Shape 1233"/>
            <p:cNvGrpSpPr/>
            <p:nvPr/>
          </p:nvGrpSpPr>
          <p:grpSpPr>
            <a:xfrm>
              <a:off x="7172196" y="1653951"/>
              <a:ext cx="331418" cy="401080"/>
              <a:chOff x="5203168" y="2008175"/>
              <a:chExt cx="347107" cy="420111"/>
            </a:xfrm>
          </p:grpSpPr>
          <p:sp>
            <p:nvSpPr>
              <p:cNvPr id="610" name="Shape 1234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1" name="Shape 1235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8E7CC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2" name="Shape 1236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09" name="Shape 1237"/>
            <p:cNvSpPr/>
            <p:nvPr/>
          </p:nvSpPr>
          <p:spPr>
            <a:xfrm>
              <a:off x="7213002" y="1692495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13" name="Shape 1238"/>
          <p:cNvGrpSpPr/>
          <p:nvPr/>
        </p:nvGrpSpPr>
        <p:grpSpPr>
          <a:xfrm>
            <a:off x="5212594" y="4535747"/>
            <a:ext cx="331418" cy="401080"/>
            <a:chOff x="7606729" y="1479097"/>
            <a:chExt cx="331418" cy="401080"/>
          </a:xfrm>
        </p:grpSpPr>
        <p:grpSp>
          <p:nvGrpSpPr>
            <p:cNvPr id="614" name="Shape 1239"/>
            <p:cNvGrpSpPr/>
            <p:nvPr/>
          </p:nvGrpSpPr>
          <p:grpSpPr>
            <a:xfrm>
              <a:off x="7606729" y="1479097"/>
              <a:ext cx="331418" cy="401080"/>
              <a:chOff x="5203168" y="2008175"/>
              <a:chExt cx="347107" cy="420111"/>
            </a:xfrm>
          </p:grpSpPr>
          <p:sp>
            <p:nvSpPr>
              <p:cNvPr id="616" name="Shape 1240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7" name="Shape 1241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93C47D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8" name="Shape 1242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15" name="Shape 1243"/>
            <p:cNvSpPr/>
            <p:nvPr/>
          </p:nvSpPr>
          <p:spPr>
            <a:xfrm>
              <a:off x="7646020" y="1522757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619" name="Shape 1244"/>
          <p:cNvSpPr txBox="1"/>
          <p:nvPr/>
        </p:nvSpPr>
        <p:spPr>
          <a:xfrm>
            <a:off x="1788721" y="3409816"/>
            <a:ext cx="888942" cy="3744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400" b="1" i="1" dirty="0">
                <a:solidFill>
                  <a:srgbClr val="434343"/>
                </a:solidFill>
                <a:latin typeface="+mj-lt"/>
                <a:ea typeface="Oswald"/>
                <a:cs typeface="Oswald"/>
                <a:sym typeface="Oswald"/>
              </a:rPr>
              <a:t>PRESENT DAY</a:t>
            </a:r>
          </a:p>
        </p:txBody>
      </p:sp>
      <p:cxnSp>
        <p:nvCxnSpPr>
          <p:cNvPr id="620" name="Shape 1245"/>
          <p:cNvCxnSpPr/>
          <p:nvPr/>
        </p:nvCxnSpPr>
        <p:spPr>
          <a:xfrm rot="10800000" flipH="1">
            <a:off x="2742763" y="3554926"/>
            <a:ext cx="284400" cy="1467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621" name="Shape 1246"/>
          <p:cNvSpPr txBox="1"/>
          <p:nvPr/>
        </p:nvSpPr>
        <p:spPr>
          <a:xfrm>
            <a:off x="1151708" y="1466060"/>
            <a:ext cx="4785974" cy="2063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600" b="1" i="1" dirty="0">
                <a:latin typeface="+mj-lt"/>
                <a:ea typeface="Oswald"/>
                <a:cs typeface="Oswald"/>
                <a:sym typeface="Oswald"/>
              </a:rPr>
              <a:t>WE FACILITATED SESSIONS THAT CONNECTED EVENT PATHS TO FIVE ENDSTATES</a:t>
            </a:r>
          </a:p>
        </p:txBody>
      </p:sp>
      <p:cxnSp>
        <p:nvCxnSpPr>
          <p:cNvPr id="622" name="Shape 1247"/>
          <p:cNvCxnSpPr/>
          <p:nvPr/>
        </p:nvCxnSpPr>
        <p:spPr>
          <a:xfrm>
            <a:off x="2756378" y="3744279"/>
            <a:ext cx="349499" cy="56099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triangle" w="lg" len="lg"/>
            <a:tailEnd type="none" w="lg" len="lg"/>
          </a:ln>
        </p:spPr>
      </p:cxnSp>
      <p:sp>
        <p:nvSpPr>
          <p:cNvPr id="623" name="Shape 1257"/>
          <p:cNvSpPr/>
          <p:nvPr/>
        </p:nvSpPr>
        <p:spPr>
          <a:xfrm rot="5400000">
            <a:off x="4634025" y="3573529"/>
            <a:ext cx="2664300" cy="286199"/>
          </a:xfrm>
          <a:prstGeom prst="triangle">
            <a:avLst>
              <a:gd name="adj" fmla="val 5041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624" name="Shape 1258"/>
          <p:cNvGrpSpPr/>
          <p:nvPr/>
        </p:nvGrpSpPr>
        <p:grpSpPr>
          <a:xfrm>
            <a:off x="9479794" y="3477480"/>
            <a:ext cx="331418" cy="401080"/>
            <a:chOff x="7172196" y="1653951"/>
            <a:chExt cx="331418" cy="401080"/>
          </a:xfrm>
        </p:grpSpPr>
        <p:grpSp>
          <p:nvGrpSpPr>
            <p:cNvPr id="625" name="Shape 1259"/>
            <p:cNvGrpSpPr/>
            <p:nvPr/>
          </p:nvGrpSpPr>
          <p:grpSpPr>
            <a:xfrm>
              <a:off x="7172196" y="1653951"/>
              <a:ext cx="331418" cy="401080"/>
              <a:chOff x="5203168" y="2008175"/>
              <a:chExt cx="347107" cy="420111"/>
            </a:xfrm>
          </p:grpSpPr>
          <p:sp>
            <p:nvSpPr>
              <p:cNvPr id="627" name="Shape 1260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28" name="Shape 1261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8E7CC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29" name="Shape 1262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26" name="Shape 1263"/>
            <p:cNvSpPr/>
            <p:nvPr/>
          </p:nvSpPr>
          <p:spPr>
            <a:xfrm>
              <a:off x="7213002" y="1692495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30" name="Shape 1264"/>
          <p:cNvGrpSpPr/>
          <p:nvPr/>
        </p:nvGrpSpPr>
        <p:grpSpPr>
          <a:xfrm>
            <a:off x="6431794" y="4459547"/>
            <a:ext cx="331418" cy="401080"/>
            <a:chOff x="7606729" y="1479097"/>
            <a:chExt cx="331418" cy="401080"/>
          </a:xfrm>
        </p:grpSpPr>
        <p:grpSp>
          <p:nvGrpSpPr>
            <p:cNvPr id="631" name="Shape 1265"/>
            <p:cNvGrpSpPr/>
            <p:nvPr/>
          </p:nvGrpSpPr>
          <p:grpSpPr>
            <a:xfrm>
              <a:off x="7606729" y="1479097"/>
              <a:ext cx="331418" cy="401080"/>
              <a:chOff x="5203168" y="2008175"/>
              <a:chExt cx="347107" cy="420111"/>
            </a:xfrm>
          </p:grpSpPr>
          <p:sp>
            <p:nvSpPr>
              <p:cNvPr id="633" name="Shape 1266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34" name="Shape 1267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93C47D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35" name="Shape 1268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32" name="Shape 1269"/>
            <p:cNvSpPr/>
            <p:nvPr/>
          </p:nvSpPr>
          <p:spPr>
            <a:xfrm>
              <a:off x="7646020" y="1522757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636" name="Shape 207"/>
          <p:cNvSpPr/>
          <p:nvPr/>
        </p:nvSpPr>
        <p:spPr>
          <a:xfrm rot="10800000">
            <a:off x="2634852" y="583128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37" name="TextBox 636"/>
          <p:cNvSpPr txBox="1"/>
          <p:nvPr/>
        </p:nvSpPr>
        <p:spPr>
          <a:xfrm>
            <a:off x="2832291" y="5775933"/>
            <a:ext cx="178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= possible future event</a:t>
            </a:r>
          </a:p>
        </p:txBody>
      </p:sp>
      <p:grpSp>
        <p:nvGrpSpPr>
          <p:cNvPr id="638" name="Shape 407"/>
          <p:cNvGrpSpPr/>
          <p:nvPr/>
        </p:nvGrpSpPr>
        <p:grpSpPr>
          <a:xfrm>
            <a:off x="5691939" y="5828470"/>
            <a:ext cx="209356" cy="185700"/>
            <a:chOff x="5868596" y="1489543"/>
            <a:chExt cx="331418" cy="401080"/>
          </a:xfrm>
        </p:grpSpPr>
        <p:grpSp>
          <p:nvGrpSpPr>
            <p:cNvPr id="639" name="Shape 408"/>
            <p:cNvGrpSpPr/>
            <p:nvPr/>
          </p:nvGrpSpPr>
          <p:grpSpPr>
            <a:xfrm>
              <a:off x="5868596" y="1489543"/>
              <a:ext cx="331418" cy="401080"/>
              <a:chOff x="5203168" y="2008175"/>
              <a:chExt cx="347107" cy="420111"/>
            </a:xfrm>
          </p:grpSpPr>
          <p:sp>
            <p:nvSpPr>
              <p:cNvPr id="641" name="Shape 409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42" name="Shape 410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43" name="Shape 411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40" name="Shape 412"/>
            <p:cNvSpPr/>
            <p:nvPr/>
          </p:nvSpPr>
          <p:spPr>
            <a:xfrm>
              <a:off x="5908627" y="152988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644" name="TextBox 643"/>
          <p:cNvSpPr txBox="1"/>
          <p:nvPr/>
        </p:nvSpPr>
        <p:spPr>
          <a:xfrm>
            <a:off x="5973488" y="5756870"/>
            <a:ext cx="178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= possible </a:t>
            </a:r>
            <a:r>
              <a:rPr lang="en-US" sz="1300" dirty="0" err="1"/>
              <a:t>endstate</a:t>
            </a:r>
            <a:endParaRPr lang="en-US" sz="13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3904176" y="6203198"/>
            <a:ext cx="3940126" cy="365125"/>
          </a:xfr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2325B1-518A-4F2A-9F57-8220E990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6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80"/>
          <p:cNvSpPr txBox="1"/>
          <p:nvPr/>
        </p:nvSpPr>
        <p:spPr>
          <a:xfrm>
            <a:off x="925287" y="1378948"/>
            <a:ext cx="10752241" cy="401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b="1" i="1" dirty="0">
                <a:solidFill>
                  <a:schemeClr val="dk1"/>
                </a:solidFill>
                <a:latin typeface="+mj-lt"/>
                <a:ea typeface="Oswald"/>
                <a:cs typeface="Oswald"/>
                <a:sym typeface="Oswald"/>
              </a:rPr>
              <a:t>THE FUTURE MAP FORMS THE BASIS FOR IMPLEMENTATION PLANNING AND ONGOING EVENT MONITORING </a:t>
            </a:r>
          </a:p>
        </p:txBody>
      </p:sp>
      <p:cxnSp>
        <p:nvCxnSpPr>
          <p:cNvPr id="8" name="Shape 1281"/>
          <p:cNvCxnSpPr>
            <a:endCxn id="31" idx="2"/>
          </p:cNvCxnSpPr>
          <p:nvPr/>
        </p:nvCxnSpPr>
        <p:spPr>
          <a:xfrm rot="10800000">
            <a:off x="4863912" y="2854012"/>
            <a:ext cx="177600" cy="59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" name="Shape 1284"/>
          <p:cNvCxnSpPr>
            <a:stCxn id="50" idx="0"/>
          </p:cNvCxnSpPr>
          <p:nvPr/>
        </p:nvCxnSpPr>
        <p:spPr>
          <a:xfrm flipH="1">
            <a:off x="5267129" y="2773562"/>
            <a:ext cx="38700" cy="182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" name="Shape 1286"/>
          <p:cNvCxnSpPr>
            <a:stCxn id="48" idx="6"/>
          </p:cNvCxnSpPr>
          <p:nvPr/>
        </p:nvCxnSpPr>
        <p:spPr>
          <a:xfrm rot="10800000">
            <a:off x="5460192" y="2655618"/>
            <a:ext cx="198300" cy="19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" name="Shape 1288"/>
          <p:cNvCxnSpPr>
            <a:stCxn id="46" idx="7"/>
            <a:endCxn id="48" idx="2"/>
          </p:cNvCxnSpPr>
          <p:nvPr/>
        </p:nvCxnSpPr>
        <p:spPr>
          <a:xfrm flipH="1">
            <a:off x="5815157" y="2552191"/>
            <a:ext cx="107100" cy="1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2" name="Shape 1290"/>
          <p:cNvCxnSpPr>
            <a:stCxn id="46" idx="1"/>
            <a:endCxn id="49" idx="4"/>
          </p:cNvCxnSpPr>
          <p:nvPr/>
        </p:nvCxnSpPr>
        <p:spPr>
          <a:xfrm>
            <a:off x="6032990" y="2552191"/>
            <a:ext cx="84000" cy="164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3" name="Shape 1292"/>
          <p:cNvCxnSpPr>
            <a:endCxn id="49" idx="3"/>
          </p:cNvCxnSpPr>
          <p:nvPr/>
        </p:nvCxnSpPr>
        <p:spPr>
          <a:xfrm flipH="1">
            <a:off x="6172419" y="2515314"/>
            <a:ext cx="168900" cy="223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4" name="Shape 1293"/>
          <p:cNvCxnSpPr>
            <a:stCxn id="33" idx="0"/>
          </p:cNvCxnSpPr>
          <p:nvPr/>
        </p:nvCxnSpPr>
        <p:spPr>
          <a:xfrm flipH="1">
            <a:off x="4510766" y="2971999"/>
            <a:ext cx="8400" cy="1899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Shape 1295"/>
          <p:cNvCxnSpPr>
            <a:endCxn id="39" idx="3"/>
          </p:cNvCxnSpPr>
          <p:nvPr/>
        </p:nvCxnSpPr>
        <p:spPr>
          <a:xfrm flipH="1">
            <a:off x="5107530" y="3336877"/>
            <a:ext cx="204600" cy="156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6" name="Shape 1297"/>
          <p:cNvCxnSpPr>
            <a:stCxn id="60" idx="7"/>
            <a:endCxn id="41" idx="3"/>
          </p:cNvCxnSpPr>
          <p:nvPr/>
        </p:nvCxnSpPr>
        <p:spPr>
          <a:xfrm flipH="1">
            <a:off x="4993136" y="3623753"/>
            <a:ext cx="168600" cy="71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7" name="Shape 1300"/>
          <p:cNvCxnSpPr/>
          <p:nvPr/>
        </p:nvCxnSpPr>
        <p:spPr>
          <a:xfrm rot="10800000" flipH="1">
            <a:off x="4966228" y="3608652"/>
            <a:ext cx="52799" cy="701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" name="Shape 1301"/>
          <p:cNvCxnSpPr/>
          <p:nvPr/>
        </p:nvCxnSpPr>
        <p:spPr>
          <a:xfrm flipH="1">
            <a:off x="4663262" y="3214771"/>
            <a:ext cx="225599" cy="2216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" name="Shape 1302"/>
          <p:cNvCxnSpPr/>
          <p:nvPr/>
        </p:nvCxnSpPr>
        <p:spPr>
          <a:xfrm rot="10800000">
            <a:off x="5302803" y="3065858"/>
            <a:ext cx="85200" cy="27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" name="Shape 1303"/>
          <p:cNvCxnSpPr>
            <a:endCxn id="21" idx="2"/>
          </p:cNvCxnSpPr>
          <p:nvPr/>
        </p:nvCxnSpPr>
        <p:spPr>
          <a:xfrm rot="10800000">
            <a:off x="6170002" y="2973074"/>
            <a:ext cx="192600" cy="112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" name="Shape 1304"/>
          <p:cNvSpPr/>
          <p:nvPr/>
        </p:nvSpPr>
        <p:spPr>
          <a:xfrm rot="10800000">
            <a:off x="6013402" y="289477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22" name="Shape 1305"/>
          <p:cNvCxnSpPr>
            <a:endCxn id="53" idx="3"/>
          </p:cNvCxnSpPr>
          <p:nvPr/>
        </p:nvCxnSpPr>
        <p:spPr>
          <a:xfrm flipH="1">
            <a:off x="5703430" y="3007633"/>
            <a:ext cx="145800" cy="148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" name="Shape 1307"/>
          <p:cNvCxnSpPr>
            <a:endCxn id="59" idx="4"/>
          </p:cNvCxnSpPr>
          <p:nvPr/>
        </p:nvCxnSpPr>
        <p:spPr>
          <a:xfrm>
            <a:off x="5396883" y="3361562"/>
            <a:ext cx="35700" cy="1317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4" name="Shape 1309"/>
          <p:cNvCxnSpPr>
            <a:endCxn id="56" idx="1"/>
          </p:cNvCxnSpPr>
          <p:nvPr/>
        </p:nvCxnSpPr>
        <p:spPr>
          <a:xfrm rot="10800000">
            <a:off x="5842860" y="3365785"/>
            <a:ext cx="59100" cy="179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" name="Shape 1311"/>
          <p:cNvCxnSpPr>
            <a:endCxn id="45" idx="3"/>
          </p:cNvCxnSpPr>
          <p:nvPr/>
        </p:nvCxnSpPr>
        <p:spPr>
          <a:xfrm flipH="1">
            <a:off x="4790119" y="3828904"/>
            <a:ext cx="103200" cy="1436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6" name="Shape 1313"/>
          <p:cNvSpPr/>
          <p:nvPr/>
        </p:nvSpPr>
        <p:spPr>
          <a:xfrm rot="10800000">
            <a:off x="5341608" y="432669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27" name="Shape 1314"/>
          <p:cNvCxnSpPr>
            <a:endCxn id="66" idx="2"/>
          </p:cNvCxnSpPr>
          <p:nvPr/>
        </p:nvCxnSpPr>
        <p:spPr>
          <a:xfrm rot="10800000">
            <a:off x="6144651" y="4087500"/>
            <a:ext cx="217800" cy="64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8" name="Shape 1316"/>
          <p:cNvCxnSpPr>
            <a:endCxn id="62" idx="1"/>
          </p:cNvCxnSpPr>
          <p:nvPr/>
        </p:nvCxnSpPr>
        <p:spPr>
          <a:xfrm rot="10800000">
            <a:off x="5944262" y="3726147"/>
            <a:ext cx="96900" cy="304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9" name="Shape 1318"/>
          <p:cNvCxnSpPr/>
          <p:nvPr/>
        </p:nvCxnSpPr>
        <p:spPr>
          <a:xfrm rot="10800000" flipH="1">
            <a:off x="5713945" y="3689231"/>
            <a:ext cx="124499" cy="140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0" name="Shape 1319"/>
          <p:cNvCxnSpPr/>
          <p:nvPr/>
        </p:nvCxnSpPr>
        <p:spPr>
          <a:xfrm rot="10800000" flipH="1">
            <a:off x="5567395" y="3847866"/>
            <a:ext cx="109499" cy="82499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1" name="Shape 1283"/>
          <p:cNvSpPr/>
          <p:nvPr/>
        </p:nvSpPr>
        <p:spPr>
          <a:xfrm rot="10800000">
            <a:off x="4707312" y="2775712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2" name="Shape 1320"/>
          <p:cNvSpPr/>
          <p:nvPr/>
        </p:nvSpPr>
        <p:spPr>
          <a:xfrm rot="10800000">
            <a:off x="4999320" y="2855087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3" name="Shape 1294"/>
          <p:cNvSpPr/>
          <p:nvPr/>
        </p:nvSpPr>
        <p:spPr>
          <a:xfrm rot="10800000">
            <a:off x="4440866" y="281539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4" name="Shape 1321"/>
          <p:cNvSpPr/>
          <p:nvPr/>
        </p:nvSpPr>
        <p:spPr>
          <a:xfrm rot="10800000">
            <a:off x="5012048" y="303368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" name="Shape 1322"/>
          <p:cNvSpPr/>
          <p:nvPr/>
        </p:nvSpPr>
        <p:spPr>
          <a:xfrm rot="10800000">
            <a:off x="4872250" y="307336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" name="Shape 1323"/>
          <p:cNvSpPr/>
          <p:nvPr/>
        </p:nvSpPr>
        <p:spPr>
          <a:xfrm rot="10800000">
            <a:off x="4415409" y="3152743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" name="Shape 1324"/>
          <p:cNvSpPr/>
          <p:nvPr/>
        </p:nvSpPr>
        <p:spPr>
          <a:xfrm rot="10800000">
            <a:off x="4377331" y="3351181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" name="Shape 1325"/>
          <p:cNvSpPr/>
          <p:nvPr/>
        </p:nvSpPr>
        <p:spPr>
          <a:xfrm rot="10800000">
            <a:off x="4529593" y="339086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" name="Shape 1296"/>
          <p:cNvSpPr/>
          <p:nvPr/>
        </p:nvSpPr>
        <p:spPr>
          <a:xfrm rot="10800000">
            <a:off x="4973864" y="347024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" name="Shape 1326"/>
          <p:cNvSpPr/>
          <p:nvPr/>
        </p:nvSpPr>
        <p:spPr>
          <a:xfrm rot="10800000">
            <a:off x="4199612" y="3410712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" name="Shape 1299"/>
          <p:cNvSpPr/>
          <p:nvPr/>
        </p:nvSpPr>
        <p:spPr>
          <a:xfrm rot="10800000">
            <a:off x="4859522" y="3671856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" name="Shape 1327"/>
          <p:cNvSpPr/>
          <p:nvPr/>
        </p:nvSpPr>
        <p:spPr>
          <a:xfrm rot="10800000">
            <a:off x="4466217" y="3652012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" name="Shape 1328"/>
          <p:cNvSpPr/>
          <p:nvPr/>
        </p:nvSpPr>
        <p:spPr>
          <a:xfrm rot="10800000">
            <a:off x="4618426" y="3731387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" name="Shape 1329"/>
          <p:cNvSpPr/>
          <p:nvPr/>
        </p:nvSpPr>
        <p:spPr>
          <a:xfrm rot="10800000">
            <a:off x="4301173" y="3711543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" name="Shape 1312"/>
          <p:cNvSpPr/>
          <p:nvPr/>
        </p:nvSpPr>
        <p:spPr>
          <a:xfrm rot="10800000">
            <a:off x="4656452" y="3949668"/>
            <a:ext cx="156600" cy="156600"/>
          </a:xfrm>
          <a:prstGeom prst="ellipse">
            <a:avLst/>
          </a:prstGeom>
          <a:solidFill>
            <a:srgbClr val="000000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6" name="Shape 1289"/>
          <p:cNvSpPr/>
          <p:nvPr/>
        </p:nvSpPr>
        <p:spPr>
          <a:xfrm rot="10800000">
            <a:off x="5899324" y="241852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" name="Shape 1330"/>
          <p:cNvSpPr/>
          <p:nvPr/>
        </p:nvSpPr>
        <p:spPr>
          <a:xfrm rot="10800000">
            <a:off x="5303582" y="257727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8" name="Shape 1287"/>
          <p:cNvSpPr/>
          <p:nvPr/>
        </p:nvSpPr>
        <p:spPr>
          <a:xfrm rot="10800000">
            <a:off x="5658492" y="2597118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" name="Shape 1291"/>
          <p:cNvSpPr/>
          <p:nvPr/>
        </p:nvSpPr>
        <p:spPr>
          <a:xfrm rot="10800000">
            <a:off x="6038753" y="2716181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0" name="Shape 1285"/>
          <p:cNvSpPr/>
          <p:nvPr/>
        </p:nvSpPr>
        <p:spPr>
          <a:xfrm rot="10800000">
            <a:off x="5227529" y="2616962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" name="Shape 1331"/>
          <p:cNvSpPr/>
          <p:nvPr/>
        </p:nvSpPr>
        <p:spPr>
          <a:xfrm rot="10800000">
            <a:off x="5835947" y="291461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2" name="Shape 1332"/>
          <p:cNvSpPr/>
          <p:nvPr/>
        </p:nvSpPr>
        <p:spPr>
          <a:xfrm rot="10800000">
            <a:off x="5176828" y="295430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3" name="Shape 1306"/>
          <p:cNvSpPr/>
          <p:nvPr/>
        </p:nvSpPr>
        <p:spPr>
          <a:xfrm rot="10800000">
            <a:off x="5569764" y="3132899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4" name="Shape 1333"/>
          <p:cNvSpPr/>
          <p:nvPr/>
        </p:nvSpPr>
        <p:spPr>
          <a:xfrm rot="10800000">
            <a:off x="5366958" y="305352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" name="Shape 1334"/>
          <p:cNvSpPr/>
          <p:nvPr/>
        </p:nvSpPr>
        <p:spPr>
          <a:xfrm rot="10800000">
            <a:off x="5544414" y="3271806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" name="Shape 1310"/>
          <p:cNvSpPr/>
          <p:nvPr/>
        </p:nvSpPr>
        <p:spPr>
          <a:xfrm rot="10800000">
            <a:off x="5709193" y="3232118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7" name="Shape 1335"/>
          <p:cNvSpPr/>
          <p:nvPr/>
        </p:nvSpPr>
        <p:spPr>
          <a:xfrm rot="10800000">
            <a:off x="5290907" y="321227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8" name="Shape 1336"/>
          <p:cNvSpPr/>
          <p:nvPr/>
        </p:nvSpPr>
        <p:spPr>
          <a:xfrm rot="10800000">
            <a:off x="5861297" y="352977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9" name="Shape 1308"/>
          <p:cNvSpPr/>
          <p:nvPr/>
        </p:nvSpPr>
        <p:spPr>
          <a:xfrm rot="10800000">
            <a:off x="5354283" y="3493262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0" name="Shape 1298"/>
          <p:cNvSpPr/>
          <p:nvPr/>
        </p:nvSpPr>
        <p:spPr>
          <a:xfrm rot="10800000">
            <a:off x="5138802" y="3490087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1" name="Shape 1337"/>
          <p:cNvSpPr/>
          <p:nvPr/>
        </p:nvSpPr>
        <p:spPr>
          <a:xfrm rot="10800000">
            <a:off x="5950025" y="3532949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2" name="Shape 1317"/>
          <p:cNvSpPr/>
          <p:nvPr/>
        </p:nvSpPr>
        <p:spPr>
          <a:xfrm rot="10800000">
            <a:off x="5810596" y="3592481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3" name="Shape 1338"/>
          <p:cNvSpPr/>
          <p:nvPr/>
        </p:nvSpPr>
        <p:spPr>
          <a:xfrm rot="10800000">
            <a:off x="5607790" y="3810762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4" name="Shape 1339"/>
          <p:cNvSpPr/>
          <p:nvPr/>
        </p:nvSpPr>
        <p:spPr>
          <a:xfrm rot="10800000">
            <a:off x="5443011" y="3870293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5" name="Shape 1340"/>
          <p:cNvSpPr/>
          <p:nvPr/>
        </p:nvSpPr>
        <p:spPr>
          <a:xfrm rot="10800000">
            <a:off x="5265555" y="3890137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6" name="Shape 1315"/>
          <p:cNvSpPr/>
          <p:nvPr/>
        </p:nvSpPr>
        <p:spPr>
          <a:xfrm rot="10800000">
            <a:off x="5988051" y="4009199"/>
            <a:ext cx="156600" cy="156600"/>
          </a:xfrm>
          <a:prstGeom prst="ellipse">
            <a:avLst/>
          </a:prstGeom>
          <a:solidFill>
            <a:srgbClr val="674EA7"/>
          </a:solidFill>
          <a:ln w="2857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7" name="Shape 1341"/>
          <p:cNvSpPr/>
          <p:nvPr/>
        </p:nvSpPr>
        <p:spPr>
          <a:xfrm rot="10800000">
            <a:off x="5645816" y="4372737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8" name="Shape 1342"/>
          <p:cNvSpPr/>
          <p:nvPr/>
        </p:nvSpPr>
        <p:spPr>
          <a:xfrm rot="10800000">
            <a:off x="5962700" y="4452112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9" name="Shape 1343"/>
          <p:cNvSpPr/>
          <p:nvPr/>
        </p:nvSpPr>
        <p:spPr>
          <a:xfrm rot="10800000">
            <a:off x="5392309" y="4564824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0" name="Shape 1344"/>
          <p:cNvSpPr/>
          <p:nvPr/>
        </p:nvSpPr>
        <p:spPr>
          <a:xfrm rot="10800000">
            <a:off x="5937350" y="4670393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71" name="Shape 1345"/>
          <p:cNvCxnSpPr>
            <a:stCxn id="44" idx="5"/>
          </p:cNvCxnSpPr>
          <p:nvPr/>
        </p:nvCxnSpPr>
        <p:spPr>
          <a:xfrm rot="10800000">
            <a:off x="3994407" y="3656477"/>
            <a:ext cx="329700" cy="780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72" name="Shape 1346"/>
          <p:cNvCxnSpPr>
            <a:stCxn id="64" idx="6"/>
            <a:endCxn id="65" idx="2"/>
          </p:cNvCxnSpPr>
          <p:nvPr/>
        </p:nvCxnSpPr>
        <p:spPr>
          <a:xfrm flipH="1">
            <a:off x="5422011" y="3948593"/>
            <a:ext cx="21000" cy="19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3" name="Shape 1347"/>
          <p:cNvCxnSpPr/>
          <p:nvPr/>
        </p:nvCxnSpPr>
        <p:spPr>
          <a:xfrm>
            <a:off x="5239669" y="3646689"/>
            <a:ext cx="48600" cy="3218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4" name="Shape 1348"/>
          <p:cNvCxnSpPr>
            <a:stCxn id="43" idx="0"/>
            <a:endCxn id="45" idx="4"/>
          </p:cNvCxnSpPr>
          <p:nvPr/>
        </p:nvCxnSpPr>
        <p:spPr>
          <a:xfrm>
            <a:off x="4696726" y="3887987"/>
            <a:ext cx="38100" cy="61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5" name="Shape 1349"/>
          <p:cNvCxnSpPr>
            <a:stCxn id="42" idx="7"/>
            <a:endCxn id="44" idx="2"/>
          </p:cNvCxnSpPr>
          <p:nvPr/>
        </p:nvCxnSpPr>
        <p:spPr>
          <a:xfrm flipH="1">
            <a:off x="4457650" y="3785678"/>
            <a:ext cx="31500" cy="4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6" name="Shape 1350"/>
          <p:cNvCxnSpPr>
            <a:endCxn id="70" idx="2"/>
          </p:cNvCxnSpPr>
          <p:nvPr/>
        </p:nvCxnSpPr>
        <p:spPr>
          <a:xfrm rot="10800000">
            <a:off x="6093950" y="4748693"/>
            <a:ext cx="268500" cy="13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7" name="Shape 1351"/>
          <p:cNvCxnSpPr>
            <a:stCxn id="68" idx="0"/>
            <a:endCxn id="70" idx="4"/>
          </p:cNvCxnSpPr>
          <p:nvPr/>
        </p:nvCxnSpPr>
        <p:spPr>
          <a:xfrm flipH="1">
            <a:off x="6015501" y="4608712"/>
            <a:ext cx="25500" cy="61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8" name="Shape 1352"/>
          <p:cNvCxnSpPr/>
          <p:nvPr/>
        </p:nvCxnSpPr>
        <p:spPr>
          <a:xfrm rot="10800000">
            <a:off x="5796752" y="4461127"/>
            <a:ext cx="179399" cy="593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9" name="Shape 1353"/>
          <p:cNvCxnSpPr/>
          <p:nvPr/>
        </p:nvCxnSpPr>
        <p:spPr>
          <a:xfrm flipH="1">
            <a:off x="5543209" y="4516227"/>
            <a:ext cx="120900" cy="926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0" name="Shape 1354"/>
          <p:cNvCxnSpPr>
            <a:stCxn id="26" idx="0"/>
            <a:endCxn id="69" idx="4"/>
          </p:cNvCxnSpPr>
          <p:nvPr/>
        </p:nvCxnSpPr>
        <p:spPr>
          <a:xfrm>
            <a:off x="5419908" y="4483300"/>
            <a:ext cx="50700" cy="81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1" name="Shape 1355"/>
          <p:cNvCxnSpPr>
            <a:stCxn id="83" idx="1"/>
            <a:endCxn id="26" idx="6"/>
          </p:cNvCxnSpPr>
          <p:nvPr/>
        </p:nvCxnSpPr>
        <p:spPr>
          <a:xfrm>
            <a:off x="5259793" y="4341303"/>
            <a:ext cx="81900" cy="63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2" name="Shape 1357"/>
          <p:cNvCxnSpPr>
            <a:endCxn id="83" idx="4"/>
          </p:cNvCxnSpPr>
          <p:nvPr/>
        </p:nvCxnSpPr>
        <p:spPr>
          <a:xfrm>
            <a:off x="5166626" y="4084337"/>
            <a:ext cx="37800" cy="1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3" name="Shape 1356"/>
          <p:cNvSpPr/>
          <p:nvPr/>
        </p:nvSpPr>
        <p:spPr>
          <a:xfrm rot="10800000">
            <a:off x="5126126" y="4207637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84" name="Shape 1358"/>
          <p:cNvCxnSpPr>
            <a:endCxn id="85" idx="5"/>
          </p:cNvCxnSpPr>
          <p:nvPr/>
        </p:nvCxnSpPr>
        <p:spPr>
          <a:xfrm>
            <a:off x="5001159" y="3806660"/>
            <a:ext cx="97200" cy="1460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5" name="Shape 1359"/>
          <p:cNvSpPr/>
          <p:nvPr/>
        </p:nvSpPr>
        <p:spPr>
          <a:xfrm rot="10800000">
            <a:off x="5075425" y="3929824"/>
            <a:ext cx="156600" cy="156600"/>
          </a:xfrm>
          <a:prstGeom prst="ellipse">
            <a:avLst/>
          </a:prstGeom>
          <a:solidFill>
            <a:srgbClr val="FDFFF5">
              <a:alpha val="6510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86" name="Shape 1360"/>
          <p:cNvCxnSpPr>
            <a:endCxn id="61" idx="2"/>
          </p:cNvCxnSpPr>
          <p:nvPr/>
        </p:nvCxnSpPr>
        <p:spPr>
          <a:xfrm rot="10800000">
            <a:off x="6106625" y="3611249"/>
            <a:ext cx="255900" cy="7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7" name="Shape 1361"/>
          <p:cNvCxnSpPr>
            <a:endCxn id="55" idx="7"/>
          </p:cNvCxnSpPr>
          <p:nvPr/>
        </p:nvCxnSpPr>
        <p:spPr>
          <a:xfrm rot="10800000" flipH="1">
            <a:off x="5483347" y="3405472"/>
            <a:ext cx="84000" cy="103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8" name="Shape 1362"/>
          <p:cNvCxnSpPr>
            <a:stCxn id="40" idx="6"/>
          </p:cNvCxnSpPr>
          <p:nvPr/>
        </p:nvCxnSpPr>
        <p:spPr>
          <a:xfrm flipH="1">
            <a:off x="3964112" y="3489012"/>
            <a:ext cx="235500" cy="708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89" name="Shape 1363"/>
          <p:cNvCxnSpPr/>
          <p:nvPr/>
        </p:nvCxnSpPr>
        <p:spPr>
          <a:xfrm rot="10800000">
            <a:off x="5508416" y="3161347"/>
            <a:ext cx="69899" cy="31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0" name="Shape 1364"/>
          <p:cNvCxnSpPr/>
          <p:nvPr/>
        </p:nvCxnSpPr>
        <p:spPr>
          <a:xfrm flipH="1">
            <a:off x="4326278" y="3285950"/>
            <a:ext cx="103499" cy="1449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1" name="Shape 1365"/>
          <p:cNvCxnSpPr>
            <a:stCxn id="31" idx="6"/>
            <a:endCxn id="33" idx="2"/>
          </p:cNvCxnSpPr>
          <p:nvPr/>
        </p:nvCxnSpPr>
        <p:spPr>
          <a:xfrm flipH="1">
            <a:off x="4597512" y="2854012"/>
            <a:ext cx="109800" cy="39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2" name="Shape 1366"/>
          <p:cNvCxnSpPr/>
          <p:nvPr/>
        </p:nvCxnSpPr>
        <p:spPr>
          <a:xfrm rot="10800000">
            <a:off x="5147580" y="2968491"/>
            <a:ext cx="40800" cy="26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3" name="Shape 1367"/>
          <p:cNvCxnSpPr/>
          <p:nvPr/>
        </p:nvCxnSpPr>
        <p:spPr>
          <a:xfrm rot="10800000" flipH="1">
            <a:off x="5155103" y="3066902"/>
            <a:ext cx="30299" cy="7499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94" name="Shape 1368"/>
          <p:cNvGrpSpPr/>
          <p:nvPr/>
        </p:nvGrpSpPr>
        <p:grpSpPr>
          <a:xfrm>
            <a:off x="6331556" y="2348028"/>
            <a:ext cx="331418" cy="401080"/>
            <a:chOff x="5868596" y="1489543"/>
            <a:chExt cx="331418" cy="401080"/>
          </a:xfrm>
        </p:grpSpPr>
        <p:grpSp>
          <p:nvGrpSpPr>
            <p:cNvPr id="95" name="Shape 1369"/>
            <p:cNvGrpSpPr/>
            <p:nvPr/>
          </p:nvGrpSpPr>
          <p:grpSpPr>
            <a:xfrm>
              <a:off x="5868596" y="1489543"/>
              <a:ext cx="331418" cy="401080"/>
              <a:chOff x="5203168" y="2008175"/>
              <a:chExt cx="347107" cy="420111"/>
            </a:xfrm>
          </p:grpSpPr>
          <p:sp>
            <p:nvSpPr>
              <p:cNvPr id="97" name="Shape 1370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8" name="Shape 1371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CC412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9" name="Shape 1372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6" name="Shape 1373"/>
            <p:cNvSpPr/>
            <p:nvPr/>
          </p:nvSpPr>
          <p:spPr>
            <a:xfrm>
              <a:off x="5908627" y="152988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00" name="Shape 1374"/>
          <p:cNvGrpSpPr/>
          <p:nvPr/>
        </p:nvGrpSpPr>
        <p:grpSpPr>
          <a:xfrm>
            <a:off x="6331556" y="2872895"/>
            <a:ext cx="331418" cy="401080"/>
            <a:chOff x="6303130" y="1657431"/>
            <a:chExt cx="331418" cy="401080"/>
          </a:xfrm>
        </p:grpSpPr>
        <p:grpSp>
          <p:nvGrpSpPr>
            <p:cNvPr id="101" name="Shape 1375"/>
            <p:cNvGrpSpPr/>
            <p:nvPr/>
          </p:nvGrpSpPr>
          <p:grpSpPr>
            <a:xfrm>
              <a:off x="6303130" y="1657431"/>
              <a:ext cx="331418" cy="401080"/>
              <a:chOff x="5203168" y="2008175"/>
              <a:chExt cx="347107" cy="420111"/>
            </a:xfrm>
          </p:grpSpPr>
          <p:sp>
            <p:nvSpPr>
              <p:cNvPr id="103" name="Shape 1376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4" name="Shape 1377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D9EE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5" name="Shape 1378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02" name="Shape 1379"/>
            <p:cNvSpPr/>
            <p:nvPr/>
          </p:nvSpPr>
          <p:spPr>
            <a:xfrm>
              <a:off x="6354679" y="170441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3C78D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06" name="Shape 1380"/>
          <p:cNvGrpSpPr/>
          <p:nvPr/>
        </p:nvGrpSpPr>
        <p:grpSpPr>
          <a:xfrm>
            <a:off x="6331556" y="3397762"/>
            <a:ext cx="331418" cy="401080"/>
            <a:chOff x="6737663" y="1482576"/>
            <a:chExt cx="331418" cy="401080"/>
          </a:xfrm>
        </p:grpSpPr>
        <p:grpSp>
          <p:nvGrpSpPr>
            <p:cNvPr id="107" name="Shape 1381"/>
            <p:cNvGrpSpPr/>
            <p:nvPr/>
          </p:nvGrpSpPr>
          <p:grpSpPr>
            <a:xfrm>
              <a:off x="6737663" y="1482576"/>
              <a:ext cx="331418" cy="401080"/>
              <a:chOff x="5203168" y="2008175"/>
              <a:chExt cx="347107" cy="420111"/>
            </a:xfrm>
          </p:grpSpPr>
          <p:sp>
            <p:nvSpPr>
              <p:cNvPr id="109" name="Shape 1382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0" name="Shape 1383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F6B26B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1" name="Shape 1384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08" name="Shape 1385"/>
            <p:cNvSpPr/>
            <p:nvPr/>
          </p:nvSpPr>
          <p:spPr>
            <a:xfrm>
              <a:off x="6774384" y="1524329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12" name="Shape 1386"/>
          <p:cNvGrpSpPr/>
          <p:nvPr/>
        </p:nvGrpSpPr>
        <p:grpSpPr>
          <a:xfrm>
            <a:off x="6331556" y="3922628"/>
            <a:ext cx="331418" cy="401080"/>
            <a:chOff x="7172196" y="1653951"/>
            <a:chExt cx="331418" cy="401080"/>
          </a:xfrm>
        </p:grpSpPr>
        <p:grpSp>
          <p:nvGrpSpPr>
            <p:cNvPr id="113" name="Shape 1387"/>
            <p:cNvGrpSpPr/>
            <p:nvPr/>
          </p:nvGrpSpPr>
          <p:grpSpPr>
            <a:xfrm>
              <a:off x="7172196" y="1653951"/>
              <a:ext cx="331418" cy="401080"/>
              <a:chOff x="5203168" y="2008175"/>
              <a:chExt cx="347107" cy="420111"/>
            </a:xfrm>
          </p:grpSpPr>
          <p:sp>
            <p:nvSpPr>
              <p:cNvPr id="115" name="Shape 1388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D9D2E9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6" name="Shape 1389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D9D2E9"/>
              </a:solidFill>
              <a:ln w="9525" cap="flat" cmpd="sng">
                <a:solidFill>
                  <a:srgbClr val="8E7CC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7" name="Shape 1390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14" name="Shape 1391"/>
            <p:cNvSpPr/>
            <p:nvPr/>
          </p:nvSpPr>
          <p:spPr>
            <a:xfrm>
              <a:off x="7213002" y="1692495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solidFill>
              <a:srgbClr val="D9D2E9"/>
            </a:solidFill>
            <a:ln w="9525" cap="flat" cmpd="sng">
              <a:solidFill>
                <a:srgbClr val="674EA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18" name="Shape 1392"/>
          <p:cNvGrpSpPr/>
          <p:nvPr/>
        </p:nvGrpSpPr>
        <p:grpSpPr>
          <a:xfrm>
            <a:off x="6331556" y="4447495"/>
            <a:ext cx="331418" cy="401080"/>
            <a:chOff x="7606729" y="1479097"/>
            <a:chExt cx="331418" cy="401080"/>
          </a:xfrm>
        </p:grpSpPr>
        <p:grpSp>
          <p:nvGrpSpPr>
            <p:cNvPr id="119" name="Shape 1393"/>
            <p:cNvGrpSpPr/>
            <p:nvPr/>
          </p:nvGrpSpPr>
          <p:grpSpPr>
            <a:xfrm>
              <a:off x="7606729" y="1479097"/>
              <a:ext cx="331418" cy="401080"/>
              <a:chOff x="5203168" y="2008175"/>
              <a:chExt cx="347107" cy="420111"/>
            </a:xfrm>
          </p:grpSpPr>
          <p:sp>
            <p:nvSpPr>
              <p:cNvPr id="121" name="Shape 1394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2" name="Shape 1395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93C47D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3" name="Shape 1396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20" name="Shape 1397"/>
            <p:cNvSpPr/>
            <p:nvPr/>
          </p:nvSpPr>
          <p:spPr>
            <a:xfrm>
              <a:off x="7646020" y="1522757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24" name="Shape 1398"/>
          <p:cNvSpPr txBox="1"/>
          <p:nvPr/>
        </p:nvSpPr>
        <p:spPr>
          <a:xfrm>
            <a:off x="2090059" y="3292072"/>
            <a:ext cx="1914763" cy="68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300" b="1" i="1" dirty="0">
                <a:solidFill>
                  <a:srgbClr val="434343"/>
                </a:solidFill>
                <a:latin typeface="+mj-lt"/>
                <a:ea typeface="Oswald"/>
                <a:cs typeface="Oswald"/>
                <a:sym typeface="Oswald"/>
              </a:rPr>
              <a:t>YOUR ORGANIZATION’S CURRENT STATE</a:t>
            </a:r>
          </a:p>
          <a:p>
            <a:endParaRPr sz="1300" b="1" i="1" dirty="0">
              <a:solidFill>
                <a:srgbClr val="434343"/>
              </a:solidFill>
              <a:latin typeface="+mj-lt"/>
              <a:ea typeface="Oswald"/>
              <a:cs typeface="Oswald"/>
              <a:sym typeface="Oswald"/>
            </a:endParaRPr>
          </a:p>
        </p:txBody>
      </p:sp>
      <p:sp>
        <p:nvSpPr>
          <p:cNvPr id="125" name="Shape 1400"/>
          <p:cNvSpPr/>
          <p:nvPr/>
        </p:nvSpPr>
        <p:spPr>
          <a:xfrm>
            <a:off x="7132009" y="2685482"/>
            <a:ext cx="3568648" cy="1907618"/>
          </a:xfrm>
          <a:prstGeom prst="wedgeRectCallout">
            <a:avLst>
              <a:gd name="adj1" fmla="val -56993"/>
              <a:gd name="adj2" fmla="val 26281"/>
            </a:avLst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“We want to proactively </a:t>
            </a:r>
            <a:r>
              <a:rPr lang="en" sz="1400" b="1" dirty="0">
                <a:solidFill>
                  <a:srgbClr val="674EA7"/>
                </a:solidFill>
                <a:latin typeface="+mj-lt"/>
                <a:ea typeface="Muli"/>
                <a:cs typeface="Muli"/>
                <a:sym typeface="Muli"/>
              </a:rPr>
              <a:t>create this future</a:t>
            </a:r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, and </a:t>
            </a:r>
            <a:r>
              <a:rPr lang="en" sz="1400" b="1" dirty="0">
                <a:latin typeface="+mj-lt"/>
                <a:ea typeface="Muli"/>
                <a:cs typeface="Muli"/>
                <a:sym typeface="Muli"/>
              </a:rPr>
              <a:t>we understand the events</a:t>
            </a:r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 required</a:t>
            </a:r>
            <a:r>
              <a:rPr lang="en" sz="1400" b="1" dirty="0">
                <a:latin typeface="+mj-lt"/>
                <a:ea typeface="Muli"/>
                <a:cs typeface="Muli"/>
                <a:sym typeface="Muli"/>
              </a:rPr>
              <a:t>…</a:t>
            </a:r>
          </a:p>
          <a:p>
            <a:endParaRPr sz="1400" dirty="0">
              <a:latin typeface="+mj-lt"/>
              <a:ea typeface="Muli"/>
              <a:cs typeface="Muli"/>
              <a:sym typeface="Muli"/>
            </a:endParaRPr>
          </a:p>
          <a:p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...but we’re able to </a:t>
            </a:r>
            <a:r>
              <a:rPr lang="en" sz="1400" b="1" dirty="0">
                <a:latin typeface="+mj-lt"/>
                <a:ea typeface="Muli"/>
                <a:cs typeface="Muli"/>
                <a:sym typeface="Muli"/>
              </a:rPr>
              <a:t>collectively change course sooner</a:t>
            </a:r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 (and without a time-consuming decision-making process) if a </a:t>
            </a:r>
            <a:r>
              <a:rPr lang="en" sz="1400" b="1" dirty="0">
                <a:solidFill>
                  <a:srgbClr val="FF9900"/>
                </a:solidFill>
                <a:latin typeface="+mj-lt"/>
                <a:ea typeface="Muli"/>
                <a:cs typeface="Muli"/>
                <a:sym typeface="Muli"/>
              </a:rPr>
              <a:t>different future emerges</a:t>
            </a:r>
            <a:r>
              <a:rPr lang="en" sz="1400" dirty="0">
                <a:latin typeface="+mj-lt"/>
                <a:ea typeface="Muli"/>
                <a:cs typeface="Muli"/>
                <a:sym typeface="Muli"/>
              </a:rPr>
              <a:t>”</a:t>
            </a:r>
          </a:p>
        </p:txBody>
      </p:sp>
      <p:sp>
        <p:nvSpPr>
          <p:cNvPr id="126" name="Shape 1401"/>
          <p:cNvSpPr txBox="1"/>
          <p:nvPr/>
        </p:nvSpPr>
        <p:spPr>
          <a:xfrm>
            <a:off x="4313453" y="4384808"/>
            <a:ext cx="1008899" cy="47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en" sz="1200" b="1" i="1" dirty="0">
                <a:latin typeface="+mj-lt"/>
                <a:ea typeface="Oswald"/>
                <a:cs typeface="Oswald"/>
                <a:sym typeface="Oswald"/>
              </a:rPr>
              <a:t>TURNING POINT event</a:t>
            </a:r>
          </a:p>
        </p:txBody>
      </p:sp>
      <p:sp>
        <p:nvSpPr>
          <p:cNvPr id="127" name="Shape 1402"/>
          <p:cNvSpPr txBox="1"/>
          <p:nvPr/>
        </p:nvSpPr>
        <p:spPr>
          <a:xfrm>
            <a:off x="3520165" y="4114900"/>
            <a:ext cx="875913" cy="47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en" sz="1200" b="1" i="1" dirty="0">
                <a:latin typeface="+mj-lt"/>
                <a:ea typeface="Oswald"/>
                <a:cs typeface="Oswald"/>
                <a:sym typeface="Oswald"/>
              </a:rPr>
              <a:t>COMMON event</a:t>
            </a:r>
          </a:p>
        </p:txBody>
      </p:sp>
      <p:cxnSp>
        <p:nvCxnSpPr>
          <p:cNvPr id="128" name="Shape 1403"/>
          <p:cNvCxnSpPr/>
          <p:nvPr/>
        </p:nvCxnSpPr>
        <p:spPr>
          <a:xfrm rot="10800000" flipH="1">
            <a:off x="4074075" y="3885543"/>
            <a:ext cx="235799" cy="2721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ot"/>
            <a:round/>
            <a:headEnd type="none" w="lg" len="lg"/>
            <a:tailEnd type="triangle" w="lg" len="lg"/>
          </a:ln>
        </p:spPr>
      </p:cxnSp>
      <p:cxnSp>
        <p:nvCxnSpPr>
          <p:cNvPr id="129" name="Shape 1404"/>
          <p:cNvCxnSpPr/>
          <p:nvPr/>
        </p:nvCxnSpPr>
        <p:spPr>
          <a:xfrm rot="10800000" flipH="1">
            <a:off x="4884803" y="3852671"/>
            <a:ext cx="66599" cy="5811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ot"/>
            <a:round/>
            <a:headEnd type="none" w="lg" len="lg"/>
            <a:tailEnd type="triangle" w="lg" len="lg"/>
          </a:ln>
        </p:spPr>
      </p:cxnSp>
      <p:sp>
        <p:nvSpPr>
          <p:cNvPr id="159" name="Title 4"/>
          <p:cNvSpPr>
            <a:spLocks noGrp="1"/>
          </p:cNvSpPr>
          <p:nvPr>
            <p:ph type="title"/>
          </p:nvPr>
        </p:nvSpPr>
        <p:spPr>
          <a:xfrm>
            <a:off x="717295" y="180967"/>
            <a:ext cx="10453933" cy="1222485"/>
          </a:xfrm>
        </p:spPr>
        <p:txBody>
          <a:bodyPr/>
          <a:lstStyle/>
          <a:p>
            <a:r>
              <a:rPr lang="en-US" dirty="0"/>
              <a:t>Event Paths Provide a Framework to Monitor Progress</a:t>
            </a:r>
          </a:p>
        </p:txBody>
      </p:sp>
      <p:sp>
        <p:nvSpPr>
          <p:cNvPr id="160" name="Shape 207"/>
          <p:cNvSpPr/>
          <p:nvPr/>
        </p:nvSpPr>
        <p:spPr>
          <a:xfrm rot="10800000">
            <a:off x="3841508" y="5652170"/>
            <a:ext cx="156600" cy="156600"/>
          </a:xfrm>
          <a:prstGeom prst="ellipse">
            <a:avLst/>
          </a:prstGeom>
          <a:solidFill>
            <a:srgbClr val="FDFFF5">
              <a:alpha val="65380"/>
            </a:srgbClr>
          </a:solidFill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1" name="TextBox 160"/>
          <p:cNvSpPr txBox="1"/>
          <p:nvPr/>
        </p:nvSpPr>
        <p:spPr>
          <a:xfrm>
            <a:off x="4038947" y="5596820"/>
            <a:ext cx="178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= possible future event</a:t>
            </a:r>
          </a:p>
        </p:txBody>
      </p:sp>
      <p:grpSp>
        <p:nvGrpSpPr>
          <p:cNvPr id="162" name="Shape 407"/>
          <p:cNvGrpSpPr/>
          <p:nvPr/>
        </p:nvGrpSpPr>
        <p:grpSpPr>
          <a:xfrm>
            <a:off x="6898595" y="5649357"/>
            <a:ext cx="209356" cy="185700"/>
            <a:chOff x="5868596" y="1489543"/>
            <a:chExt cx="331418" cy="401080"/>
          </a:xfrm>
        </p:grpSpPr>
        <p:grpSp>
          <p:nvGrpSpPr>
            <p:cNvPr id="163" name="Shape 408"/>
            <p:cNvGrpSpPr/>
            <p:nvPr/>
          </p:nvGrpSpPr>
          <p:grpSpPr>
            <a:xfrm>
              <a:off x="5868596" y="1489543"/>
              <a:ext cx="331418" cy="401080"/>
              <a:chOff x="5203168" y="2008175"/>
              <a:chExt cx="347107" cy="420111"/>
            </a:xfrm>
          </p:grpSpPr>
          <p:sp>
            <p:nvSpPr>
              <p:cNvPr id="165" name="Shape 409"/>
              <p:cNvSpPr/>
              <p:nvPr/>
            </p:nvSpPr>
            <p:spPr>
              <a:xfrm>
                <a:off x="5203168" y="2040319"/>
                <a:ext cx="316488" cy="387966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3" extrusionOk="0">
                    <a:moveTo>
                      <a:pt x="782" y="1"/>
                    </a:moveTo>
                    <a:lnTo>
                      <a:pt x="635" y="25"/>
                    </a:lnTo>
                    <a:lnTo>
                      <a:pt x="489" y="50"/>
                    </a:lnTo>
                    <a:lnTo>
                      <a:pt x="342" y="123"/>
                    </a:lnTo>
                    <a:lnTo>
                      <a:pt x="220" y="196"/>
                    </a:lnTo>
                    <a:lnTo>
                      <a:pt x="122" y="294"/>
                    </a:lnTo>
                    <a:lnTo>
                      <a:pt x="73" y="416"/>
                    </a:lnTo>
                    <a:lnTo>
                      <a:pt x="24" y="563"/>
                    </a:lnTo>
                    <a:lnTo>
                      <a:pt x="0" y="709"/>
                    </a:lnTo>
                    <a:lnTo>
                      <a:pt x="0" y="17708"/>
                    </a:lnTo>
                    <a:lnTo>
                      <a:pt x="24" y="17879"/>
                    </a:lnTo>
                    <a:lnTo>
                      <a:pt x="73" y="18025"/>
                    </a:lnTo>
                    <a:lnTo>
                      <a:pt x="122" y="18172"/>
                    </a:lnTo>
                    <a:lnTo>
                      <a:pt x="220" y="18294"/>
                    </a:lnTo>
                    <a:lnTo>
                      <a:pt x="342" y="18416"/>
                    </a:lnTo>
                    <a:lnTo>
                      <a:pt x="489" y="18489"/>
                    </a:lnTo>
                    <a:lnTo>
                      <a:pt x="635" y="18538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7" y="18538"/>
                    </a:lnTo>
                    <a:lnTo>
                      <a:pt x="14654" y="18489"/>
                    </a:lnTo>
                    <a:lnTo>
                      <a:pt x="14800" y="18416"/>
                    </a:lnTo>
                    <a:lnTo>
                      <a:pt x="14923" y="18294"/>
                    </a:lnTo>
                    <a:lnTo>
                      <a:pt x="15020" y="18172"/>
                    </a:lnTo>
                    <a:lnTo>
                      <a:pt x="15069" y="18025"/>
                    </a:lnTo>
                    <a:lnTo>
                      <a:pt x="15118" y="17879"/>
                    </a:lnTo>
                    <a:lnTo>
                      <a:pt x="15142" y="17708"/>
                    </a:lnTo>
                    <a:lnTo>
                      <a:pt x="15142" y="17586"/>
                    </a:lnTo>
                    <a:lnTo>
                      <a:pt x="1759" y="17586"/>
                    </a:lnTo>
                    <a:lnTo>
                      <a:pt x="1612" y="17561"/>
                    </a:lnTo>
                    <a:lnTo>
                      <a:pt x="1465" y="17512"/>
                    </a:lnTo>
                    <a:lnTo>
                      <a:pt x="1319" y="17439"/>
                    </a:lnTo>
                    <a:lnTo>
                      <a:pt x="1197" y="17317"/>
                    </a:lnTo>
                    <a:lnTo>
                      <a:pt x="1099" y="17195"/>
                    </a:lnTo>
                    <a:lnTo>
                      <a:pt x="1050" y="17048"/>
                    </a:lnTo>
                    <a:lnTo>
                      <a:pt x="1001" y="16902"/>
                    </a:lnTo>
                    <a:lnTo>
                      <a:pt x="977" y="16731"/>
                    </a:ln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6" name="Shape 410"/>
              <p:cNvSpPr/>
              <p:nvPr/>
            </p:nvSpPr>
            <p:spPr>
              <a:xfrm>
                <a:off x="5233787" y="2008175"/>
                <a:ext cx="316488" cy="387945"/>
              </a:xfrm>
              <a:custGeom>
                <a:avLst/>
                <a:gdLst/>
                <a:ahLst/>
                <a:cxnLst/>
                <a:rect l="0" t="0" r="0" b="0"/>
                <a:pathLst>
                  <a:path w="15143" h="18562" extrusionOk="0">
                    <a:moveTo>
                      <a:pt x="13140" y="6472"/>
                    </a:moveTo>
                    <a:lnTo>
                      <a:pt x="13238" y="6497"/>
                    </a:lnTo>
                    <a:lnTo>
                      <a:pt x="13311" y="6546"/>
                    </a:lnTo>
                    <a:lnTo>
                      <a:pt x="13360" y="6619"/>
                    </a:lnTo>
                    <a:lnTo>
                      <a:pt x="13384" y="6717"/>
                    </a:lnTo>
                    <a:lnTo>
                      <a:pt x="13360" y="6814"/>
                    </a:lnTo>
                    <a:lnTo>
                      <a:pt x="13311" y="6888"/>
                    </a:lnTo>
                    <a:lnTo>
                      <a:pt x="13238" y="6936"/>
                    </a:lnTo>
                    <a:lnTo>
                      <a:pt x="13140" y="6961"/>
                    </a:lnTo>
                    <a:lnTo>
                      <a:pt x="2003" y="6961"/>
                    </a:lnTo>
                    <a:lnTo>
                      <a:pt x="1905" y="6936"/>
                    </a:lnTo>
                    <a:lnTo>
                      <a:pt x="1832" y="6888"/>
                    </a:lnTo>
                    <a:lnTo>
                      <a:pt x="1783" y="6814"/>
                    </a:lnTo>
                    <a:lnTo>
                      <a:pt x="1759" y="6717"/>
                    </a:lnTo>
                    <a:lnTo>
                      <a:pt x="1783" y="6619"/>
                    </a:lnTo>
                    <a:lnTo>
                      <a:pt x="1832" y="6546"/>
                    </a:lnTo>
                    <a:lnTo>
                      <a:pt x="1905" y="6497"/>
                    </a:lnTo>
                    <a:lnTo>
                      <a:pt x="2003" y="6472"/>
                    </a:lnTo>
                    <a:close/>
                    <a:moveTo>
                      <a:pt x="13238" y="8793"/>
                    </a:moveTo>
                    <a:lnTo>
                      <a:pt x="13311" y="8866"/>
                    </a:lnTo>
                    <a:lnTo>
                      <a:pt x="13360" y="8939"/>
                    </a:lnTo>
                    <a:lnTo>
                      <a:pt x="13384" y="9037"/>
                    </a:lnTo>
                    <a:lnTo>
                      <a:pt x="13360" y="9135"/>
                    </a:lnTo>
                    <a:lnTo>
                      <a:pt x="13311" y="9208"/>
                    </a:lnTo>
                    <a:lnTo>
                      <a:pt x="13238" y="9257"/>
                    </a:lnTo>
                    <a:lnTo>
                      <a:pt x="13140" y="9281"/>
                    </a:lnTo>
                    <a:lnTo>
                      <a:pt x="2003" y="9281"/>
                    </a:lnTo>
                    <a:lnTo>
                      <a:pt x="1905" y="9257"/>
                    </a:lnTo>
                    <a:lnTo>
                      <a:pt x="1832" y="9208"/>
                    </a:lnTo>
                    <a:lnTo>
                      <a:pt x="1783" y="9135"/>
                    </a:lnTo>
                    <a:lnTo>
                      <a:pt x="1759" y="9037"/>
                    </a:lnTo>
                    <a:lnTo>
                      <a:pt x="1783" y="8939"/>
                    </a:lnTo>
                    <a:lnTo>
                      <a:pt x="1832" y="8866"/>
                    </a:lnTo>
                    <a:lnTo>
                      <a:pt x="1905" y="8793"/>
                    </a:lnTo>
                    <a:close/>
                    <a:moveTo>
                      <a:pt x="13140" y="11088"/>
                    </a:moveTo>
                    <a:lnTo>
                      <a:pt x="13238" y="11113"/>
                    </a:lnTo>
                    <a:lnTo>
                      <a:pt x="13311" y="11162"/>
                    </a:lnTo>
                    <a:lnTo>
                      <a:pt x="13360" y="11235"/>
                    </a:lnTo>
                    <a:lnTo>
                      <a:pt x="13384" y="11333"/>
                    </a:lnTo>
                    <a:lnTo>
                      <a:pt x="13360" y="11430"/>
                    </a:lnTo>
                    <a:lnTo>
                      <a:pt x="13311" y="11504"/>
                    </a:lnTo>
                    <a:lnTo>
                      <a:pt x="13238" y="11552"/>
                    </a:lnTo>
                    <a:lnTo>
                      <a:pt x="13140" y="11577"/>
                    </a:lnTo>
                    <a:lnTo>
                      <a:pt x="2003" y="11577"/>
                    </a:lnTo>
                    <a:lnTo>
                      <a:pt x="1905" y="11552"/>
                    </a:lnTo>
                    <a:lnTo>
                      <a:pt x="1832" y="11504"/>
                    </a:lnTo>
                    <a:lnTo>
                      <a:pt x="1783" y="11430"/>
                    </a:lnTo>
                    <a:lnTo>
                      <a:pt x="1759" y="11333"/>
                    </a:lnTo>
                    <a:lnTo>
                      <a:pt x="1783" y="11235"/>
                    </a:lnTo>
                    <a:lnTo>
                      <a:pt x="1832" y="11162"/>
                    </a:lnTo>
                    <a:lnTo>
                      <a:pt x="1905" y="11113"/>
                    </a:lnTo>
                    <a:lnTo>
                      <a:pt x="2003" y="11088"/>
                    </a:lnTo>
                    <a:close/>
                    <a:moveTo>
                      <a:pt x="8255" y="13409"/>
                    </a:moveTo>
                    <a:lnTo>
                      <a:pt x="8353" y="13433"/>
                    </a:lnTo>
                    <a:lnTo>
                      <a:pt x="8426" y="13482"/>
                    </a:lnTo>
                    <a:lnTo>
                      <a:pt x="8475" y="13555"/>
                    </a:lnTo>
                    <a:lnTo>
                      <a:pt x="8500" y="13653"/>
                    </a:lnTo>
                    <a:lnTo>
                      <a:pt x="8475" y="13750"/>
                    </a:lnTo>
                    <a:lnTo>
                      <a:pt x="8426" y="13824"/>
                    </a:lnTo>
                    <a:lnTo>
                      <a:pt x="8353" y="13873"/>
                    </a:lnTo>
                    <a:lnTo>
                      <a:pt x="8255" y="13897"/>
                    </a:lnTo>
                    <a:lnTo>
                      <a:pt x="2003" y="13897"/>
                    </a:lnTo>
                    <a:lnTo>
                      <a:pt x="1905" y="13873"/>
                    </a:lnTo>
                    <a:lnTo>
                      <a:pt x="1832" y="13824"/>
                    </a:lnTo>
                    <a:lnTo>
                      <a:pt x="1783" y="13750"/>
                    </a:lnTo>
                    <a:lnTo>
                      <a:pt x="1759" y="13653"/>
                    </a:lnTo>
                    <a:lnTo>
                      <a:pt x="1783" y="13555"/>
                    </a:lnTo>
                    <a:lnTo>
                      <a:pt x="1832" y="13482"/>
                    </a:lnTo>
                    <a:lnTo>
                      <a:pt x="1905" y="13433"/>
                    </a:lnTo>
                    <a:lnTo>
                      <a:pt x="2003" y="13409"/>
                    </a:lnTo>
                    <a:close/>
                    <a:moveTo>
                      <a:pt x="635" y="0"/>
                    </a:moveTo>
                    <a:lnTo>
                      <a:pt x="489" y="49"/>
                    </a:lnTo>
                    <a:lnTo>
                      <a:pt x="342" y="122"/>
                    </a:lnTo>
                    <a:lnTo>
                      <a:pt x="220" y="220"/>
                    </a:lnTo>
                    <a:lnTo>
                      <a:pt x="123" y="342"/>
                    </a:lnTo>
                    <a:lnTo>
                      <a:pt x="74" y="464"/>
                    </a:lnTo>
                    <a:lnTo>
                      <a:pt x="25" y="611"/>
                    </a:lnTo>
                    <a:lnTo>
                      <a:pt x="0" y="782"/>
                    </a:lnTo>
                    <a:lnTo>
                      <a:pt x="0" y="17780"/>
                    </a:lnTo>
                    <a:lnTo>
                      <a:pt x="25" y="17927"/>
                    </a:lnTo>
                    <a:lnTo>
                      <a:pt x="74" y="18073"/>
                    </a:lnTo>
                    <a:lnTo>
                      <a:pt x="123" y="18195"/>
                    </a:lnTo>
                    <a:lnTo>
                      <a:pt x="220" y="18318"/>
                    </a:lnTo>
                    <a:lnTo>
                      <a:pt x="342" y="18415"/>
                    </a:lnTo>
                    <a:lnTo>
                      <a:pt x="489" y="18489"/>
                    </a:lnTo>
                    <a:lnTo>
                      <a:pt x="635" y="18537"/>
                    </a:lnTo>
                    <a:lnTo>
                      <a:pt x="782" y="18562"/>
                    </a:lnTo>
                    <a:lnTo>
                      <a:pt x="14361" y="18562"/>
                    </a:lnTo>
                    <a:lnTo>
                      <a:pt x="14508" y="18537"/>
                    </a:lnTo>
                    <a:lnTo>
                      <a:pt x="14654" y="18489"/>
                    </a:lnTo>
                    <a:lnTo>
                      <a:pt x="14801" y="18415"/>
                    </a:lnTo>
                    <a:lnTo>
                      <a:pt x="14923" y="18318"/>
                    </a:lnTo>
                    <a:lnTo>
                      <a:pt x="15021" y="18195"/>
                    </a:lnTo>
                    <a:lnTo>
                      <a:pt x="15069" y="18073"/>
                    </a:lnTo>
                    <a:lnTo>
                      <a:pt x="15118" y="17927"/>
                    </a:lnTo>
                    <a:lnTo>
                      <a:pt x="15143" y="17780"/>
                    </a:lnTo>
                    <a:lnTo>
                      <a:pt x="15143" y="3859"/>
                    </a:lnTo>
                    <a:lnTo>
                      <a:pt x="12554" y="3859"/>
                    </a:lnTo>
                    <a:lnTo>
                      <a:pt x="12285" y="3835"/>
                    </a:lnTo>
                    <a:lnTo>
                      <a:pt x="12065" y="3761"/>
                    </a:lnTo>
                    <a:lnTo>
                      <a:pt x="11846" y="3639"/>
                    </a:lnTo>
                    <a:lnTo>
                      <a:pt x="11650" y="3468"/>
                    </a:lnTo>
                    <a:lnTo>
                      <a:pt x="11504" y="3297"/>
                    </a:lnTo>
                    <a:lnTo>
                      <a:pt x="11382" y="3078"/>
                    </a:lnTo>
                    <a:lnTo>
                      <a:pt x="11308" y="2833"/>
                    </a:lnTo>
                    <a:lnTo>
                      <a:pt x="11284" y="2589"/>
                    </a:lnTo>
                    <a:lnTo>
                      <a:pt x="11284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7" name="Shape 411"/>
              <p:cNvSpPr/>
              <p:nvPr/>
            </p:nvSpPr>
            <p:spPr>
              <a:xfrm>
                <a:off x="5479821" y="2008175"/>
                <a:ext cx="70453" cy="70453"/>
              </a:xfrm>
              <a:custGeom>
                <a:avLst/>
                <a:gdLst/>
                <a:ahLst/>
                <a:cxnLst/>
                <a:rect l="0" t="0" r="0" b="0"/>
                <a:pathLst>
                  <a:path w="3371" h="3371" extrusionOk="0">
                    <a:moveTo>
                      <a:pt x="0" y="0"/>
                    </a:moveTo>
                    <a:lnTo>
                      <a:pt x="0" y="2589"/>
                    </a:lnTo>
                    <a:lnTo>
                      <a:pt x="0" y="2736"/>
                    </a:lnTo>
                    <a:lnTo>
                      <a:pt x="49" y="2882"/>
                    </a:lnTo>
                    <a:lnTo>
                      <a:pt x="122" y="3029"/>
                    </a:lnTo>
                    <a:lnTo>
                      <a:pt x="220" y="3126"/>
                    </a:lnTo>
                    <a:lnTo>
                      <a:pt x="342" y="3224"/>
                    </a:lnTo>
                    <a:lnTo>
                      <a:pt x="464" y="3297"/>
                    </a:lnTo>
                    <a:lnTo>
                      <a:pt x="611" y="3346"/>
                    </a:lnTo>
                    <a:lnTo>
                      <a:pt x="782" y="3371"/>
                    </a:lnTo>
                    <a:lnTo>
                      <a:pt x="3371" y="33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90770"/>
                </a:srgbClr>
              </a:solidFill>
              <a:ln w="9525" cap="flat" cmpd="sng">
                <a:solidFill>
                  <a:srgbClr val="43434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64" name="Shape 412"/>
            <p:cNvSpPr/>
            <p:nvPr/>
          </p:nvSpPr>
          <p:spPr>
            <a:xfrm>
              <a:off x="5908627" y="1529886"/>
              <a:ext cx="126161" cy="120766"/>
            </a:xfrm>
            <a:custGeom>
              <a:avLst/>
              <a:gdLst/>
              <a:ahLst/>
              <a:cxnLst/>
              <a:rect l="0" t="0" r="0" b="0"/>
              <a:pathLst>
                <a:path w="22192" h="21243" extrusionOk="0">
                  <a:moveTo>
                    <a:pt x="17812" y="512"/>
                  </a:moveTo>
                  <a:lnTo>
                    <a:pt x="17909" y="585"/>
                  </a:lnTo>
                  <a:lnTo>
                    <a:pt x="17958" y="609"/>
                  </a:lnTo>
                  <a:lnTo>
                    <a:pt x="18031" y="634"/>
                  </a:lnTo>
                  <a:lnTo>
                    <a:pt x="18201" y="634"/>
                  </a:lnTo>
                  <a:lnTo>
                    <a:pt x="18396" y="658"/>
                  </a:lnTo>
                  <a:lnTo>
                    <a:pt x="18566" y="682"/>
                  </a:lnTo>
                  <a:lnTo>
                    <a:pt x="18712" y="755"/>
                  </a:lnTo>
                  <a:lnTo>
                    <a:pt x="18858" y="828"/>
                  </a:lnTo>
                  <a:lnTo>
                    <a:pt x="19004" y="926"/>
                  </a:lnTo>
                  <a:lnTo>
                    <a:pt x="19126" y="1023"/>
                  </a:lnTo>
                  <a:lnTo>
                    <a:pt x="19248" y="1145"/>
                  </a:lnTo>
                  <a:lnTo>
                    <a:pt x="19345" y="1266"/>
                  </a:lnTo>
                  <a:lnTo>
                    <a:pt x="19442" y="1388"/>
                  </a:lnTo>
                  <a:lnTo>
                    <a:pt x="19491" y="1558"/>
                  </a:lnTo>
                  <a:lnTo>
                    <a:pt x="19540" y="1704"/>
                  </a:lnTo>
                  <a:lnTo>
                    <a:pt x="19564" y="1874"/>
                  </a:lnTo>
                  <a:lnTo>
                    <a:pt x="19564" y="2045"/>
                  </a:lnTo>
                  <a:lnTo>
                    <a:pt x="19564" y="2239"/>
                  </a:lnTo>
                  <a:lnTo>
                    <a:pt x="19515" y="2410"/>
                  </a:lnTo>
                  <a:lnTo>
                    <a:pt x="19467" y="2580"/>
                  </a:lnTo>
                  <a:lnTo>
                    <a:pt x="19394" y="2750"/>
                  </a:lnTo>
                  <a:lnTo>
                    <a:pt x="19296" y="2896"/>
                  </a:lnTo>
                  <a:lnTo>
                    <a:pt x="19199" y="3018"/>
                  </a:lnTo>
                  <a:lnTo>
                    <a:pt x="19077" y="3140"/>
                  </a:lnTo>
                  <a:lnTo>
                    <a:pt x="18956" y="3237"/>
                  </a:lnTo>
                  <a:lnTo>
                    <a:pt x="18810" y="3334"/>
                  </a:lnTo>
                  <a:lnTo>
                    <a:pt x="18664" y="3407"/>
                  </a:lnTo>
                  <a:lnTo>
                    <a:pt x="18347" y="3529"/>
                  </a:lnTo>
                  <a:lnTo>
                    <a:pt x="18031" y="3602"/>
                  </a:lnTo>
                  <a:lnTo>
                    <a:pt x="17690" y="3651"/>
                  </a:lnTo>
                  <a:lnTo>
                    <a:pt x="17350" y="3651"/>
                  </a:lnTo>
                  <a:lnTo>
                    <a:pt x="17423" y="3553"/>
                  </a:lnTo>
                  <a:lnTo>
                    <a:pt x="17666" y="3213"/>
                  </a:lnTo>
                  <a:lnTo>
                    <a:pt x="17885" y="2823"/>
                  </a:lnTo>
                  <a:lnTo>
                    <a:pt x="17982" y="2629"/>
                  </a:lnTo>
                  <a:lnTo>
                    <a:pt x="18055" y="2410"/>
                  </a:lnTo>
                  <a:lnTo>
                    <a:pt x="18128" y="2215"/>
                  </a:lnTo>
                  <a:lnTo>
                    <a:pt x="18153" y="2020"/>
                  </a:lnTo>
                  <a:lnTo>
                    <a:pt x="18153" y="1947"/>
                  </a:lnTo>
                  <a:lnTo>
                    <a:pt x="18104" y="1899"/>
                  </a:lnTo>
                  <a:lnTo>
                    <a:pt x="18080" y="1850"/>
                  </a:lnTo>
                  <a:lnTo>
                    <a:pt x="18007" y="1826"/>
                  </a:lnTo>
                  <a:lnTo>
                    <a:pt x="17958" y="1801"/>
                  </a:lnTo>
                  <a:lnTo>
                    <a:pt x="17885" y="1801"/>
                  </a:lnTo>
                  <a:lnTo>
                    <a:pt x="17836" y="1826"/>
                  </a:lnTo>
                  <a:lnTo>
                    <a:pt x="17788" y="1874"/>
                  </a:lnTo>
                  <a:lnTo>
                    <a:pt x="17666" y="2020"/>
                  </a:lnTo>
                  <a:lnTo>
                    <a:pt x="17569" y="2191"/>
                  </a:lnTo>
                  <a:lnTo>
                    <a:pt x="17374" y="2556"/>
                  </a:lnTo>
                  <a:lnTo>
                    <a:pt x="17179" y="2896"/>
                  </a:lnTo>
                  <a:lnTo>
                    <a:pt x="16985" y="3261"/>
                  </a:lnTo>
                  <a:lnTo>
                    <a:pt x="16912" y="3067"/>
                  </a:lnTo>
                  <a:lnTo>
                    <a:pt x="16839" y="2848"/>
                  </a:lnTo>
                  <a:lnTo>
                    <a:pt x="16766" y="2653"/>
                  </a:lnTo>
                  <a:lnTo>
                    <a:pt x="16741" y="2458"/>
                  </a:lnTo>
                  <a:lnTo>
                    <a:pt x="16717" y="2239"/>
                  </a:lnTo>
                  <a:lnTo>
                    <a:pt x="16717" y="2020"/>
                  </a:lnTo>
                  <a:lnTo>
                    <a:pt x="16741" y="1801"/>
                  </a:lnTo>
                  <a:lnTo>
                    <a:pt x="16766" y="1582"/>
                  </a:lnTo>
                  <a:lnTo>
                    <a:pt x="16814" y="1436"/>
                  </a:lnTo>
                  <a:lnTo>
                    <a:pt x="16887" y="1315"/>
                  </a:lnTo>
                  <a:lnTo>
                    <a:pt x="16960" y="1169"/>
                  </a:lnTo>
                  <a:lnTo>
                    <a:pt x="17033" y="1047"/>
                  </a:lnTo>
                  <a:lnTo>
                    <a:pt x="17252" y="828"/>
                  </a:lnTo>
                  <a:lnTo>
                    <a:pt x="17496" y="658"/>
                  </a:lnTo>
                  <a:lnTo>
                    <a:pt x="17642" y="585"/>
                  </a:lnTo>
                  <a:lnTo>
                    <a:pt x="17812" y="512"/>
                  </a:lnTo>
                  <a:close/>
                  <a:moveTo>
                    <a:pt x="5111" y="1582"/>
                  </a:moveTo>
                  <a:lnTo>
                    <a:pt x="5159" y="1655"/>
                  </a:lnTo>
                  <a:lnTo>
                    <a:pt x="5232" y="1704"/>
                  </a:lnTo>
                  <a:lnTo>
                    <a:pt x="5305" y="1728"/>
                  </a:lnTo>
                  <a:lnTo>
                    <a:pt x="5403" y="1704"/>
                  </a:lnTo>
                  <a:lnTo>
                    <a:pt x="5573" y="1655"/>
                  </a:lnTo>
                  <a:lnTo>
                    <a:pt x="5719" y="1631"/>
                  </a:lnTo>
                  <a:lnTo>
                    <a:pt x="5987" y="1631"/>
                  </a:lnTo>
                  <a:lnTo>
                    <a:pt x="6133" y="1680"/>
                  </a:lnTo>
                  <a:lnTo>
                    <a:pt x="6230" y="1753"/>
                  </a:lnTo>
                  <a:lnTo>
                    <a:pt x="6352" y="1850"/>
                  </a:lnTo>
                  <a:lnTo>
                    <a:pt x="6473" y="1996"/>
                  </a:lnTo>
                  <a:lnTo>
                    <a:pt x="6595" y="2264"/>
                  </a:lnTo>
                  <a:lnTo>
                    <a:pt x="6717" y="2531"/>
                  </a:lnTo>
                  <a:lnTo>
                    <a:pt x="6790" y="2799"/>
                  </a:lnTo>
                  <a:lnTo>
                    <a:pt x="6838" y="3091"/>
                  </a:lnTo>
                  <a:lnTo>
                    <a:pt x="6887" y="3286"/>
                  </a:lnTo>
                  <a:lnTo>
                    <a:pt x="6887" y="3456"/>
                  </a:lnTo>
                  <a:lnTo>
                    <a:pt x="6863" y="3626"/>
                  </a:lnTo>
                  <a:lnTo>
                    <a:pt x="6814" y="3797"/>
                  </a:lnTo>
                  <a:lnTo>
                    <a:pt x="6765" y="3943"/>
                  </a:lnTo>
                  <a:lnTo>
                    <a:pt x="6692" y="4064"/>
                  </a:lnTo>
                  <a:lnTo>
                    <a:pt x="6595" y="4186"/>
                  </a:lnTo>
                  <a:lnTo>
                    <a:pt x="6473" y="4308"/>
                  </a:lnTo>
                  <a:lnTo>
                    <a:pt x="6303" y="4040"/>
                  </a:lnTo>
                  <a:lnTo>
                    <a:pt x="6133" y="3797"/>
                  </a:lnTo>
                  <a:lnTo>
                    <a:pt x="5987" y="3529"/>
                  </a:lnTo>
                  <a:lnTo>
                    <a:pt x="5865" y="3261"/>
                  </a:lnTo>
                  <a:lnTo>
                    <a:pt x="5816" y="3164"/>
                  </a:lnTo>
                  <a:lnTo>
                    <a:pt x="5719" y="2994"/>
                  </a:lnTo>
                  <a:lnTo>
                    <a:pt x="5670" y="2921"/>
                  </a:lnTo>
                  <a:lnTo>
                    <a:pt x="5597" y="2872"/>
                  </a:lnTo>
                  <a:lnTo>
                    <a:pt x="5524" y="2848"/>
                  </a:lnTo>
                  <a:lnTo>
                    <a:pt x="5476" y="2896"/>
                  </a:lnTo>
                  <a:lnTo>
                    <a:pt x="5403" y="2969"/>
                  </a:lnTo>
                  <a:lnTo>
                    <a:pt x="5378" y="3067"/>
                  </a:lnTo>
                  <a:lnTo>
                    <a:pt x="5378" y="3164"/>
                  </a:lnTo>
                  <a:lnTo>
                    <a:pt x="5378" y="3261"/>
                  </a:lnTo>
                  <a:lnTo>
                    <a:pt x="5451" y="3456"/>
                  </a:lnTo>
                  <a:lnTo>
                    <a:pt x="5524" y="3626"/>
                  </a:lnTo>
                  <a:lnTo>
                    <a:pt x="5768" y="4089"/>
                  </a:lnTo>
                  <a:lnTo>
                    <a:pt x="6035" y="4551"/>
                  </a:lnTo>
                  <a:lnTo>
                    <a:pt x="5768" y="4624"/>
                  </a:lnTo>
                  <a:lnTo>
                    <a:pt x="5451" y="4648"/>
                  </a:lnTo>
                  <a:lnTo>
                    <a:pt x="5257" y="4648"/>
                  </a:lnTo>
                  <a:lnTo>
                    <a:pt x="5086" y="4624"/>
                  </a:lnTo>
                  <a:lnTo>
                    <a:pt x="4940" y="4600"/>
                  </a:lnTo>
                  <a:lnTo>
                    <a:pt x="4794" y="4551"/>
                  </a:lnTo>
                  <a:lnTo>
                    <a:pt x="4673" y="4478"/>
                  </a:lnTo>
                  <a:lnTo>
                    <a:pt x="4551" y="4381"/>
                  </a:lnTo>
                  <a:lnTo>
                    <a:pt x="4429" y="4308"/>
                  </a:lnTo>
                  <a:lnTo>
                    <a:pt x="4356" y="4186"/>
                  </a:lnTo>
                  <a:lnTo>
                    <a:pt x="4259" y="4064"/>
                  </a:lnTo>
                  <a:lnTo>
                    <a:pt x="4186" y="3943"/>
                  </a:lnTo>
                  <a:lnTo>
                    <a:pt x="4137" y="3821"/>
                  </a:lnTo>
                  <a:lnTo>
                    <a:pt x="4089" y="3675"/>
                  </a:lnTo>
                  <a:lnTo>
                    <a:pt x="4064" y="3505"/>
                  </a:lnTo>
                  <a:lnTo>
                    <a:pt x="4064" y="3359"/>
                  </a:lnTo>
                  <a:lnTo>
                    <a:pt x="4064" y="3188"/>
                  </a:lnTo>
                  <a:lnTo>
                    <a:pt x="4089" y="3018"/>
                  </a:lnTo>
                  <a:lnTo>
                    <a:pt x="4137" y="2775"/>
                  </a:lnTo>
                  <a:lnTo>
                    <a:pt x="4210" y="2556"/>
                  </a:lnTo>
                  <a:lnTo>
                    <a:pt x="4308" y="2337"/>
                  </a:lnTo>
                  <a:lnTo>
                    <a:pt x="4429" y="2142"/>
                  </a:lnTo>
                  <a:lnTo>
                    <a:pt x="4551" y="1972"/>
                  </a:lnTo>
                  <a:lnTo>
                    <a:pt x="4721" y="1801"/>
                  </a:lnTo>
                  <a:lnTo>
                    <a:pt x="4916" y="1680"/>
                  </a:lnTo>
                  <a:lnTo>
                    <a:pt x="5111" y="1582"/>
                  </a:lnTo>
                  <a:close/>
                  <a:moveTo>
                    <a:pt x="12532" y="7544"/>
                  </a:moveTo>
                  <a:lnTo>
                    <a:pt x="12264" y="7568"/>
                  </a:lnTo>
                  <a:lnTo>
                    <a:pt x="11997" y="7593"/>
                  </a:lnTo>
                  <a:lnTo>
                    <a:pt x="11753" y="7641"/>
                  </a:lnTo>
                  <a:lnTo>
                    <a:pt x="11486" y="7690"/>
                  </a:lnTo>
                  <a:lnTo>
                    <a:pt x="11218" y="7763"/>
                  </a:lnTo>
                  <a:lnTo>
                    <a:pt x="10975" y="7885"/>
                  </a:lnTo>
                  <a:lnTo>
                    <a:pt x="10926" y="7933"/>
                  </a:lnTo>
                  <a:lnTo>
                    <a:pt x="10926" y="8006"/>
                  </a:lnTo>
                  <a:lnTo>
                    <a:pt x="10975" y="8055"/>
                  </a:lnTo>
                  <a:lnTo>
                    <a:pt x="11048" y="8079"/>
                  </a:lnTo>
                  <a:lnTo>
                    <a:pt x="11315" y="8055"/>
                  </a:lnTo>
                  <a:lnTo>
                    <a:pt x="11583" y="8031"/>
                  </a:lnTo>
                  <a:lnTo>
                    <a:pt x="11875" y="7982"/>
                  </a:lnTo>
                  <a:lnTo>
                    <a:pt x="12143" y="7933"/>
                  </a:lnTo>
                  <a:lnTo>
                    <a:pt x="12386" y="7909"/>
                  </a:lnTo>
                  <a:lnTo>
                    <a:pt x="12605" y="7909"/>
                  </a:lnTo>
                  <a:lnTo>
                    <a:pt x="12824" y="7885"/>
                  </a:lnTo>
                  <a:lnTo>
                    <a:pt x="12946" y="7860"/>
                  </a:lnTo>
                  <a:lnTo>
                    <a:pt x="13043" y="7787"/>
                  </a:lnTo>
                  <a:lnTo>
                    <a:pt x="13067" y="7763"/>
                  </a:lnTo>
                  <a:lnTo>
                    <a:pt x="13092" y="7714"/>
                  </a:lnTo>
                  <a:lnTo>
                    <a:pt x="13067" y="7690"/>
                  </a:lnTo>
                  <a:lnTo>
                    <a:pt x="13043" y="7641"/>
                  </a:lnTo>
                  <a:lnTo>
                    <a:pt x="12921" y="7593"/>
                  </a:lnTo>
                  <a:lnTo>
                    <a:pt x="12800" y="7544"/>
                  </a:lnTo>
                  <a:close/>
                  <a:moveTo>
                    <a:pt x="20002" y="10026"/>
                  </a:moveTo>
                  <a:lnTo>
                    <a:pt x="20172" y="10050"/>
                  </a:lnTo>
                  <a:lnTo>
                    <a:pt x="20367" y="10074"/>
                  </a:lnTo>
                  <a:lnTo>
                    <a:pt x="20537" y="10099"/>
                  </a:lnTo>
                  <a:lnTo>
                    <a:pt x="20708" y="10172"/>
                  </a:lnTo>
                  <a:lnTo>
                    <a:pt x="20854" y="10245"/>
                  </a:lnTo>
                  <a:lnTo>
                    <a:pt x="21024" y="10342"/>
                  </a:lnTo>
                  <a:lnTo>
                    <a:pt x="21194" y="10439"/>
                  </a:lnTo>
                  <a:lnTo>
                    <a:pt x="21316" y="10585"/>
                  </a:lnTo>
                  <a:lnTo>
                    <a:pt x="21438" y="10707"/>
                  </a:lnTo>
                  <a:lnTo>
                    <a:pt x="21511" y="10877"/>
                  </a:lnTo>
                  <a:lnTo>
                    <a:pt x="21584" y="11023"/>
                  </a:lnTo>
                  <a:lnTo>
                    <a:pt x="21608" y="11194"/>
                  </a:lnTo>
                  <a:lnTo>
                    <a:pt x="21632" y="11364"/>
                  </a:lnTo>
                  <a:lnTo>
                    <a:pt x="21632" y="11534"/>
                  </a:lnTo>
                  <a:lnTo>
                    <a:pt x="21608" y="11705"/>
                  </a:lnTo>
                  <a:lnTo>
                    <a:pt x="21559" y="11875"/>
                  </a:lnTo>
                  <a:lnTo>
                    <a:pt x="21511" y="12021"/>
                  </a:lnTo>
                  <a:lnTo>
                    <a:pt x="21438" y="12191"/>
                  </a:lnTo>
                  <a:lnTo>
                    <a:pt x="21340" y="12337"/>
                  </a:lnTo>
                  <a:lnTo>
                    <a:pt x="21219" y="12483"/>
                  </a:lnTo>
                  <a:lnTo>
                    <a:pt x="21097" y="12605"/>
                  </a:lnTo>
                  <a:lnTo>
                    <a:pt x="20951" y="12702"/>
                  </a:lnTo>
                  <a:lnTo>
                    <a:pt x="20805" y="12800"/>
                  </a:lnTo>
                  <a:lnTo>
                    <a:pt x="20635" y="12873"/>
                  </a:lnTo>
                  <a:lnTo>
                    <a:pt x="20489" y="12921"/>
                  </a:lnTo>
                  <a:lnTo>
                    <a:pt x="20343" y="12970"/>
                  </a:lnTo>
                  <a:lnTo>
                    <a:pt x="20172" y="12994"/>
                  </a:lnTo>
                  <a:lnTo>
                    <a:pt x="20026" y="12994"/>
                  </a:lnTo>
                  <a:lnTo>
                    <a:pt x="19856" y="12970"/>
                  </a:lnTo>
                  <a:lnTo>
                    <a:pt x="19710" y="12946"/>
                  </a:lnTo>
                  <a:lnTo>
                    <a:pt x="19540" y="12897"/>
                  </a:lnTo>
                  <a:lnTo>
                    <a:pt x="19394" y="12848"/>
                  </a:lnTo>
                  <a:lnTo>
                    <a:pt x="19248" y="12775"/>
                  </a:lnTo>
                  <a:lnTo>
                    <a:pt x="19126" y="12678"/>
                  </a:lnTo>
                  <a:lnTo>
                    <a:pt x="18980" y="12581"/>
                  </a:lnTo>
                  <a:lnTo>
                    <a:pt x="18858" y="12459"/>
                  </a:lnTo>
                  <a:lnTo>
                    <a:pt x="18761" y="12337"/>
                  </a:lnTo>
                  <a:lnTo>
                    <a:pt x="18664" y="12216"/>
                  </a:lnTo>
                  <a:lnTo>
                    <a:pt x="18566" y="12070"/>
                  </a:lnTo>
                  <a:lnTo>
                    <a:pt x="18493" y="11899"/>
                  </a:lnTo>
                  <a:lnTo>
                    <a:pt x="18445" y="11729"/>
                  </a:lnTo>
                  <a:lnTo>
                    <a:pt x="18420" y="11583"/>
                  </a:lnTo>
                  <a:lnTo>
                    <a:pt x="19783" y="11753"/>
                  </a:lnTo>
                  <a:lnTo>
                    <a:pt x="19880" y="11753"/>
                  </a:lnTo>
                  <a:lnTo>
                    <a:pt x="19953" y="11705"/>
                  </a:lnTo>
                  <a:lnTo>
                    <a:pt x="20002" y="11632"/>
                  </a:lnTo>
                  <a:lnTo>
                    <a:pt x="20026" y="11534"/>
                  </a:lnTo>
                  <a:lnTo>
                    <a:pt x="20002" y="11437"/>
                  </a:lnTo>
                  <a:lnTo>
                    <a:pt x="19953" y="11364"/>
                  </a:lnTo>
                  <a:lnTo>
                    <a:pt x="19880" y="11291"/>
                  </a:lnTo>
                  <a:lnTo>
                    <a:pt x="19783" y="11267"/>
                  </a:lnTo>
                  <a:lnTo>
                    <a:pt x="18420" y="11096"/>
                  </a:lnTo>
                  <a:lnTo>
                    <a:pt x="18493" y="10804"/>
                  </a:lnTo>
                  <a:lnTo>
                    <a:pt x="18615" y="10512"/>
                  </a:lnTo>
                  <a:lnTo>
                    <a:pt x="18883" y="10415"/>
                  </a:lnTo>
                  <a:lnTo>
                    <a:pt x="19126" y="10293"/>
                  </a:lnTo>
                  <a:lnTo>
                    <a:pt x="19369" y="10172"/>
                  </a:lnTo>
                  <a:lnTo>
                    <a:pt x="19637" y="10074"/>
                  </a:lnTo>
                  <a:lnTo>
                    <a:pt x="19832" y="10050"/>
                  </a:lnTo>
                  <a:lnTo>
                    <a:pt x="20002" y="10026"/>
                  </a:lnTo>
                  <a:close/>
                  <a:moveTo>
                    <a:pt x="11048" y="6838"/>
                  </a:moveTo>
                  <a:lnTo>
                    <a:pt x="11267" y="6863"/>
                  </a:lnTo>
                  <a:lnTo>
                    <a:pt x="11510" y="6887"/>
                  </a:lnTo>
                  <a:lnTo>
                    <a:pt x="11729" y="6936"/>
                  </a:lnTo>
                  <a:lnTo>
                    <a:pt x="11559" y="6960"/>
                  </a:lnTo>
                  <a:lnTo>
                    <a:pt x="11364" y="7009"/>
                  </a:lnTo>
                  <a:lnTo>
                    <a:pt x="11169" y="7057"/>
                  </a:lnTo>
                  <a:lnTo>
                    <a:pt x="10975" y="7155"/>
                  </a:lnTo>
                  <a:lnTo>
                    <a:pt x="10902" y="7228"/>
                  </a:lnTo>
                  <a:lnTo>
                    <a:pt x="10853" y="7301"/>
                  </a:lnTo>
                  <a:lnTo>
                    <a:pt x="10853" y="7325"/>
                  </a:lnTo>
                  <a:lnTo>
                    <a:pt x="10950" y="7349"/>
                  </a:lnTo>
                  <a:lnTo>
                    <a:pt x="11048" y="7374"/>
                  </a:lnTo>
                  <a:lnTo>
                    <a:pt x="11242" y="7349"/>
                  </a:lnTo>
                  <a:lnTo>
                    <a:pt x="11632" y="7252"/>
                  </a:lnTo>
                  <a:lnTo>
                    <a:pt x="11972" y="7203"/>
                  </a:lnTo>
                  <a:lnTo>
                    <a:pt x="12167" y="7179"/>
                  </a:lnTo>
                  <a:lnTo>
                    <a:pt x="12313" y="7106"/>
                  </a:lnTo>
                  <a:lnTo>
                    <a:pt x="12532" y="7203"/>
                  </a:lnTo>
                  <a:lnTo>
                    <a:pt x="12727" y="7325"/>
                  </a:lnTo>
                  <a:lnTo>
                    <a:pt x="12921" y="7447"/>
                  </a:lnTo>
                  <a:lnTo>
                    <a:pt x="13116" y="7568"/>
                  </a:lnTo>
                  <a:lnTo>
                    <a:pt x="13286" y="7714"/>
                  </a:lnTo>
                  <a:lnTo>
                    <a:pt x="13457" y="7885"/>
                  </a:lnTo>
                  <a:lnTo>
                    <a:pt x="13627" y="8055"/>
                  </a:lnTo>
                  <a:lnTo>
                    <a:pt x="13773" y="8250"/>
                  </a:lnTo>
                  <a:lnTo>
                    <a:pt x="13530" y="8225"/>
                  </a:lnTo>
                  <a:lnTo>
                    <a:pt x="13311" y="8225"/>
                  </a:lnTo>
                  <a:lnTo>
                    <a:pt x="12848" y="8274"/>
                  </a:lnTo>
                  <a:lnTo>
                    <a:pt x="12459" y="8347"/>
                  </a:lnTo>
                  <a:lnTo>
                    <a:pt x="12070" y="8420"/>
                  </a:lnTo>
                  <a:lnTo>
                    <a:pt x="11705" y="8566"/>
                  </a:lnTo>
                  <a:lnTo>
                    <a:pt x="11534" y="8663"/>
                  </a:lnTo>
                  <a:lnTo>
                    <a:pt x="11364" y="8761"/>
                  </a:lnTo>
                  <a:lnTo>
                    <a:pt x="11340" y="8785"/>
                  </a:lnTo>
                  <a:lnTo>
                    <a:pt x="11340" y="8834"/>
                  </a:lnTo>
                  <a:lnTo>
                    <a:pt x="11364" y="8858"/>
                  </a:lnTo>
                  <a:lnTo>
                    <a:pt x="11388" y="8882"/>
                  </a:lnTo>
                  <a:lnTo>
                    <a:pt x="11753" y="8834"/>
                  </a:lnTo>
                  <a:lnTo>
                    <a:pt x="12118" y="8761"/>
                  </a:lnTo>
                  <a:lnTo>
                    <a:pt x="12483" y="8688"/>
                  </a:lnTo>
                  <a:lnTo>
                    <a:pt x="12848" y="8663"/>
                  </a:lnTo>
                  <a:lnTo>
                    <a:pt x="13432" y="8663"/>
                  </a:lnTo>
                  <a:lnTo>
                    <a:pt x="13749" y="8688"/>
                  </a:lnTo>
                  <a:lnTo>
                    <a:pt x="13895" y="8663"/>
                  </a:lnTo>
                  <a:lnTo>
                    <a:pt x="14016" y="8663"/>
                  </a:lnTo>
                  <a:lnTo>
                    <a:pt x="14187" y="9028"/>
                  </a:lnTo>
                  <a:lnTo>
                    <a:pt x="13773" y="9053"/>
                  </a:lnTo>
                  <a:lnTo>
                    <a:pt x="13359" y="9101"/>
                  </a:lnTo>
                  <a:lnTo>
                    <a:pt x="12994" y="9150"/>
                  </a:lnTo>
                  <a:lnTo>
                    <a:pt x="12605" y="9199"/>
                  </a:lnTo>
                  <a:lnTo>
                    <a:pt x="12240" y="9296"/>
                  </a:lnTo>
                  <a:lnTo>
                    <a:pt x="12070" y="9369"/>
                  </a:lnTo>
                  <a:lnTo>
                    <a:pt x="11899" y="9466"/>
                  </a:lnTo>
                  <a:lnTo>
                    <a:pt x="11875" y="9490"/>
                  </a:lnTo>
                  <a:lnTo>
                    <a:pt x="11875" y="9539"/>
                  </a:lnTo>
                  <a:lnTo>
                    <a:pt x="11899" y="9563"/>
                  </a:lnTo>
                  <a:lnTo>
                    <a:pt x="11948" y="9588"/>
                  </a:lnTo>
                  <a:lnTo>
                    <a:pt x="12337" y="9588"/>
                  </a:lnTo>
                  <a:lnTo>
                    <a:pt x="12751" y="9539"/>
                  </a:lnTo>
                  <a:lnTo>
                    <a:pt x="13140" y="9466"/>
                  </a:lnTo>
                  <a:lnTo>
                    <a:pt x="13530" y="9417"/>
                  </a:lnTo>
                  <a:lnTo>
                    <a:pt x="13919" y="9417"/>
                  </a:lnTo>
                  <a:lnTo>
                    <a:pt x="14333" y="9393"/>
                  </a:lnTo>
                  <a:lnTo>
                    <a:pt x="14381" y="9661"/>
                  </a:lnTo>
                  <a:lnTo>
                    <a:pt x="14406" y="9904"/>
                  </a:lnTo>
                  <a:lnTo>
                    <a:pt x="14138" y="9831"/>
                  </a:lnTo>
                  <a:lnTo>
                    <a:pt x="13870" y="9782"/>
                  </a:lnTo>
                  <a:lnTo>
                    <a:pt x="13578" y="9782"/>
                  </a:lnTo>
                  <a:lnTo>
                    <a:pt x="13286" y="9807"/>
                  </a:lnTo>
                  <a:lnTo>
                    <a:pt x="12994" y="9855"/>
                  </a:lnTo>
                  <a:lnTo>
                    <a:pt x="12727" y="9904"/>
                  </a:lnTo>
                  <a:lnTo>
                    <a:pt x="12459" y="10001"/>
                  </a:lnTo>
                  <a:lnTo>
                    <a:pt x="12216" y="10099"/>
                  </a:lnTo>
                  <a:lnTo>
                    <a:pt x="12191" y="10123"/>
                  </a:lnTo>
                  <a:lnTo>
                    <a:pt x="12191" y="10172"/>
                  </a:lnTo>
                  <a:lnTo>
                    <a:pt x="12216" y="10196"/>
                  </a:lnTo>
                  <a:lnTo>
                    <a:pt x="12240" y="10220"/>
                  </a:lnTo>
                  <a:lnTo>
                    <a:pt x="12848" y="10196"/>
                  </a:lnTo>
                  <a:lnTo>
                    <a:pt x="13457" y="10196"/>
                  </a:lnTo>
                  <a:lnTo>
                    <a:pt x="13943" y="10220"/>
                  </a:lnTo>
                  <a:lnTo>
                    <a:pt x="14430" y="10220"/>
                  </a:lnTo>
                  <a:lnTo>
                    <a:pt x="14430" y="10464"/>
                  </a:lnTo>
                  <a:lnTo>
                    <a:pt x="14406" y="10707"/>
                  </a:lnTo>
                  <a:lnTo>
                    <a:pt x="14187" y="10634"/>
                  </a:lnTo>
                  <a:lnTo>
                    <a:pt x="13968" y="10610"/>
                  </a:lnTo>
                  <a:lnTo>
                    <a:pt x="13505" y="10561"/>
                  </a:lnTo>
                  <a:lnTo>
                    <a:pt x="13189" y="10512"/>
                  </a:lnTo>
                  <a:lnTo>
                    <a:pt x="12824" y="10464"/>
                  </a:lnTo>
                  <a:lnTo>
                    <a:pt x="12654" y="10464"/>
                  </a:lnTo>
                  <a:lnTo>
                    <a:pt x="12483" y="10488"/>
                  </a:lnTo>
                  <a:lnTo>
                    <a:pt x="12337" y="10537"/>
                  </a:lnTo>
                  <a:lnTo>
                    <a:pt x="12191" y="10610"/>
                  </a:lnTo>
                  <a:lnTo>
                    <a:pt x="12191" y="10634"/>
                  </a:lnTo>
                  <a:lnTo>
                    <a:pt x="12313" y="10731"/>
                  </a:lnTo>
                  <a:lnTo>
                    <a:pt x="12459" y="10804"/>
                  </a:lnTo>
                  <a:lnTo>
                    <a:pt x="12629" y="10853"/>
                  </a:lnTo>
                  <a:lnTo>
                    <a:pt x="12775" y="10877"/>
                  </a:lnTo>
                  <a:lnTo>
                    <a:pt x="13140" y="10926"/>
                  </a:lnTo>
                  <a:lnTo>
                    <a:pt x="13457" y="10950"/>
                  </a:lnTo>
                  <a:lnTo>
                    <a:pt x="13870" y="11048"/>
                  </a:lnTo>
                  <a:lnTo>
                    <a:pt x="14114" y="11072"/>
                  </a:lnTo>
                  <a:lnTo>
                    <a:pt x="14333" y="11072"/>
                  </a:lnTo>
                  <a:lnTo>
                    <a:pt x="14235" y="11340"/>
                  </a:lnTo>
                  <a:lnTo>
                    <a:pt x="14138" y="11607"/>
                  </a:lnTo>
                  <a:lnTo>
                    <a:pt x="14016" y="11851"/>
                  </a:lnTo>
                  <a:lnTo>
                    <a:pt x="13870" y="12094"/>
                  </a:lnTo>
                  <a:lnTo>
                    <a:pt x="13846" y="11997"/>
                  </a:lnTo>
                  <a:lnTo>
                    <a:pt x="13797" y="11899"/>
                  </a:lnTo>
                  <a:lnTo>
                    <a:pt x="13724" y="11826"/>
                  </a:lnTo>
                  <a:lnTo>
                    <a:pt x="13627" y="11778"/>
                  </a:lnTo>
                  <a:lnTo>
                    <a:pt x="13432" y="11680"/>
                  </a:lnTo>
                  <a:lnTo>
                    <a:pt x="13238" y="11607"/>
                  </a:lnTo>
                  <a:lnTo>
                    <a:pt x="12946" y="11534"/>
                  </a:lnTo>
                  <a:lnTo>
                    <a:pt x="12654" y="11486"/>
                  </a:lnTo>
                  <a:lnTo>
                    <a:pt x="12362" y="11486"/>
                  </a:lnTo>
                  <a:lnTo>
                    <a:pt x="12070" y="11510"/>
                  </a:lnTo>
                  <a:lnTo>
                    <a:pt x="12045" y="11534"/>
                  </a:lnTo>
                  <a:lnTo>
                    <a:pt x="12045" y="11559"/>
                  </a:lnTo>
                  <a:lnTo>
                    <a:pt x="12045" y="11607"/>
                  </a:lnTo>
                  <a:lnTo>
                    <a:pt x="12070" y="11632"/>
                  </a:lnTo>
                  <a:lnTo>
                    <a:pt x="12678" y="11826"/>
                  </a:lnTo>
                  <a:lnTo>
                    <a:pt x="12970" y="11948"/>
                  </a:lnTo>
                  <a:lnTo>
                    <a:pt x="13262" y="12070"/>
                  </a:lnTo>
                  <a:lnTo>
                    <a:pt x="13481" y="12191"/>
                  </a:lnTo>
                  <a:lnTo>
                    <a:pt x="13627" y="12240"/>
                  </a:lnTo>
                  <a:lnTo>
                    <a:pt x="13749" y="12240"/>
                  </a:lnTo>
                  <a:lnTo>
                    <a:pt x="13505" y="12556"/>
                  </a:lnTo>
                  <a:lnTo>
                    <a:pt x="13189" y="12362"/>
                  </a:lnTo>
                  <a:lnTo>
                    <a:pt x="12605" y="12021"/>
                  </a:lnTo>
                  <a:lnTo>
                    <a:pt x="12289" y="11899"/>
                  </a:lnTo>
                  <a:lnTo>
                    <a:pt x="12143" y="11851"/>
                  </a:lnTo>
                  <a:lnTo>
                    <a:pt x="11972" y="11802"/>
                  </a:lnTo>
                  <a:lnTo>
                    <a:pt x="11924" y="11802"/>
                  </a:lnTo>
                  <a:lnTo>
                    <a:pt x="11899" y="11826"/>
                  </a:lnTo>
                  <a:lnTo>
                    <a:pt x="11875" y="11875"/>
                  </a:lnTo>
                  <a:lnTo>
                    <a:pt x="11899" y="11924"/>
                  </a:lnTo>
                  <a:lnTo>
                    <a:pt x="12070" y="12118"/>
                  </a:lnTo>
                  <a:lnTo>
                    <a:pt x="12264" y="12289"/>
                  </a:lnTo>
                  <a:lnTo>
                    <a:pt x="12483" y="12435"/>
                  </a:lnTo>
                  <a:lnTo>
                    <a:pt x="12727" y="12581"/>
                  </a:lnTo>
                  <a:lnTo>
                    <a:pt x="13140" y="12873"/>
                  </a:lnTo>
                  <a:lnTo>
                    <a:pt x="12800" y="13116"/>
                  </a:lnTo>
                  <a:lnTo>
                    <a:pt x="12629" y="12946"/>
                  </a:lnTo>
                  <a:lnTo>
                    <a:pt x="12435" y="12800"/>
                  </a:lnTo>
                  <a:lnTo>
                    <a:pt x="12289" y="12702"/>
                  </a:lnTo>
                  <a:lnTo>
                    <a:pt x="12143" y="12605"/>
                  </a:lnTo>
                  <a:lnTo>
                    <a:pt x="12045" y="12581"/>
                  </a:lnTo>
                  <a:lnTo>
                    <a:pt x="11972" y="12556"/>
                  </a:lnTo>
                  <a:lnTo>
                    <a:pt x="11875" y="12556"/>
                  </a:lnTo>
                  <a:lnTo>
                    <a:pt x="11802" y="12581"/>
                  </a:lnTo>
                  <a:lnTo>
                    <a:pt x="11753" y="12629"/>
                  </a:lnTo>
                  <a:lnTo>
                    <a:pt x="11753" y="12678"/>
                  </a:lnTo>
                  <a:lnTo>
                    <a:pt x="11802" y="12824"/>
                  </a:lnTo>
                  <a:lnTo>
                    <a:pt x="11875" y="12921"/>
                  </a:lnTo>
                  <a:lnTo>
                    <a:pt x="12118" y="13116"/>
                  </a:lnTo>
                  <a:lnTo>
                    <a:pt x="12240" y="13238"/>
                  </a:lnTo>
                  <a:lnTo>
                    <a:pt x="12362" y="13359"/>
                  </a:lnTo>
                  <a:lnTo>
                    <a:pt x="11997" y="13505"/>
                  </a:lnTo>
                  <a:lnTo>
                    <a:pt x="11826" y="13554"/>
                  </a:lnTo>
                  <a:lnTo>
                    <a:pt x="11680" y="13384"/>
                  </a:lnTo>
                  <a:lnTo>
                    <a:pt x="11510" y="13213"/>
                  </a:lnTo>
                  <a:lnTo>
                    <a:pt x="11315" y="13067"/>
                  </a:lnTo>
                  <a:lnTo>
                    <a:pt x="11121" y="12946"/>
                  </a:lnTo>
                  <a:lnTo>
                    <a:pt x="11072" y="12946"/>
                  </a:lnTo>
                  <a:lnTo>
                    <a:pt x="11023" y="12970"/>
                  </a:lnTo>
                  <a:lnTo>
                    <a:pt x="10999" y="12994"/>
                  </a:lnTo>
                  <a:lnTo>
                    <a:pt x="10999" y="13043"/>
                  </a:lnTo>
                  <a:lnTo>
                    <a:pt x="11072" y="13213"/>
                  </a:lnTo>
                  <a:lnTo>
                    <a:pt x="11145" y="13359"/>
                  </a:lnTo>
                  <a:lnTo>
                    <a:pt x="11364" y="13651"/>
                  </a:lnTo>
                  <a:lnTo>
                    <a:pt x="11169" y="13651"/>
                  </a:lnTo>
                  <a:lnTo>
                    <a:pt x="11072" y="13481"/>
                  </a:lnTo>
                  <a:lnTo>
                    <a:pt x="10999" y="13286"/>
                  </a:lnTo>
                  <a:lnTo>
                    <a:pt x="10950" y="13213"/>
                  </a:lnTo>
                  <a:lnTo>
                    <a:pt x="10877" y="13165"/>
                  </a:lnTo>
                  <a:lnTo>
                    <a:pt x="10780" y="13116"/>
                  </a:lnTo>
                  <a:lnTo>
                    <a:pt x="10731" y="13116"/>
                  </a:lnTo>
                  <a:lnTo>
                    <a:pt x="10707" y="13140"/>
                  </a:lnTo>
                  <a:lnTo>
                    <a:pt x="10658" y="13213"/>
                  </a:lnTo>
                  <a:lnTo>
                    <a:pt x="10634" y="13311"/>
                  </a:lnTo>
                  <a:lnTo>
                    <a:pt x="10634" y="13408"/>
                  </a:lnTo>
                  <a:lnTo>
                    <a:pt x="10658" y="13481"/>
                  </a:lnTo>
                  <a:lnTo>
                    <a:pt x="10683" y="13627"/>
                  </a:lnTo>
                  <a:lnTo>
                    <a:pt x="10415" y="13603"/>
                  </a:lnTo>
                  <a:lnTo>
                    <a:pt x="10172" y="13530"/>
                  </a:lnTo>
                  <a:lnTo>
                    <a:pt x="9904" y="13457"/>
                  </a:lnTo>
                  <a:lnTo>
                    <a:pt x="9661" y="13359"/>
                  </a:lnTo>
                  <a:lnTo>
                    <a:pt x="9442" y="13238"/>
                  </a:lnTo>
                  <a:lnTo>
                    <a:pt x="9198" y="13092"/>
                  </a:lnTo>
                  <a:lnTo>
                    <a:pt x="8979" y="12946"/>
                  </a:lnTo>
                  <a:lnTo>
                    <a:pt x="8785" y="12775"/>
                  </a:lnTo>
                  <a:lnTo>
                    <a:pt x="8590" y="12581"/>
                  </a:lnTo>
                  <a:lnTo>
                    <a:pt x="8420" y="12386"/>
                  </a:lnTo>
                  <a:lnTo>
                    <a:pt x="8249" y="12167"/>
                  </a:lnTo>
                  <a:lnTo>
                    <a:pt x="8103" y="11948"/>
                  </a:lnTo>
                  <a:lnTo>
                    <a:pt x="7957" y="11705"/>
                  </a:lnTo>
                  <a:lnTo>
                    <a:pt x="7836" y="11461"/>
                  </a:lnTo>
                  <a:lnTo>
                    <a:pt x="7738" y="11218"/>
                  </a:lnTo>
                  <a:lnTo>
                    <a:pt x="7665" y="10950"/>
                  </a:lnTo>
                  <a:lnTo>
                    <a:pt x="7592" y="10610"/>
                  </a:lnTo>
                  <a:lnTo>
                    <a:pt x="7568" y="10245"/>
                  </a:lnTo>
                  <a:lnTo>
                    <a:pt x="7568" y="9880"/>
                  </a:lnTo>
                  <a:lnTo>
                    <a:pt x="7617" y="9539"/>
                  </a:lnTo>
                  <a:lnTo>
                    <a:pt x="7714" y="9174"/>
                  </a:lnTo>
                  <a:lnTo>
                    <a:pt x="7811" y="8834"/>
                  </a:lnTo>
                  <a:lnTo>
                    <a:pt x="7957" y="8517"/>
                  </a:lnTo>
                  <a:lnTo>
                    <a:pt x="8152" y="8201"/>
                  </a:lnTo>
                  <a:lnTo>
                    <a:pt x="8274" y="8006"/>
                  </a:lnTo>
                  <a:lnTo>
                    <a:pt x="8444" y="7812"/>
                  </a:lnTo>
                  <a:lnTo>
                    <a:pt x="8590" y="7641"/>
                  </a:lnTo>
                  <a:lnTo>
                    <a:pt x="8785" y="7471"/>
                  </a:lnTo>
                  <a:lnTo>
                    <a:pt x="9150" y="7179"/>
                  </a:lnTo>
                  <a:lnTo>
                    <a:pt x="9539" y="6936"/>
                  </a:lnTo>
                  <a:lnTo>
                    <a:pt x="9588" y="6984"/>
                  </a:lnTo>
                  <a:lnTo>
                    <a:pt x="9661" y="7033"/>
                  </a:lnTo>
                  <a:lnTo>
                    <a:pt x="9758" y="7057"/>
                  </a:lnTo>
                  <a:lnTo>
                    <a:pt x="9855" y="7033"/>
                  </a:lnTo>
                  <a:lnTo>
                    <a:pt x="10074" y="6960"/>
                  </a:lnTo>
                  <a:lnTo>
                    <a:pt x="10318" y="6911"/>
                  </a:lnTo>
                  <a:lnTo>
                    <a:pt x="10561" y="6863"/>
                  </a:lnTo>
                  <a:lnTo>
                    <a:pt x="10804" y="6863"/>
                  </a:lnTo>
                  <a:lnTo>
                    <a:pt x="11048" y="6838"/>
                  </a:lnTo>
                  <a:close/>
                  <a:moveTo>
                    <a:pt x="2166" y="12410"/>
                  </a:moveTo>
                  <a:lnTo>
                    <a:pt x="2385" y="12435"/>
                  </a:lnTo>
                  <a:lnTo>
                    <a:pt x="2556" y="12483"/>
                  </a:lnTo>
                  <a:lnTo>
                    <a:pt x="2726" y="12605"/>
                  </a:lnTo>
                  <a:lnTo>
                    <a:pt x="2872" y="12727"/>
                  </a:lnTo>
                  <a:lnTo>
                    <a:pt x="3018" y="12897"/>
                  </a:lnTo>
                  <a:lnTo>
                    <a:pt x="3140" y="13092"/>
                  </a:lnTo>
                  <a:lnTo>
                    <a:pt x="2312" y="13530"/>
                  </a:lnTo>
                  <a:lnTo>
                    <a:pt x="2166" y="13603"/>
                  </a:lnTo>
                  <a:lnTo>
                    <a:pt x="1947" y="13773"/>
                  </a:lnTo>
                  <a:lnTo>
                    <a:pt x="1826" y="13846"/>
                  </a:lnTo>
                  <a:lnTo>
                    <a:pt x="1753" y="13943"/>
                  </a:lnTo>
                  <a:lnTo>
                    <a:pt x="1728" y="14041"/>
                  </a:lnTo>
                  <a:lnTo>
                    <a:pt x="1753" y="14065"/>
                  </a:lnTo>
                  <a:lnTo>
                    <a:pt x="1777" y="14089"/>
                  </a:lnTo>
                  <a:lnTo>
                    <a:pt x="1899" y="14162"/>
                  </a:lnTo>
                  <a:lnTo>
                    <a:pt x="2045" y="14162"/>
                  </a:lnTo>
                  <a:lnTo>
                    <a:pt x="2191" y="14114"/>
                  </a:lnTo>
                  <a:lnTo>
                    <a:pt x="2337" y="14065"/>
                  </a:lnTo>
                  <a:lnTo>
                    <a:pt x="2629" y="13919"/>
                  </a:lnTo>
                  <a:lnTo>
                    <a:pt x="2872" y="13773"/>
                  </a:lnTo>
                  <a:lnTo>
                    <a:pt x="3334" y="13530"/>
                  </a:lnTo>
                  <a:lnTo>
                    <a:pt x="3407" y="13895"/>
                  </a:lnTo>
                  <a:lnTo>
                    <a:pt x="3432" y="14235"/>
                  </a:lnTo>
                  <a:lnTo>
                    <a:pt x="3407" y="14381"/>
                  </a:lnTo>
                  <a:lnTo>
                    <a:pt x="3383" y="14552"/>
                  </a:lnTo>
                  <a:lnTo>
                    <a:pt x="3334" y="14698"/>
                  </a:lnTo>
                  <a:lnTo>
                    <a:pt x="3261" y="14819"/>
                  </a:lnTo>
                  <a:lnTo>
                    <a:pt x="3188" y="14941"/>
                  </a:lnTo>
                  <a:lnTo>
                    <a:pt x="3067" y="15063"/>
                  </a:lnTo>
                  <a:lnTo>
                    <a:pt x="2969" y="15160"/>
                  </a:lnTo>
                  <a:lnTo>
                    <a:pt x="2848" y="15233"/>
                  </a:lnTo>
                  <a:lnTo>
                    <a:pt x="2702" y="15330"/>
                  </a:lnTo>
                  <a:lnTo>
                    <a:pt x="2580" y="15379"/>
                  </a:lnTo>
                  <a:lnTo>
                    <a:pt x="2288" y="15476"/>
                  </a:lnTo>
                  <a:lnTo>
                    <a:pt x="2118" y="15476"/>
                  </a:lnTo>
                  <a:lnTo>
                    <a:pt x="1972" y="15501"/>
                  </a:lnTo>
                  <a:lnTo>
                    <a:pt x="1826" y="15476"/>
                  </a:lnTo>
                  <a:lnTo>
                    <a:pt x="1655" y="15452"/>
                  </a:lnTo>
                  <a:lnTo>
                    <a:pt x="1509" y="15403"/>
                  </a:lnTo>
                  <a:lnTo>
                    <a:pt x="1363" y="15355"/>
                  </a:lnTo>
                  <a:lnTo>
                    <a:pt x="1242" y="15282"/>
                  </a:lnTo>
                  <a:lnTo>
                    <a:pt x="1120" y="15184"/>
                  </a:lnTo>
                  <a:lnTo>
                    <a:pt x="1023" y="15087"/>
                  </a:lnTo>
                  <a:lnTo>
                    <a:pt x="925" y="14965"/>
                  </a:lnTo>
                  <a:lnTo>
                    <a:pt x="779" y="14722"/>
                  </a:lnTo>
                  <a:lnTo>
                    <a:pt x="658" y="14430"/>
                  </a:lnTo>
                  <a:lnTo>
                    <a:pt x="609" y="14138"/>
                  </a:lnTo>
                  <a:lnTo>
                    <a:pt x="609" y="13822"/>
                  </a:lnTo>
                  <a:lnTo>
                    <a:pt x="658" y="13530"/>
                  </a:lnTo>
                  <a:lnTo>
                    <a:pt x="706" y="13384"/>
                  </a:lnTo>
                  <a:lnTo>
                    <a:pt x="779" y="13238"/>
                  </a:lnTo>
                  <a:lnTo>
                    <a:pt x="852" y="13092"/>
                  </a:lnTo>
                  <a:lnTo>
                    <a:pt x="950" y="12970"/>
                  </a:lnTo>
                  <a:lnTo>
                    <a:pt x="1193" y="12727"/>
                  </a:lnTo>
                  <a:lnTo>
                    <a:pt x="1436" y="12532"/>
                  </a:lnTo>
                  <a:lnTo>
                    <a:pt x="1509" y="12581"/>
                  </a:lnTo>
                  <a:lnTo>
                    <a:pt x="1582" y="12605"/>
                  </a:lnTo>
                  <a:lnTo>
                    <a:pt x="1655" y="12605"/>
                  </a:lnTo>
                  <a:lnTo>
                    <a:pt x="1728" y="12581"/>
                  </a:lnTo>
                  <a:lnTo>
                    <a:pt x="1972" y="12459"/>
                  </a:lnTo>
                  <a:lnTo>
                    <a:pt x="2166" y="12410"/>
                  </a:lnTo>
                  <a:close/>
                  <a:moveTo>
                    <a:pt x="10950" y="17496"/>
                  </a:moveTo>
                  <a:lnTo>
                    <a:pt x="11194" y="17569"/>
                  </a:lnTo>
                  <a:lnTo>
                    <a:pt x="11413" y="17666"/>
                  </a:lnTo>
                  <a:lnTo>
                    <a:pt x="11632" y="17812"/>
                  </a:lnTo>
                  <a:lnTo>
                    <a:pt x="11802" y="17958"/>
                  </a:lnTo>
                  <a:lnTo>
                    <a:pt x="11948" y="18153"/>
                  </a:lnTo>
                  <a:lnTo>
                    <a:pt x="12094" y="18372"/>
                  </a:lnTo>
                  <a:lnTo>
                    <a:pt x="12167" y="18615"/>
                  </a:lnTo>
                  <a:lnTo>
                    <a:pt x="12240" y="18883"/>
                  </a:lnTo>
                  <a:lnTo>
                    <a:pt x="12240" y="19077"/>
                  </a:lnTo>
                  <a:lnTo>
                    <a:pt x="12240" y="19248"/>
                  </a:lnTo>
                  <a:lnTo>
                    <a:pt x="12216" y="19418"/>
                  </a:lnTo>
                  <a:lnTo>
                    <a:pt x="12167" y="19588"/>
                  </a:lnTo>
                  <a:lnTo>
                    <a:pt x="12094" y="19734"/>
                  </a:lnTo>
                  <a:lnTo>
                    <a:pt x="12021" y="19880"/>
                  </a:lnTo>
                  <a:lnTo>
                    <a:pt x="11924" y="20002"/>
                  </a:lnTo>
                  <a:lnTo>
                    <a:pt x="11826" y="20124"/>
                  </a:lnTo>
                  <a:lnTo>
                    <a:pt x="11705" y="20245"/>
                  </a:lnTo>
                  <a:lnTo>
                    <a:pt x="11559" y="20343"/>
                  </a:lnTo>
                  <a:lnTo>
                    <a:pt x="11413" y="20416"/>
                  </a:lnTo>
                  <a:lnTo>
                    <a:pt x="11267" y="20489"/>
                  </a:lnTo>
                  <a:lnTo>
                    <a:pt x="11121" y="20562"/>
                  </a:lnTo>
                  <a:lnTo>
                    <a:pt x="10950" y="20610"/>
                  </a:lnTo>
                  <a:lnTo>
                    <a:pt x="10780" y="20635"/>
                  </a:lnTo>
                  <a:lnTo>
                    <a:pt x="10610" y="20659"/>
                  </a:lnTo>
                  <a:lnTo>
                    <a:pt x="10439" y="20635"/>
                  </a:lnTo>
                  <a:lnTo>
                    <a:pt x="10293" y="20610"/>
                  </a:lnTo>
                  <a:lnTo>
                    <a:pt x="10147" y="20586"/>
                  </a:lnTo>
                  <a:lnTo>
                    <a:pt x="10001" y="20513"/>
                  </a:lnTo>
                  <a:lnTo>
                    <a:pt x="9855" y="20464"/>
                  </a:lnTo>
                  <a:lnTo>
                    <a:pt x="9734" y="20367"/>
                  </a:lnTo>
                  <a:lnTo>
                    <a:pt x="9612" y="20270"/>
                  </a:lnTo>
                  <a:lnTo>
                    <a:pt x="9515" y="20148"/>
                  </a:lnTo>
                  <a:lnTo>
                    <a:pt x="9320" y="19905"/>
                  </a:lnTo>
                  <a:lnTo>
                    <a:pt x="9198" y="19637"/>
                  </a:lnTo>
                  <a:lnTo>
                    <a:pt x="9101" y="19345"/>
                  </a:lnTo>
                  <a:lnTo>
                    <a:pt x="9101" y="19175"/>
                  </a:lnTo>
                  <a:lnTo>
                    <a:pt x="9077" y="19029"/>
                  </a:lnTo>
                  <a:lnTo>
                    <a:pt x="9101" y="18883"/>
                  </a:lnTo>
                  <a:lnTo>
                    <a:pt x="9125" y="18712"/>
                  </a:lnTo>
                  <a:lnTo>
                    <a:pt x="9174" y="18566"/>
                  </a:lnTo>
                  <a:lnTo>
                    <a:pt x="9247" y="18420"/>
                  </a:lnTo>
                  <a:lnTo>
                    <a:pt x="9417" y="18177"/>
                  </a:lnTo>
                  <a:lnTo>
                    <a:pt x="9612" y="17934"/>
                  </a:lnTo>
                  <a:lnTo>
                    <a:pt x="9782" y="17812"/>
                  </a:lnTo>
                  <a:lnTo>
                    <a:pt x="9953" y="17690"/>
                  </a:lnTo>
                  <a:lnTo>
                    <a:pt x="10147" y="17617"/>
                  </a:lnTo>
                  <a:lnTo>
                    <a:pt x="10342" y="17544"/>
                  </a:lnTo>
                  <a:lnTo>
                    <a:pt x="10342" y="17544"/>
                  </a:lnTo>
                  <a:lnTo>
                    <a:pt x="10318" y="18323"/>
                  </a:lnTo>
                  <a:lnTo>
                    <a:pt x="10342" y="18688"/>
                  </a:lnTo>
                  <a:lnTo>
                    <a:pt x="10342" y="18883"/>
                  </a:lnTo>
                  <a:lnTo>
                    <a:pt x="10391" y="19053"/>
                  </a:lnTo>
                  <a:lnTo>
                    <a:pt x="10439" y="19150"/>
                  </a:lnTo>
                  <a:lnTo>
                    <a:pt x="10488" y="19199"/>
                  </a:lnTo>
                  <a:lnTo>
                    <a:pt x="10561" y="19223"/>
                  </a:lnTo>
                  <a:lnTo>
                    <a:pt x="10707" y="19223"/>
                  </a:lnTo>
                  <a:lnTo>
                    <a:pt x="10756" y="19199"/>
                  </a:lnTo>
                  <a:lnTo>
                    <a:pt x="10829" y="19150"/>
                  </a:lnTo>
                  <a:lnTo>
                    <a:pt x="10853" y="19053"/>
                  </a:lnTo>
                  <a:lnTo>
                    <a:pt x="10926" y="18688"/>
                  </a:lnTo>
                  <a:lnTo>
                    <a:pt x="10950" y="18299"/>
                  </a:lnTo>
                  <a:lnTo>
                    <a:pt x="10950" y="17885"/>
                  </a:lnTo>
                  <a:lnTo>
                    <a:pt x="10950" y="17496"/>
                  </a:lnTo>
                  <a:close/>
                  <a:moveTo>
                    <a:pt x="17861" y="1"/>
                  </a:moveTo>
                  <a:lnTo>
                    <a:pt x="17715" y="25"/>
                  </a:lnTo>
                  <a:lnTo>
                    <a:pt x="17447" y="98"/>
                  </a:lnTo>
                  <a:lnTo>
                    <a:pt x="17204" y="171"/>
                  </a:lnTo>
                  <a:lnTo>
                    <a:pt x="17009" y="293"/>
                  </a:lnTo>
                  <a:lnTo>
                    <a:pt x="16839" y="415"/>
                  </a:lnTo>
                  <a:lnTo>
                    <a:pt x="16668" y="585"/>
                  </a:lnTo>
                  <a:lnTo>
                    <a:pt x="16522" y="755"/>
                  </a:lnTo>
                  <a:lnTo>
                    <a:pt x="16401" y="950"/>
                  </a:lnTo>
                  <a:lnTo>
                    <a:pt x="16303" y="1145"/>
                  </a:lnTo>
                  <a:lnTo>
                    <a:pt x="16230" y="1363"/>
                  </a:lnTo>
                  <a:lnTo>
                    <a:pt x="16157" y="1558"/>
                  </a:lnTo>
                  <a:lnTo>
                    <a:pt x="16109" y="1801"/>
                  </a:lnTo>
                  <a:lnTo>
                    <a:pt x="16084" y="2020"/>
                  </a:lnTo>
                  <a:lnTo>
                    <a:pt x="16084" y="2239"/>
                  </a:lnTo>
                  <a:lnTo>
                    <a:pt x="16109" y="2483"/>
                  </a:lnTo>
                  <a:lnTo>
                    <a:pt x="16157" y="2702"/>
                  </a:lnTo>
                  <a:lnTo>
                    <a:pt x="16206" y="2921"/>
                  </a:lnTo>
                  <a:lnTo>
                    <a:pt x="16352" y="3334"/>
                  </a:lnTo>
                  <a:lnTo>
                    <a:pt x="16449" y="3578"/>
                  </a:lnTo>
                  <a:lnTo>
                    <a:pt x="16571" y="3821"/>
                  </a:lnTo>
                  <a:lnTo>
                    <a:pt x="16206" y="4259"/>
                  </a:lnTo>
                  <a:lnTo>
                    <a:pt x="15792" y="4697"/>
                  </a:lnTo>
                  <a:lnTo>
                    <a:pt x="15062" y="5378"/>
                  </a:lnTo>
                  <a:lnTo>
                    <a:pt x="14308" y="6060"/>
                  </a:lnTo>
                  <a:lnTo>
                    <a:pt x="13773" y="6522"/>
                  </a:lnTo>
                  <a:lnTo>
                    <a:pt x="13651" y="6644"/>
                  </a:lnTo>
                  <a:lnTo>
                    <a:pt x="13530" y="6765"/>
                  </a:lnTo>
                  <a:lnTo>
                    <a:pt x="13432" y="6911"/>
                  </a:lnTo>
                  <a:lnTo>
                    <a:pt x="13384" y="7057"/>
                  </a:lnTo>
                  <a:lnTo>
                    <a:pt x="13043" y="6838"/>
                  </a:lnTo>
                  <a:lnTo>
                    <a:pt x="12678" y="6644"/>
                  </a:lnTo>
                  <a:lnTo>
                    <a:pt x="12289" y="6498"/>
                  </a:lnTo>
                  <a:lnTo>
                    <a:pt x="11899" y="6400"/>
                  </a:lnTo>
                  <a:lnTo>
                    <a:pt x="11510" y="6303"/>
                  </a:lnTo>
                  <a:lnTo>
                    <a:pt x="11096" y="6279"/>
                  </a:lnTo>
                  <a:lnTo>
                    <a:pt x="10683" y="6279"/>
                  </a:lnTo>
                  <a:lnTo>
                    <a:pt x="10269" y="6327"/>
                  </a:lnTo>
                  <a:lnTo>
                    <a:pt x="10245" y="6303"/>
                  </a:lnTo>
                  <a:lnTo>
                    <a:pt x="9977" y="6303"/>
                  </a:lnTo>
                  <a:lnTo>
                    <a:pt x="9758" y="6352"/>
                  </a:lnTo>
                  <a:lnTo>
                    <a:pt x="9563" y="6400"/>
                  </a:lnTo>
                  <a:lnTo>
                    <a:pt x="9369" y="6473"/>
                  </a:lnTo>
                  <a:lnTo>
                    <a:pt x="9174" y="6546"/>
                  </a:lnTo>
                  <a:lnTo>
                    <a:pt x="8979" y="6668"/>
                  </a:lnTo>
                  <a:lnTo>
                    <a:pt x="8639" y="6911"/>
                  </a:lnTo>
                  <a:lnTo>
                    <a:pt x="8468" y="6668"/>
                  </a:lnTo>
                  <a:lnTo>
                    <a:pt x="8274" y="6425"/>
                  </a:lnTo>
                  <a:lnTo>
                    <a:pt x="7884" y="5987"/>
                  </a:lnTo>
                  <a:lnTo>
                    <a:pt x="6838" y="4770"/>
                  </a:lnTo>
                  <a:lnTo>
                    <a:pt x="6984" y="4648"/>
                  </a:lnTo>
                  <a:lnTo>
                    <a:pt x="7106" y="4502"/>
                  </a:lnTo>
                  <a:lnTo>
                    <a:pt x="7252" y="4308"/>
                  </a:lnTo>
                  <a:lnTo>
                    <a:pt x="7349" y="4113"/>
                  </a:lnTo>
                  <a:lnTo>
                    <a:pt x="7398" y="3894"/>
                  </a:lnTo>
                  <a:lnTo>
                    <a:pt x="7446" y="3675"/>
                  </a:lnTo>
                  <a:lnTo>
                    <a:pt x="7446" y="3456"/>
                  </a:lnTo>
                  <a:lnTo>
                    <a:pt x="7446" y="3213"/>
                  </a:lnTo>
                  <a:lnTo>
                    <a:pt x="7422" y="2994"/>
                  </a:lnTo>
                  <a:lnTo>
                    <a:pt x="7373" y="2775"/>
                  </a:lnTo>
                  <a:lnTo>
                    <a:pt x="7252" y="2312"/>
                  </a:lnTo>
                  <a:lnTo>
                    <a:pt x="7154" y="2093"/>
                  </a:lnTo>
                  <a:lnTo>
                    <a:pt x="7057" y="1899"/>
                  </a:lnTo>
                  <a:lnTo>
                    <a:pt x="6936" y="1704"/>
                  </a:lnTo>
                  <a:lnTo>
                    <a:pt x="6814" y="1509"/>
                  </a:lnTo>
                  <a:lnTo>
                    <a:pt x="6644" y="1339"/>
                  </a:lnTo>
                  <a:lnTo>
                    <a:pt x="6473" y="1193"/>
                  </a:lnTo>
                  <a:lnTo>
                    <a:pt x="6254" y="1072"/>
                  </a:lnTo>
                  <a:lnTo>
                    <a:pt x="6035" y="1023"/>
                  </a:lnTo>
                  <a:lnTo>
                    <a:pt x="5792" y="999"/>
                  </a:lnTo>
                  <a:lnTo>
                    <a:pt x="5573" y="1047"/>
                  </a:lnTo>
                  <a:lnTo>
                    <a:pt x="5354" y="999"/>
                  </a:lnTo>
                  <a:lnTo>
                    <a:pt x="5135" y="999"/>
                  </a:lnTo>
                  <a:lnTo>
                    <a:pt x="4940" y="1047"/>
                  </a:lnTo>
                  <a:lnTo>
                    <a:pt x="4770" y="1096"/>
                  </a:lnTo>
                  <a:lnTo>
                    <a:pt x="4575" y="1193"/>
                  </a:lnTo>
                  <a:lnTo>
                    <a:pt x="4429" y="1290"/>
                  </a:lnTo>
                  <a:lnTo>
                    <a:pt x="4259" y="1436"/>
                  </a:lnTo>
                  <a:lnTo>
                    <a:pt x="4113" y="1582"/>
                  </a:lnTo>
                  <a:lnTo>
                    <a:pt x="3991" y="1753"/>
                  </a:lnTo>
                  <a:lnTo>
                    <a:pt x="3870" y="1923"/>
                  </a:lnTo>
                  <a:lnTo>
                    <a:pt x="3772" y="2118"/>
                  </a:lnTo>
                  <a:lnTo>
                    <a:pt x="3675" y="2288"/>
                  </a:lnTo>
                  <a:lnTo>
                    <a:pt x="3602" y="2507"/>
                  </a:lnTo>
                  <a:lnTo>
                    <a:pt x="3529" y="2702"/>
                  </a:lnTo>
                  <a:lnTo>
                    <a:pt x="3505" y="2896"/>
                  </a:lnTo>
                  <a:lnTo>
                    <a:pt x="3480" y="3091"/>
                  </a:lnTo>
                  <a:lnTo>
                    <a:pt x="3456" y="3334"/>
                  </a:lnTo>
                  <a:lnTo>
                    <a:pt x="3480" y="3578"/>
                  </a:lnTo>
                  <a:lnTo>
                    <a:pt x="3529" y="3821"/>
                  </a:lnTo>
                  <a:lnTo>
                    <a:pt x="3578" y="4016"/>
                  </a:lnTo>
                  <a:lnTo>
                    <a:pt x="3675" y="4235"/>
                  </a:lnTo>
                  <a:lnTo>
                    <a:pt x="3772" y="4405"/>
                  </a:lnTo>
                  <a:lnTo>
                    <a:pt x="3894" y="4575"/>
                  </a:lnTo>
                  <a:lnTo>
                    <a:pt x="4040" y="4721"/>
                  </a:lnTo>
                  <a:lnTo>
                    <a:pt x="4210" y="4867"/>
                  </a:lnTo>
                  <a:lnTo>
                    <a:pt x="4381" y="4965"/>
                  </a:lnTo>
                  <a:lnTo>
                    <a:pt x="4575" y="5062"/>
                  </a:lnTo>
                  <a:lnTo>
                    <a:pt x="4770" y="5135"/>
                  </a:lnTo>
                  <a:lnTo>
                    <a:pt x="4989" y="5208"/>
                  </a:lnTo>
                  <a:lnTo>
                    <a:pt x="5232" y="5232"/>
                  </a:lnTo>
                  <a:lnTo>
                    <a:pt x="5719" y="5232"/>
                  </a:lnTo>
                  <a:lnTo>
                    <a:pt x="5889" y="5184"/>
                  </a:lnTo>
                  <a:lnTo>
                    <a:pt x="6084" y="5159"/>
                  </a:lnTo>
                  <a:lnTo>
                    <a:pt x="6400" y="5038"/>
                  </a:lnTo>
                  <a:lnTo>
                    <a:pt x="6838" y="5573"/>
                  </a:lnTo>
                  <a:lnTo>
                    <a:pt x="7276" y="6084"/>
                  </a:lnTo>
                  <a:lnTo>
                    <a:pt x="7738" y="6692"/>
                  </a:lnTo>
                  <a:lnTo>
                    <a:pt x="7982" y="6984"/>
                  </a:lnTo>
                  <a:lnTo>
                    <a:pt x="8103" y="7106"/>
                  </a:lnTo>
                  <a:lnTo>
                    <a:pt x="8249" y="7228"/>
                  </a:lnTo>
                  <a:lnTo>
                    <a:pt x="7982" y="7520"/>
                  </a:lnTo>
                  <a:lnTo>
                    <a:pt x="7738" y="7812"/>
                  </a:lnTo>
                  <a:lnTo>
                    <a:pt x="7519" y="8152"/>
                  </a:lnTo>
                  <a:lnTo>
                    <a:pt x="7325" y="8517"/>
                  </a:lnTo>
                  <a:lnTo>
                    <a:pt x="7179" y="8907"/>
                  </a:lnTo>
                  <a:lnTo>
                    <a:pt x="7081" y="9320"/>
                  </a:lnTo>
                  <a:lnTo>
                    <a:pt x="7009" y="9734"/>
                  </a:lnTo>
                  <a:lnTo>
                    <a:pt x="7009" y="10147"/>
                  </a:lnTo>
                  <a:lnTo>
                    <a:pt x="7009" y="10561"/>
                  </a:lnTo>
                  <a:lnTo>
                    <a:pt x="7081" y="10975"/>
                  </a:lnTo>
                  <a:lnTo>
                    <a:pt x="7154" y="11340"/>
                  </a:lnTo>
                  <a:lnTo>
                    <a:pt x="6984" y="11364"/>
                  </a:lnTo>
                  <a:lnTo>
                    <a:pt x="6814" y="11413"/>
                  </a:lnTo>
                  <a:lnTo>
                    <a:pt x="6449" y="11559"/>
                  </a:lnTo>
                  <a:lnTo>
                    <a:pt x="5792" y="11851"/>
                  </a:lnTo>
                  <a:lnTo>
                    <a:pt x="4916" y="12216"/>
                  </a:lnTo>
                  <a:lnTo>
                    <a:pt x="4064" y="12605"/>
                  </a:lnTo>
                  <a:lnTo>
                    <a:pt x="3602" y="12848"/>
                  </a:lnTo>
                  <a:lnTo>
                    <a:pt x="3432" y="12629"/>
                  </a:lnTo>
                  <a:lnTo>
                    <a:pt x="3261" y="12435"/>
                  </a:lnTo>
                  <a:lnTo>
                    <a:pt x="3091" y="12264"/>
                  </a:lnTo>
                  <a:lnTo>
                    <a:pt x="2872" y="12118"/>
                  </a:lnTo>
                  <a:lnTo>
                    <a:pt x="2653" y="12021"/>
                  </a:lnTo>
                  <a:lnTo>
                    <a:pt x="2434" y="11948"/>
                  </a:lnTo>
                  <a:lnTo>
                    <a:pt x="2191" y="11924"/>
                  </a:lnTo>
                  <a:lnTo>
                    <a:pt x="1923" y="11948"/>
                  </a:lnTo>
                  <a:lnTo>
                    <a:pt x="1777" y="11924"/>
                  </a:lnTo>
                  <a:lnTo>
                    <a:pt x="1631" y="11948"/>
                  </a:lnTo>
                  <a:lnTo>
                    <a:pt x="1461" y="11972"/>
                  </a:lnTo>
                  <a:lnTo>
                    <a:pt x="1315" y="12045"/>
                  </a:lnTo>
                  <a:lnTo>
                    <a:pt x="1023" y="12191"/>
                  </a:lnTo>
                  <a:lnTo>
                    <a:pt x="804" y="12386"/>
                  </a:lnTo>
                  <a:lnTo>
                    <a:pt x="633" y="12532"/>
                  </a:lnTo>
                  <a:lnTo>
                    <a:pt x="487" y="12678"/>
                  </a:lnTo>
                  <a:lnTo>
                    <a:pt x="366" y="12848"/>
                  </a:lnTo>
                  <a:lnTo>
                    <a:pt x="268" y="13043"/>
                  </a:lnTo>
                  <a:lnTo>
                    <a:pt x="171" y="13238"/>
                  </a:lnTo>
                  <a:lnTo>
                    <a:pt x="98" y="13432"/>
                  </a:lnTo>
                  <a:lnTo>
                    <a:pt x="49" y="13651"/>
                  </a:lnTo>
                  <a:lnTo>
                    <a:pt x="25" y="13846"/>
                  </a:lnTo>
                  <a:lnTo>
                    <a:pt x="1" y="14089"/>
                  </a:lnTo>
                  <a:lnTo>
                    <a:pt x="25" y="14308"/>
                  </a:lnTo>
                  <a:lnTo>
                    <a:pt x="74" y="14503"/>
                  </a:lnTo>
                  <a:lnTo>
                    <a:pt x="122" y="14722"/>
                  </a:lnTo>
                  <a:lnTo>
                    <a:pt x="195" y="14917"/>
                  </a:lnTo>
                  <a:lnTo>
                    <a:pt x="317" y="15087"/>
                  </a:lnTo>
                  <a:lnTo>
                    <a:pt x="439" y="15257"/>
                  </a:lnTo>
                  <a:lnTo>
                    <a:pt x="560" y="15428"/>
                  </a:lnTo>
                  <a:lnTo>
                    <a:pt x="706" y="15574"/>
                  </a:lnTo>
                  <a:lnTo>
                    <a:pt x="877" y="15695"/>
                  </a:lnTo>
                  <a:lnTo>
                    <a:pt x="1071" y="15817"/>
                  </a:lnTo>
                  <a:lnTo>
                    <a:pt x="1242" y="15914"/>
                  </a:lnTo>
                  <a:lnTo>
                    <a:pt x="1436" y="15987"/>
                  </a:lnTo>
                  <a:lnTo>
                    <a:pt x="1655" y="16036"/>
                  </a:lnTo>
                  <a:lnTo>
                    <a:pt x="1850" y="16085"/>
                  </a:lnTo>
                  <a:lnTo>
                    <a:pt x="2312" y="16085"/>
                  </a:lnTo>
                  <a:lnTo>
                    <a:pt x="2531" y="16036"/>
                  </a:lnTo>
                  <a:lnTo>
                    <a:pt x="2726" y="15963"/>
                  </a:lnTo>
                  <a:lnTo>
                    <a:pt x="2921" y="15890"/>
                  </a:lnTo>
                  <a:lnTo>
                    <a:pt x="3091" y="15793"/>
                  </a:lnTo>
                  <a:lnTo>
                    <a:pt x="3237" y="15671"/>
                  </a:lnTo>
                  <a:lnTo>
                    <a:pt x="3383" y="15525"/>
                  </a:lnTo>
                  <a:lnTo>
                    <a:pt x="3529" y="15355"/>
                  </a:lnTo>
                  <a:lnTo>
                    <a:pt x="3626" y="15184"/>
                  </a:lnTo>
                  <a:lnTo>
                    <a:pt x="3724" y="15014"/>
                  </a:lnTo>
                  <a:lnTo>
                    <a:pt x="3797" y="14819"/>
                  </a:lnTo>
                  <a:lnTo>
                    <a:pt x="3870" y="14625"/>
                  </a:lnTo>
                  <a:lnTo>
                    <a:pt x="3918" y="14406"/>
                  </a:lnTo>
                  <a:lnTo>
                    <a:pt x="3918" y="14211"/>
                  </a:lnTo>
                  <a:lnTo>
                    <a:pt x="3943" y="13992"/>
                  </a:lnTo>
                  <a:lnTo>
                    <a:pt x="3918" y="13773"/>
                  </a:lnTo>
                  <a:lnTo>
                    <a:pt x="3870" y="13530"/>
                  </a:lnTo>
                  <a:lnTo>
                    <a:pt x="3797" y="13311"/>
                  </a:lnTo>
                  <a:lnTo>
                    <a:pt x="4502" y="12970"/>
                  </a:lnTo>
                  <a:lnTo>
                    <a:pt x="5378" y="12581"/>
                  </a:lnTo>
                  <a:lnTo>
                    <a:pt x="6254" y="12216"/>
                  </a:lnTo>
                  <a:lnTo>
                    <a:pt x="6522" y="12118"/>
                  </a:lnTo>
                  <a:lnTo>
                    <a:pt x="6790" y="12021"/>
                  </a:lnTo>
                  <a:lnTo>
                    <a:pt x="7081" y="11924"/>
                  </a:lnTo>
                  <a:lnTo>
                    <a:pt x="7203" y="11851"/>
                  </a:lnTo>
                  <a:lnTo>
                    <a:pt x="7325" y="11778"/>
                  </a:lnTo>
                  <a:lnTo>
                    <a:pt x="7422" y="12021"/>
                  </a:lnTo>
                  <a:lnTo>
                    <a:pt x="7544" y="12240"/>
                  </a:lnTo>
                  <a:lnTo>
                    <a:pt x="7690" y="12459"/>
                  </a:lnTo>
                  <a:lnTo>
                    <a:pt x="7836" y="12678"/>
                  </a:lnTo>
                  <a:lnTo>
                    <a:pt x="8006" y="12873"/>
                  </a:lnTo>
                  <a:lnTo>
                    <a:pt x="8176" y="13043"/>
                  </a:lnTo>
                  <a:lnTo>
                    <a:pt x="8371" y="13213"/>
                  </a:lnTo>
                  <a:lnTo>
                    <a:pt x="8566" y="13384"/>
                  </a:lnTo>
                  <a:lnTo>
                    <a:pt x="8785" y="13530"/>
                  </a:lnTo>
                  <a:lnTo>
                    <a:pt x="9004" y="13651"/>
                  </a:lnTo>
                  <a:lnTo>
                    <a:pt x="9223" y="13773"/>
                  </a:lnTo>
                  <a:lnTo>
                    <a:pt x="9466" y="13870"/>
                  </a:lnTo>
                  <a:lnTo>
                    <a:pt x="9685" y="13968"/>
                  </a:lnTo>
                  <a:lnTo>
                    <a:pt x="9928" y="14041"/>
                  </a:lnTo>
                  <a:lnTo>
                    <a:pt x="10196" y="14114"/>
                  </a:lnTo>
                  <a:lnTo>
                    <a:pt x="10439" y="14162"/>
                  </a:lnTo>
                  <a:lnTo>
                    <a:pt x="10391" y="14308"/>
                  </a:lnTo>
                  <a:lnTo>
                    <a:pt x="10366" y="14454"/>
                  </a:lnTo>
                  <a:lnTo>
                    <a:pt x="10342" y="14844"/>
                  </a:lnTo>
                  <a:lnTo>
                    <a:pt x="10342" y="15209"/>
                  </a:lnTo>
                  <a:lnTo>
                    <a:pt x="10342" y="15963"/>
                  </a:lnTo>
                  <a:lnTo>
                    <a:pt x="10342" y="16936"/>
                  </a:lnTo>
                  <a:lnTo>
                    <a:pt x="10220" y="16961"/>
                  </a:lnTo>
                  <a:lnTo>
                    <a:pt x="10147" y="16985"/>
                  </a:lnTo>
                  <a:lnTo>
                    <a:pt x="10099" y="17034"/>
                  </a:lnTo>
                  <a:lnTo>
                    <a:pt x="10074" y="17082"/>
                  </a:lnTo>
                  <a:lnTo>
                    <a:pt x="10050" y="17155"/>
                  </a:lnTo>
                  <a:lnTo>
                    <a:pt x="9758" y="17253"/>
                  </a:lnTo>
                  <a:lnTo>
                    <a:pt x="9490" y="17399"/>
                  </a:lnTo>
                  <a:lnTo>
                    <a:pt x="9247" y="17569"/>
                  </a:lnTo>
                  <a:lnTo>
                    <a:pt x="9028" y="17763"/>
                  </a:lnTo>
                  <a:lnTo>
                    <a:pt x="8833" y="18007"/>
                  </a:lnTo>
                  <a:lnTo>
                    <a:pt x="8687" y="18299"/>
                  </a:lnTo>
                  <a:lnTo>
                    <a:pt x="8590" y="18591"/>
                  </a:lnTo>
                  <a:lnTo>
                    <a:pt x="8517" y="18907"/>
                  </a:lnTo>
                  <a:lnTo>
                    <a:pt x="8517" y="19126"/>
                  </a:lnTo>
                  <a:lnTo>
                    <a:pt x="8517" y="19345"/>
                  </a:lnTo>
                  <a:lnTo>
                    <a:pt x="8566" y="19564"/>
                  </a:lnTo>
                  <a:lnTo>
                    <a:pt x="8614" y="19783"/>
                  </a:lnTo>
                  <a:lnTo>
                    <a:pt x="8712" y="19978"/>
                  </a:lnTo>
                  <a:lnTo>
                    <a:pt x="8809" y="20172"/>
                  </a:lnTo>
                  <a:lnTo>
                    <a:pt x="8931" y="20343"/>
                  </a:lnTo>
                  <a:lnTo>
                    <a:pt x="9052" y="20513"/>
                  </a:lnTo>
                  <a:lnTo>
                    <a:pt x="9198" y="20659"/>
                  </a:lnTo>
                  <a:lnTo>
                    <a:pt x="9369" y="20805"/>
                  </a:lnTo>
                  <a:lnTo>
                    <a:pt x="9563" y="20927"/>
                  </a:lnTo>
                  <a:lnTo>
                    <a:pt x="9758" y="21024"/>
                  </a:lnTo>
                  <a:lnTo>
                    <a:pt x="9953" y="21121"/>
                  </a:lnTo>
                  <a:lnTo>
                    <a:pt x="10147" y="21170"/>
                  </a:lnTo>
                  <a:lnTo>
                    <a:pt x="10366" y="21219"/>
                  </a:lnTo>
                  <a:lnTo>
                    <a:pt x="10610" y="21243"/>
                  </a:lnTo>
                  <a:lnTo>
                    <a:pt x="10853" y="21243"/>
                  </a:lnTo>
                  <a:lnTo>
                    <a:pt x="11072" y="21194"/>
                  </a:lnTo>
                  <a:lnTo>
                    <a:pt x="11291" y="21146"/>
                  </a:lnTo>
                  <a:lnTo>
                    <a:pt x="11486" y="21073"/>
                  </a:lnTo>
                  <a:lnTo>
                    <a:pt x="11680" y="20975"/>
                  </a:lnTo>
                  <a:lnTo>
                    <a:pt x="11875" y="20854"/>
                  </a:lnTo>
                  <a:lnTo>
                    <a:pt x="12045" y="20708"/>
                  </a:lnTo>
                  <a:lnTo>
                    <a:pt x="12191" y="20537"/>
                  </a:lnTo>
                  <a:lnTo>
                    <a:pt x="12313" y="20367"/>
                  </a:lnTo>
                  <a:lnTo>
                    <a:pt x="12435" y="20172"/>
                  </a:lnTo>
                  <a:lnTo>
                    <a:pt x="12532" y="19978"/>
                  </a:lnTo>
                  <a:lnTo>
                    <a:pt x="12629" y="19783"/>
                  </a:lnTo>
                  <a:lnTo>
                    <a:pt x="12678" y="19564"/>
                  </a:lnTo>
                  <a:lnTo>
                    <a:pt x="12727" y="19345"/>
                  </a:lnTo>
                  <a:lnTo>
                    <a:pt x="12751" y="19126"/>
                  </a:lnTo>
                  <a:lnTo>
                    <a:pt x="12751" y="18883"/>
                  </a:lnTo>
                  <a:lnTo>
                    <a:pt x="12727" y="18712"/>
                  </a:lnTo>
                  <a:lnTo>
                    <a:pt x="12678" y="18518"/>
                  </a:lnTo>
                  <a:lnTo>
                    <a:pt x="12629" y="18347"/>
                  </a:lnTo>
                  <a:lnTo>
                    <a:pt x="12581" y="18177"/>
                  </a:lnTo>
                  <a:lnTo>
                    <a:pt x="12483" y="18031"/>
                  </a:lnTo>
                  <a:lnTo>
                    <a:pt x="12386" y="17885"/>
                  </a:lnTo>
                  <a:lnTo>
                    <a:pt x="12289" y="17739"/>
                  </a:lnTo>
                  <a:lnTo>
                    <a:pt x="12167" y="17617"/>
                  </a:lnTo>
                  <a:lnTo>
                    <a:pt x="11899" y="17374"/>
                  </a:lnTo>
                  <a:lnTo>
                    <a:pt x="11607" y="17180"/>
                  </a:lnTo>
                  <a:lnTo>
                    <a:pt x="11267" y="17058"/>
                  </a:lnTo>
                  <a:lnTo>
                    <a:pt x="10926" y="16961"/>
                  </a:lnTo>
                  <a:lnTo>
                    <a:pt x="10926" y="16717"/>
                  </a:lnTo>
                  <a:lnTo>
                    <a:pt x="10926" y="15598"/>
                  </a:lnTo>
                  <a:lnTo>
                    <a:pt x="10926" y="15014"/>
                  </a:lnTo>
                  <a:lnTo>
                    <a:pt x="10902" y="14649"/>
                  </a:lnTo>
                  <a:lnTo>
                    <a:pt x="10926" y="14454"/>
                  </a:lnTo>
                  <a:lnTo>
                    <a:pt x="10926" y="14381"/>
                  </a:lnTo>
                  <a:lnTo>
                    <a:pt x="10975" y="14308"/>
                  </a:lnTo>
                  <a:lnTo>
                    <a:pt x="10999" y="14211"/>
                  </a:lnTo>
                  <a:lnTo>
                    <a:pt x="11413" y="14187"/>
                  </a:lnTo>
                  <a:lnTo>
                    <a:pt x="11826" y="14114"/>
                  </a:lnTo>
                  <a:lnTo>
                    <a:pt x="11924" y="14114"/>
                  </a:lnTo>
                  <a:lnTo>
                    <a:pt x="11997" y="14089"/>
                  </a:lnTo>
                  <a:lnTo>
                    <a:pt x="12021" y="14065"/>
                  </a:lnTo>
                  <a:lnTo>
                    <a:pt x="12264" y="13992"/>
                  </a:lnTo>
                  <a:lnTo>
                    <a:pt x="12483" y="13919"/>
                  </a:lnTo>
                  <a:lnTo>
                    <a:pt x="12727" y="13822"/>
                  </a:lnTo>
                  <a:lnTo>
                    <a:pt x="12946" y="13700"/>
                  </a:lnTo>
                  <a:lnTo>
                    <a:pt x="13140" y="13578"/>
                  </a:lnTo>
                  <a:lnTo>
                    <a:pt x="13335" y="13432"/>
                  </a:lnTo>
                  <a:lnTo>
                    <a:pt x="13530" y="13286"/>
                  </a:lnTo>
                  <a:lnTo>
                    <a:pt x="13700" y="13116"/>
                  </a:lnTo>
                  <a:lnTo>
                    <a:pt x="13822" y="13140"/>
                  </a:lnTo>
                  <a:lnTo>
                    <a:pt x="13870" y="13116"/>
                  </a:lnTo>
                  <a:lnTo>
                    <a:pt x="13919" y="13067"/>
                  </a:lnTo>
                  <a:lnTo>
                    <a:pt x="13943" y="13043"/>
                  </a:lnTo>
                  <a:lnTo>
                    <a:pt x="13943" y="12970"/>
                  </a:lnTo>
                  <a:lnTo>
                    <a:pt x="13919" y="12921"/>
                  </a:lnTo>
                  <a:lnTo>
                    <a:pt x="14089" y="12727"/>
                  </a:lnTo>
                  <a:lnTo>
                    <a:pt x="14235" y="12508"/>
                  </a:lnTo>
                  <a:lnTo>
                    <a:pt x="14381" y="12289"/>
                  </a:lnTo>
                  <a:lnTo>
                    <a:pt x="14503" y="12045"/>
                  </a:lnTo>
                  <a:lnTo>
                    <a:pt x="14625" y="11802"/>
                  </a:lnTo>
                  <a:lnTo>
                    <a:pt x="14722" y="11559"/>
                  </a:lnTo>
                  <a:lnTo>
                    <a:pt x="14795" y="11315"/>
                  </a:lnTo>
                  <a:lnTo>
                    <a:pt x="14868" y="11048"/>
                  </a:lnTo>
                  <a:lnTo>
                    <a:pt x="14989" y="11096"/>
                  </a:lnTo>
                  <a:lnTo>
                    <a:pt x="15135" y="11145"/>
                  </a:lnTo>
                  <a:lnTo>
                    <a:pt x="15403" y="11169"/>
                  </a:lnTo>
                  <a:lnTo>
                    <a:pt x="16912" y="11364"/>
                  </a:lnTo>
                  <a:lnTo>
                    <a:pt x="17885" y="11510"/>
                  </a:lnTo>
                  <a:lnTo>
                    <a:pt x="17909" y="11753"/>
                  </a:lnTo>
                  <a:lnTo>
                    <a:pt x="17982" y="11997"/>
                  </a:lnTo>
                  <a:lnTo>
                    <a:pt x="18055" y="12264"/>
                  </a:lnTo>
                  <a:lnTo>
                    <a:pt x="18177" y="12483"/>
                  </a:lnTo>
                  <a:lnTo>
                    <a:pt x="18299" y="12678"/>
                  </a:lnTo>
                  <a:lnTo>
                    <a:pt x="18445" y="12848"/>
                  </a:lnTo>
                  <a:lnTo>
                    <a:pt x="18615" y="13019"/>
                  </a:lnTo>
                  <a:lnTo>
                    <a:pt x="18785" y="13140"/>
                  </a:lnTo>
                  <a:lnTo>
                    <a:pt x="18956" y="13262"/>
                  </a:lnTo>
                  <a:lnTo>
                    <a:pt x="19150" y="13359"/>
                  </a:lnTo>
                  <a:lnTo>
                    <a:pt x="19345" y="13432"/>
                  </a:lnTo>
                  <a:lnTo>
                    <a:pt x="19564" y="13481"/>
                  </a:lnTo>
                  <a:lnTo>
                    <a:pt x="19759" y="13505"/>
                  </a:lnTo>
                  <a:lnTo>
                    <a:pt x="19978" y="13530"/>
                  </a:lnTo>
                  <a:lnTo>
                    <a:pt x="20197" y="13530"/>
                  </a:lnTo>
                  <a:lnTo>
                    <a:pt x="20416" y="13505"/>
                  </a:lnTo>
                  <a:lnTo>
                    <a:pt x="20610" y="13457"/>
                  </a:lnTo>
                  <a:lnTo>
                    <a:pt x="20829" y="13384"/>
                  </a:lnTo>
                  <a:lnTo>
                    <a:pt x="21024" y="13311"/>
                  </a:lnTo>
                  <a:lnTo>
                    <a:pt x="21219" y="13189"/>
                  </a:lnTo>
                  <a:lnTo>
                    <a:pt x="21413" y="13067"/>
                  </a:lnTo>
                  <a:lnTo>
                    <a:pt x="21608" y="12921"/>
                  </a:lnTo>
                  <a:lnTo>
                    <a:pt x="21754" y="12751"/>
                  </a:lnTo>
                  <a:lnTo>
                    <a:pt x="21876" y="12581"/>
                  </a:lnTo>
                  <a:lnTo>
                    <a:pt x="21973" y="12386"/>
                  </a:lnTo>
                  <a:lnTo>
                    <a:pt x="22070" y="12191"/>
                  </a:lnTo>
                  <a:lnTo>
                    <a:pt x="22119" y="11997"/>
                  </a:lnTo>
                  <a:lnTo>
                    <a:pt x="22168" y="11778"/>
                  </a:lnTo>
                  <a:lnTo>
                    <a:pt x="22192" y="11583"/>
                  </a:lnTo>
                  <a:lnTo>
                    <a:pt x="22192" y="11364"/>
                  </a:lnTo>
                  <a:lnTo>
                    <a:pt x="22143" y="11145"/>
                  </a:lnTo>
                  <a:lnTo>
                    <a:pt x="22095" y="10926"/>
                  </a:lnTo>
                  <a:lnTo>
                    <a:pt x="22022" y="10731"/>
                  </a:lnTo>
                  <a:lnTo>
                    <a:pt x="21949" y="10537"/>
                  </a:lnTo>
                  <a:lnTo>
                    <a:pt x="21827" y="10342"/>
                  </a:lnTo>
                  <a:lnTo>
                    <a:pt x="21681" y="10172"/>
                  </a:lnTo>
                  <a:lnTo>
                    <a:pt x="21559" y="10050"/>
                  </a:lnTo>
                  <a:lnTo>
                    <a:pt x="21413" y="9928"/>
                  </a:lnTo>
                  <a:lnTo>
                    <a:pt x="21267" y="9831"/>
                  </a:lnTo>
                  <a:lnTo>
                    <a:pt x="21121" y="9734"/>
                  </a:lnTo>
                  <a:lnTo>
                    <a:pt x="20951" y="9661"/>
                  </a:lnTo>
                  <a:lnTo>
                    <a:pt x="20781" y="9612"/>
                  </a:lnTo>
                  <a:lnTo>
                    <a:pt x="20416" y="9515"/>
                  </a:lnTo>
                  <a:lnTo>
                    <a:pt x="20026" y="9466"/>
                  </a:lnTo>
                  <a:lnTo>
                    <a:pt x="19661" y="9490"/>
                  </a:lnTo>
                  <a:lnTo>
                    <a:pt x="19467" y="9515"/>
                  </a:lnTo>
                  <a:lnTo>
                    <a:pt x="19296" y="9563"/>
                  </a:lnTo>
                  <a:lnTo>
                    <a:pt x="19126" y="9636"/>
                  </a:lnTo>
                  <a:lnTo>
                    <a:pt x="18956" y="9709"/>
                  </a:lnTo>
                  <a:lnTo>
                    <a:pt x="18931" y="9709"/>
                  </a:lnTo>
                  <a:lnTo>
                    <a:pt x="18737" y="9807"/>
                  </a:lnTo>
                  <a:lnTo>
                    <a:pt x="18542" y="9928"/>
                  </a:lnTo>
                  <a:lnTo>
                    <a:pt x="18372" y="10074"/>
                  </a:lnTo>
                  <a:lnTo>
                    <a:pt x="18250" y="10245"/>
                  </a:lnTo>
                  <a:lnTo>
                    <a:pt x="18128" y="10415"/>
                  </a:lnTo>
                  <a:lnTo>
                    <a:pt x="18031" y="10610"/>
                  </a:lnTo>
                  <a:lnTo>
                    <a:pt x="17958" y="10804"/>
                  </a:lnTo>
                  <a:lnTo>
                    <a:pt x="17909" y="11023"/>
                  </a:lnTo>
                  <a:lnTo>
                    <a:pt x="16595" y="10853"/>
                  </a:lnTo>
                  <a:lnTo>
                    <a:pt x="15890" y="10756"/>
                  </a:lnTo>
                  <a:lnTo>
                    <a:pt x="15354" y="10707"/>
                  </a:lnTo>
                  <a:lnTo>
                    <a:pt x="15111" y="10683"/>
                  </a:lnTo>
                  <a:lnTo>
                    <a:pt x="14917" y="10707"/>
                  </a:lnTo>
                  <a:lnTo>
                    <a:pt x="14941" y="10366"/>
                  </a:lnTo>
                  <a:lnTo>
                    <a:pt x="14941" y="10001"/>
                  </a:lnTo>
                  <a:lnTo>
                    <a:pt x="14917" y="9636"/>
                  </a:lnTo>
                  <a:lnTo>
                    <a:pt x="14844" y="9296"/>
                  </a:lnTo>
                  <a:lnTo>
                    <a:pt x="14892" y="9247"/>
                  </a:lnTo>
                  <a:lnTo>
                    <a:pt x="14892" y="9223"/>
                  </a:lnTo>
                  <a:lnTo>
                    <a:pt x="14868" y="9174"/>
                  </a:lnTo>
                  <a:lnTo>
                    <a:pt x="14844" y="9150"/>
                  </a:lnTo>
                  <a:lnTo>
                    <a:pt x="14819" y="9126"/>
                  </a:lnTo>
                  <a:lnTo>
                    <a:pt x="14722" y="8858"/>
                  </a:lnTo>
                  <a:lnTo>
                    <a:pt x="14625" y="8590"/>
                  </a:lnTo>
                  <a:lnTo>
                    <a:pt x="14503" y="8323"/>
                  </a:lnTo>
                  <a:lnTo>
                    <a:pt x="14357" y="8079"/>
                  </a:lnTo>
                  <a:lnTo>
                    <a:pt x="14187" y="7860"/>
                  </a:lnTo>
                  <a:lnTo>
                    <a:pt x="14016" y="7641"/>
                  </a:lnTo>
                  <a:lnTo>
                    <a:pt x="13822" y="7447"/>
                  </a:lnTo>
                  <a:lnTo>
                    <a:pt x="13627" y="7252"/>
                  </a:lnTo>
                  <a:lnTo>
                    <a:pt x="13773" y="7179"/>
                  </a:lnTo>
                  <a:lnTo>
                    <a:pt x="13919" y="7106"/>
                  </a:lnTo>
                  <a:lnTo>
                    <a:pt x="14187" y="6887"/>
                  </a:lnTo>
                  <a:lnTo>
                    <a:pt x="14673" y="6425"/>
                  </a:lnTo>
                  <a:lnTo>
                    <a:pt x="15500" y="5695"/>
                  </a:lnTo>
                  <a:lnTo>
                    <a:pt x="15890" y="5330"/>
                  </a:lnTo>
                  <a:lnTo>
                    <a:pt x="16279" y="4940"/>
                  </a:lnTo>
                  <a:lnTo>
                    <a:pt x="16620" y="4600"/>
                  </a:lnTo>
                  <a:lnTo>
                    <a:pt x="16912" y="4235"/>
                  </a:lnTo>
                  <a:lnTo>
                    <a:pt x="17106" y="4283"/>
                  </a:lnTo>
                  <a:lnTo>
                    <a:pt x="17666" y="4283"/>
                  </a:lnTo>
                  <a:lnTo>
                    <a:pt x="17909" y="4259"/>
                  </a:lnTo>
                  <a:lnTo>
                    <a:pt x="18128" y="4235"/>
                  </a:lnTo>
                  <a:lnTo>
                    <a:pt x="18347" y="4162"/>
                  </a:lnTo>
                  <a:lnTo>
                    <a:pt x="18566" y="4089"/>
                  </a:lnTo>
                  <a:lnTo>
                    <a:pt x="18785" y="3991"/>
                  </a:lnTo>
                  <a:lnTo>
                    <a:pt x="18980" y="3894"/>
                  </a:lnTo>
                  <a:lnTo>
                    <a:pt x="19150" y="3772"/>
                  </a:lnTo>
                  <a:lnTo>
                    <a:pt x="19345" y="3626"/>
                  </a:lnTo>
                  <a:lnTo>
                    <a:pt x="19491" y="3480"/>
                  </a:lnTo>
                  <a:lnTo>
                    <a:pt x="19637" y="3310"/>
                  </a:lnTo>
                  <a:lnTo>
                    <a:pt x="19783" y="3140"/>
                  </a:lnTo>
                  <a:lnTo>
                    <a:pt x="19880" y="2945"/>
                  </a:lnTo>
                  <a:lnTo>
                    <a:pt x="19978" y="2726"/>
                  </a:lnTo>
                  <a:lnTo>
                    <a:pt x="20051" y="2531"/>
                  </a:lnTo>
                  <a:lnTo>
                    <a:pt x="20124" y="2288"/>
                  </a:lnTo>
                  <a:lnTo>
                    <a:pt x="20148" y="2069"/>
                  </a:lnTo>
                  <a:lnTo>
                    <a:pt x="20172" y="1874"/>
                  </a:lnTo>
                  <a:lnTo>
                    <a:pt x="20148" y="1680"/>
                  </a:lnTo>
                  <a:lnTo>
                    <a:pt x="20099" y="1485"/>
                  </a:lnTo>
                  <a:lnTo>
                    <a:pt x="20051" y="1290"/>
                  </a:lnTo>
                  <a:lnTo>
                    <a:pt x="19953" y="1120"/>
                  </a:lnTo>
                  <a:lnTo>
                    <a:pt x="19856" y="974"/>
                  </a:lnTo>
                  <a:lnTo>
                    <a:pt x="19759" y="804"/>
                  </a:lnTo>
                  <a:lnTo>
                    <a:pt x="19613" y="682"/>
                  </a:lnTo>
                  <a:lnTo>
                    <a:pt x="19467" y="536"/>
                  </a:lnTo>
                  <a:lnTo>
                    <a:pt x="19321" y="415"/>
                  </a:lnTo>
                  <a:lnTo>
                    <a:pt x="19150" y="317"/>
                  </a:lnTo>
                  <a:lnTo>
                    <a:pt x="18980" y="244"/>
                  </a:lnTo>
                  <a:lnTo>
                    <a:pt x="18810" y="171"/>
                  </a:lnTo>
                  <a:lnTo>
                    <a:pt x="18615" y="123"/>
                  </a:lnTo>
                  <a:lnTo>
                    <a:pt x="18420" y="74"/>
                  </a:lnTo>
                  <a:lnTo>
                    <a:pt x="18226" y="74"/>
                  </a:lnTo>
                  <a:lnTo>
                    <a:pt x="18104" y="25"/>
                  </a:lnTo>
                  <a:lnTo>
                    <a:pt x="1798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7180144" y="5577757"/>
            <a:ext cx="178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= possible </a:t>
            </a:r>
            <a:r>
              <a:rPr lang="en-US" sz="1300" dirty="0" err="1"/>
              <a:t>endstate</a:t>
            </a:r>
            <a:endParaRPr lang="en-US" sz="13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4C92F4-E228-4F7E-8666-F816FCE45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05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5265159" y="1220030"/>
            <a:ext cx="6337659" cy="477437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ADKfutures.net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52108" y="1690688"/>
            <a:ext cx="39969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database of news and developments about the success or failure of each event is on: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www.ADKfutures.net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There are about 1387 items of evidence</a:t>
            </a:r>
          </a:p>
          <a:p>
            <a:endParaRPr lang="en-US" dirty="0"/>
          </a:p>
          <a:p>
            <a:r>
              <a:rPr lang="en-US" dirty="0"/>
              <a:t>To be included something has to </a:t>
            </a:r>
            <a:r>
              <a:rPr lang="en-US" b="1" u="sng" dirty="0"/>
              <a:t>happen</a:t>
            </a:r>
          </a:p>
          <a:p>
            <a:r>
              <a:rPr lang="en-US" dirty="0"/>
              <a:t>	A decision, approval or grant</a:t>
            </a:r>
          </a:p>
          <a:p>
            <a:r>
              <a:rPr lang="en-US" dirty="0"/>
              <a:t>	Something opens or closes</a:t>
            </a:r>
          </a:p>
          <a:p>
            <a:r>
              <a:rPr lang="en-US" dirty="0"/>
              <a:t>	Major </a:t>
            </a:r>
            <a:r>
              <a:rPr lang="en-US"/>
              <a:t>natural events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F86E7E-ABE4-46C1-B905-39B8783D4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25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leMaker Pro - [Master Ranking DB 1-0]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" t="32159" r="63948" b="21447"/>
          <a:stretch/>
        </p:blipFill>
        <p:spPr>
          <a:xfrm>
            <a:off x="4986499" y="1021845"/>
            <a:ext cx="6050478" cy="45688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3065976" cy="1325563"/>
          </a:xfrm>
        </p:spPr>
        <p:txBody>
          <a:bodyPr>
            <a:normAutofit/>
          </a:bodyPr>
          <a:lstStyle/>
          <a:p>
            <a:r>
              <a:rPr lang="en-US" dirty="0"/>
              <a:t>ADK Futures </a:t>
            </a:r>
            <a:br>
              <a:rPr lang="en-US" dirty="0"/>
            </a:br>
            <a:r>
              <a:rPr lang="en-US" dirty="0"/>
              <a:t>Result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84" y="2093495"/>
            <a:ext cx="3601453" cy="3617334"/>
          </a:xfrm>
        </p:spPr>
        <p:txBody>
          <a:bodyPr>
            <a:normAutofit/>
          </a:bodyPr>
          <a:lstStyle/>
          <a:p>
            <a:r>
              <a:rPr lang="en-US" dirty="0"/>
              <a:t>Wide Support for C: The Sustainable Life Scenario</a:t>
            </a:r>
          </a:p>
          <a:p>
            <a:r>
              <a:rPr lang="en-US" dirty="0"/>
              <a:t>Also for B: Recreation</a:t>
            </a:r>
          </a:p>
          <a:p>
            <a:r>
              <a:rPr lang="en-US" dirty="0"/>
              <a:t>C and B tied for Attainability</a:t>
            </a:r>
          </a:p>
          <a:p>
            <a:r>
              <a:rPr lang="en-US" dirty="0"/>
              <a:t>Most Desirable = Most Attainable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EA74C-D66E-4C9F-A098-0E34B722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81DBDE-79C6-4791-A6C7-E30402F154A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929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25055" y="619555"/>
            <a:ext cx="2114816" cy="5047023"/>
          </a:xfrm>
        </p:spPr>
        <p:txBody>
          <a:bodyPr/>
          <a:lstStyle/>
          <a:p>
            <a:r>
              <a:rPr lang="en-US" dirty="0"/>
              <a:t>This was the 2012 project summary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>
          <a:xfrm>
            <a:off x="4125937" y="6224760"/>
            <a:ext cx="3940126" cy="365125"/>
          </a:xfr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522C47-7F99-435D-9D62-C08FD3049CBE}"/>
              </a:ext>
            </a:extLst>
          </p:cNvPr>
          <p:cNvGrpSpPr/>
          <p:nvPr/>
        </p:nvGrpSpPr>
        <p:grpSpPr>
          <a:xfrm>
            <a:off x="2441794" y="450653"/>
            <a:ext cx="8941228" cy="5751203"/>
            <a:chOff x="2441794" y="450653"/>
            <a:chExt cx="8941228" cy="5751203"/>
          </a:xfrm>
        </p:grpSpPr>
        <p:sp>
          <p:nvSpPr>
            <p:cNvPr id="8" name="TextBox 7"/>
            <p:cNvSpPr txBox="1"/>
            <p:nvPr/>
          </p:nvSpPr>
          <p:spPr>
            <a:xfrm>
              <a:off x="2670394" y="5471437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0%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41794" y="1239679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100%</a:t>
              </a:r>
            </a:p>
          </p:txBody>
        </p:sp>
        <p:sp>
          <p:nvSpPr>
            <p:cNvPr id="10" name="L-Shape 9"/>
            <p:cNvSpPr/>
            <p:nvPr/>
          </p:nvSpPr>
          <p:spPr>
            <a:xfrm>
              <a:off x="3127594" y="1222603"/>
              <a:ext cx="7391400" cy="4572000"/>
            </a:xfrm>
            <a:prstGeom prst="corner">
              <a:avLst>
                <a:gd name="adj1" fmla="val 2925"/>
                <a:gd name="adj2" fmla="val 33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203794" y="2393962"/>
              <a:ext cx="8179228" cy="657441"/>
              <a:chOff x="914400" y="2847759"/>
              <a:chExt cx="8179228" cy="657441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V="1">
                <a:off x="914400" y="3156466"/>
                <a:ext cx="7006856" cy="348734"/>
              </a:xfrm>
              <a:prstGeom prst="line">
                <a:avLst/>
              </a:prstGeom>
              <a:ln w="5715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5664628" y="2847759"/>
                <a:ext cx="3429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6"/>
                    </a:solidFill>
                  </a:rPr>
                  <a:t>A: </a:t>
                </a:r>
                <a:r>
                  <a:rPr lang="en-US" b="1" dirty="0">
                    <a:solidFill>
                      <a:schemeClr val="accent6"/>
                    </a:solidFill>
                  </a:rPr>
                  <a:t>Wild Park</a:t>
                </a:r>
                <a:r>
                  <a:rPr lang="en-US" dirty="0">
                    <a:solidFill>
                      <a:schemeClr val="accent6"/>
                    </a:solidFill>
                  </a:rPr>
                  <a:t>, forest preserve is </a:t>
                </a:r>
                <a:br>
                  <a:rPr lang="en-US" dirty="0">
                    <a:solidFill>
                      <a:schemeClr val="accent6"/>
                    </a:solidFill>
                  </a:rPr>
                </a:br>
                <a:r>
                  <a:rPr lang="en-US" dirty="0">
                    <a:solidFill>
                      <a:schemeClr val="accent6"/>
                    </a:solidFill>
                  </a:rPr>
                  <a:t>solid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897762" y="3008531"/>
                <a:ext cx="323850" cy="372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A</a:t>
                </a:r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256957" y="1730243"/>
              <a:ext cx="7287387" cy="1558620"/>
              <a:chOff x="967563" y="2184040"/>
              <a:chExt cx="7287387" cy="155862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447800" y="2184040"/>
                <a:ext cx="2514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B: </a:t>
                </a:r>
                <a:r>
                  <a:rPr lang="en-US" b="1" dirty="0">
                    <a:solidFill>
                      <a:schemeClr val="accent3"/>
                    </a:solidFill>
                  </a:rPr>
                  <a:t>Recreation Park</a:t>
                </a:r>
                <a:r>
                  <a:rPr lang="en-US" dirty="0">
                    <a:solidFill>
                      <a:schemeClr val="accent3"/>
                    </a:solidFill>
                  </a:rPr>
                  <a:t>, starts high, improves, then tapers off </a:t>
                </a:r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967563" y="2592336"/>
                <a:ext cx="6953693" cy="1150324"/>
              </a:xfrm>
              <a:custGeom>
                <a:avLst/>
                <a:gdLst>
                  <a:gd name="connsiteX0" fmla="*/ 0 w 6953693"/>
                  <a:gd name="connsiteY0" fmla="*/ 1150324 h 1150324"/>
                  <a:gd name="connsiteX1" fmla="*/ 1701209 w 6953693"/>
                  <a:gd name="connsiteY1" fmla="*/ 395413 h 1150324"/>
                  <a:gd name="connsiteX2" fmla="*/ 4327451 w 6953693"/>
                  <a:gd name="connsiteY2" fmla="*/ 118966 h 1150324"/>
                  <a:gd name="connsiteX3" fmla="*/ 6049925 w 6953693"/>
                  <a:gd name="connsiteY3" fmla="*/ 12641 h 1150324"/>
                  <a:gd name="connsiteX4" fmla="*/ 6953693 w 6953693"/>
                  <a:gd name="connsiteY4" fmla="*/ 2008 h 1150324"/>
                  <a:gd name="connsiteX5" fmla="*/ 6953693 w 6953693"/>
                  <a:gd name="connsiteY5" fmla="*/ 2008 h 115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953693" h="1150324">
                    <a:moveTo>
                      <a:pt x="0" y="1150324"/>
                    </a:moveTo>
                    <a:lnTo>
                      <a:pt x="1701209" y="395413"/>
                    </a:lnTo>
                    <a:cubicBezTo>
                      <a:pt x="2422451" y="223520"/>
                      <a:pt x="3602665" y="182761"/>
                      <a:pt x="4327451" y="118966"/>
                    </a:cubicBezTo>
                    <a:cubicBezTo>
                      <a:pt x="5052237" y="55171"/>
                      <a:pt x="5612218" y="32134"/>
                      <a:pt x="6049925" y="12641"/>
                    </a:cubicBezTo>
                    <a:cubicBezTo>
                      <a:pt x="6487632" y="-6852"/>
                      <a:pt x="6953693" y="2008"/>
                      <a:pt x="6953693" y="2008"/>
                    </a:cubicBezTo>
                    <a:lnTo>
                      <a:pt x="6953693" y="2008"/>
                    </a:lnTo>
                  </a:path>
                </a:pathLst>
              </a:cu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864425" y="2404732"/>
                <a:ext cx="390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92D050"/>
                    </a:solidFill>
                  </a:rPr>
                  <a:t>B</a:t>
                </a:r>
                <a:endParaRPr lang="en-US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3279994" y="779304"/>
              <a:ext cx="7238156" cy="3415099"/>
              <a:chOff x="990600" y="1233101"/>
              <a:chExt cx="7238156" cy="3415099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990600" y="1828800"/>
                <a:ext cx="6858000" cy="2819400"/>
                <a:chOff x="990600" y="1828800"/>
                <a:chExt cx="6423790" cy="2438400"/>
              </a:xfrm>
            </p:grpSpPr>
            <p:cxnSp>
              <p:nvCxnSpPr>
                <p:cNvPr id="23" name="Curved Connector 22"/>
                <p:cNvCxnSpPr/>
                <p:nvPr/>
              </p:nvCxnSpPr>
              <p:spPr>
                <a:xfrm flipV="1">
                  <a:off x="990600" y="3048000"/>
                  <a:ext cx="3223390" cy="1219200"/>
                </a:xfrm>
                <a:prstGeom prst="curvedConnector3">
                  <a:avLst/>
                </a:prstGeom>
                <a:ln w="57150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urved Connector 23"/>
                <p:cNvCxnSpPr/>
                <p:nvPr/>
              </p:nvCxnSpPr>
              <p:spPr>
                <a:xfrm flipV="1">
                  <a:off x="4191000" y="1828800"/>
                  <a:ext cx="3223390" cy="1219200"/>
                </a:xfrm>
                <a:prstGeom prst="curvedConnector3">
                  <a:avLst/>
                </a:prstGeom>
                <a:ln w="57150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4667250" y="1233101"/>
                <a:ext cx="3429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C: </a:t>
                </a:r>
                <a:r>
                  <a:rPr lang="en-US" b="1" dirty="0">
                    <a:solidFill>
                      <a:schemeClr val="accent2"/>
                    </a:solidFill>
                  </a:rPr>
                  <a:t>Sustainable Life</a:t>
                </a:r>
                <a:r>
                  <a:rPr lang="en-US" dirty="0">
                    <a:solidFill>
                      <a:schemeClr val="accent2"/>
                    </a:solidFill>
                  </a:rPr>
                  <a:t>, will have ups and downs due to need for behavior changes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890618" y="1600200"/>
                <a:ext cx="3381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C</a:t>
                </a:r>
                <a:endParaRPr lang="en-US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3232133" y="2822803"/>
              <a:ext cx="7299114" cy="2338388"/>
              <a:chOff x="942739" y="3276600"/>
              <a:chExt cx="7299114" cy="2338388"/>
            </a:xfrm>
          </p:grpSpPr>
          <p:sp>
            <p:nvSpPr>
              <p:cNvPr id="26" name="Freeform 25"/>
              <p:cNvSpPr/>
              <p:nvPr/>
            </p:nvSpPr>
            <p:spPr>
              <a:xfrm>
                <a:off x="990600" y="3461266"/>
                <a:ext cx="6858000" cy="2153722"/>
              </a:xfrm>
              <a:custGeom>
                <a:avLst/>
                <a:gdLst>
                  <a:gd name="connsiteX0" fmla="*/ 0 w 6110052"/>
                  <a:gd name="connsiteY0" fmla="*/ 2421169 h 2421169"/>
                  <a:gd name="connsiteX1" fmla="*/ 1285875 w 6110052"/>
                  <a:gd name="connsiteY1" fmla="*/ 2221144 h 2421169"/>
                  <a:gd name="connsiteX2" fmla="*/ 2257425 w 6110052"/>
                  <a:gd name="connsiteY2" fmla="*/ 1935394 h 2421169"/>
                  <a:gd name="connsiteX3" fmla="*/ 3000375 w 6110052"/>
                  <a:gd name="connsiteY3" fmla="*/ 1435331 h 2421169"/>
                  <a:gd name="connsiteX4" fmla="*/ 3671888 w 6110052"/>
                  <a:gd name="connsiteY4" fmla="*/ 792394 h 2421169"/>
                  <a:gd name="connsiteX5" fmla="*/ 4400550 w 6110052"/>
                  <a:gd name="connsiteY5" fmla="*/ 235181 h 2421169"/>
                  <a:gd name="connsiteX6" fmla="*/ 5514975 w 6110052"/>
                  <a:gd name="connsiteY6" fmla="*/ 20869 h 2421169"/>
                  <a:gd name="connsiteX7" fmla="*/ 6072188 w 6110052"/>
                  <a:gd name="connsiteY7" fmla="*/ 6581 h 2421169"/>
                  <a:gd name="connsiteX8" fmla="*/ 6015038 w 6110052"/>
                  <a:gd name="connsiteY8" fmla="*/ 6581 h 2421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10052" h="2421169">
                    <a:moveTo>
                      <a:pt x="0" y="2421169"/>
                    </a:moveTo>
                    <a:cubicBezTo>
                      <a:pt x="454819" y="2361637"/>
                      <a:pt x="909638" y="2302106"/>
                      <a:pt x="1285875" y="2221144"/>
                    </a:cubicBezTo>
                    <a:cubicBezTo>
                      <a:pt x="1662112" y="2140182"/>
                      <a:pt x="1971675" y="2066363"/>
                      <a:pt x="2257425" y="1935394"/>
                    </a:cubicBezTo>
                    <a:cubicBezTo>
                      <a:pt x="2543175" y="1804425"/>
                      <a:pt x="2764631" y="1625831"/>
                      <a:pt x="3000375" y="1435331"/>
                    </a:cubicBezTo>
                    <a:cubicBezTo>
                      <a:pt x="3236119" y="1244831"/>
                      <a:pt x="3438526" y="992419"/>
                      <a:pt x="3671888" y="792394"/>
                    </a:cubicBezTo>
                    <a:cubicBezTo>
                      <a:pt x="3905250" y="592369"/>
                      <a:pt x="4093369" y="363768"/>
                      <a:pt x="4400550" y="235181"/>
                    </a:cubicBezTo>
                    <a:cubicBezTo>
                      <a:pt x="4707731" y="106594"/>
                      <a:pt x="5236369" y="58969"/>
                      <a:pt x="5514975" y="20869"/>
                    </a:cubicBezTo>
                    <a:cubicBezTo>
                      <a:pt x="5793581" y="-17231"/>
                      <a:pt x="5988844" y="8962"/>
                      <a:pt x="6072188" y="6581"/>
                    </a:cubicBezTo>
                    <a:cubicBezTo>
                      <a:pt x="6155532" y="4200"/>
                      <a:pt x="6085285" y="5390"/>
                      <a:pt x="6015038" y="6581"/>
                    </a:cubicBezTo>
                  </a:path>
                </a:pathLst>
              </a:custGeom>
              <a:ln w="5715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942739" y="4851040"/>
                <a:ext cx="31720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D: </a:t>
                </a:r>
                <a:r>
                  <a:rPr lang="en-US" b="1" dirty="0">
                    <a:solidFill>
                      <a:schemeClr val="accent5"/>
                    </a:solidFill>
                  </a:rPr>
                  <a:t>Regionalize</a:t>
                </a:r>
                <a:r>
                  <a:rPr lang="en-US" dirty="0">
                    <a:solidFill>
                      <a:schemeClr val="accent5"/>
                    </a:solidFill>
                  </a:rPr>
                  <a:t>, will grow slowly early, then take hold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877522" y="3276600"/>
                <a:ext cx="3643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D</a:t>
                </a:r>
                <a:endParaRPr lang="en-US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279994" y="2563681"/>
              <a:ext cx="7734300" cy="2493793"/>
              <a:chOff x="990600" y="2814638"/>
              <a:chExt cx="7734300" cy="2493793"/>
            </a:xfrm>
          </p:grpSpPr>
          <p:sp>
            <p:nvSpPr>
              <p:cNvPr id="30" name="Freeform 29"/>
              <p:cNvSpPr/>
              <p:nvPr/>
            </p:nvSpPr>
            <p:spPr>
              <a:xfrm>
                <a:off x="990600" y="2814638"/>
                <a:ext cx="6800850" cy="2315825"/>
              </a:xfrm>
              <a:custGeom>
                <a:avLst/>
                <a:gdLst>
                  <a:gd name="connsiteX0" fmla="*/ 0 w 6800850"/>
                  <a:gd name="connsiteY0" fmla="*/ 0 h 2315825"/>
                  <a:gd name="connsiteX1" fmla="*/ 2828925 w 6800850"/>
                  <a:gd name="connsiteY1" fmla="*/ 2057400 h 2315825"/>
                  <a:gd name="connsiteX2" fmla="*/ 6800850 w 6800850"/>
                  <a:gd name="connsiteY2" fmla="*/ 2314575 h 2315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00850" h="2315825">
                    <a:moveTo>
                      <a:pt x="0" y="0"/>
                    </a:moveTo>
                    <a:cubicBezTo>
                      <a:pt x="847725" y="835819"/>
                      <a:pt x="1695450" y="1671638"/>
                      <a:pt x="2828925" y="2057400"/>
                    </a:cubicBezTo>
                    <a:cubicBezTo>
                      <a:pt x="3962400" y="2443162"/>
                      <a:pt x="6115050" y="2269331"/>
                      <a:pt x="6800850" y="2314575"/>
                    </a:cubicBezTo>
                  </a:path>
                </a:pathLst>
              </a:custGeom>
              <a:ln w="5715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92D050"/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524500" y="4495800"/>
                <a:ext cx="3200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E: </a:t>
                </a:r>
                <a:r>
                  <a:rPr lang="en-US" b="1" dirty="0"/>
                  <a:t>On Your Own</a:t>
                </a:r>
                <a:r>
                  <a:rPr lang="en-US" dirty="0"/>
                  <a:t>:  slow fade as we act more regionally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7910859" y="4939099"/>
                <a:ext cx="297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3067950" y="5832524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2012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833194" y="5780511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2037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03021" y="5774896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2025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 flipH="1">
              <a:off x="4983874" y="773775"/>
              <a:ext cx="74141" cy="5237886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4773478" y="450653"/>
              <a:ext cx="760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2019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D6BCF0-1250-4C6A-8E30-9A410C87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51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6"/>
          </p:nvPr>
        </p:nvSpPr>
        <p:spPr>
          <a:xfrm>
            <a:off x="1128713" y="2425769"/>
            <a:ext cx="3243262" cy="1774016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www.ADKfutures.net </a:t>
            </a:r>
            <a:r>
              <a:rPr lang="en-US" sz="2800" dirty="0"/>
              <a:t>has live links to sources supporting all evidence citations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Update is Organized by Event Category Topic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F89A97-C77E-4700-B668-13EF0842C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D2C1A-D206-BB40-B7FD-40B63E789C35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742199"/>
              </p:ext>
            </p:extLst>
          </p:nvPr>
        </p:nvGraphicFramePr>
        <p:xfrm>
          <a:off x="4791076" y="1381125"/>
          <a:ext cx="6559400" cy="483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0950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02528" y="1025918"/>
            <a:ext cx="10939347" cy="564251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New hotels and renovations </a:t>
            </a:r>
            <a:r>
              <a:rPr lang="en-US" dirty="0"/>
              <a:t>in Speculator, Saranac Lake, LP, LG, Schroon Lake, Ticonderoga, Warrensburg, </a:t>
            </a:r>
            <a:r>
              <a:rPr lang="en-US" dirty="0" err="1"/>
              <a:t>Etown</a:t>
            </a:r>
            <a:endParaRPr lang="en-US" dirty="0"/>
          </a:p>
          <a:p>
            <a:pPr lvl="1"/>
            <a:r>
              <a:rPr lang="en-US" dirty="0"/>
              <a:t>More coming in Inlet, Tupper</a:t>
            </a:r>
          </a:p>
          <a:p>
            <a:pPr lvl="1"/>
            <a:r>
              <a:rPr lang="en-US" dirty="0"/>
              <a:t>Hamilton County beds still shrinking</a:t>
            </a:r>
          </a:p>
          <a:p>
            <a:pPr lvl="1"/>
            <a:r>
              <a:rPr lang="en-US" dirty="0"/>
              <a:t>Air B&amp;B bigger than traditional lodging, adding </a:t>
            </a:r>
            <a:r>
              <a:rPr lang="en-US" dirty="0" err="1"/>
              <a:t>TentRR</a:t>
            </a:r>
            <a:r>
              <a:rPr lang="en-US" dirty="0"/>
              <a:t>, a camp site version</a:t>
            </a:r>
          </a:p>
          <a:p>
            <a:r>
              <a:rPr lang="en-US" dirty="0"/>
              <a:t>NYS has funded </a:t>
            </a:r>
            <a:r>
              <a:rPr lang="en-US" dirty="0">
                <a:solidFill>
                  <a:schemeClr val="accent1"/>
                </a:solidFill>
              </a:rPr>
              <a:t>dozens of recreation projects</a:t>
            </a:r>
          </a:p>
          <a:p>
            <a:pPr lvl="1"/>
            <a:r>
              <a:rPr lang="en-US" dirty="0"/>
              <a:t>New docks, waterfront parks, fishing pond restorations, dam and lock renovations, ski mountain upgrades, I-87 welcome center at Exit 18.</a:t>
            </a:r>
          </a:p>
          <a:p>
            <a:pPr lvl="1"/>
            <a:r>
              <a:rPr lang="en-US" dirty="0"/>
              <a:t>Bike trails, camp repairs, fire tower restorations, camp ground upgrades, trail crews, parking areas</a:t>
            </a:r>
          </a:p>
          <a:p>
            <a:pPr lvl="1"/>
            <a:r>
              <a:rPr lang="en-US" dirty="0"/>
              <a:t>Sports fields, performance spaces, </a:t>
            </a:r>
            <a:r>
              <a:rPr lang="en-US" dirty="0" err="1"/>
              <a:t>Frontiertown</a:t>
            </a:r>
            <a:r>
              <a:rPr lang="en-US" dirty="0"/>
              <a:t> project</a:t>
            </a:r>
          </a:p>
          <a:p>
            <a:r>
              <a:rPr lang="en-US" dirty="0"/>
              <a:t>First property </a:t>
            </a:r>
            <a:r>
              <a:rPr lang="en-US" dirty="0">
                <a:solidFill>
                  <a:schemeClr val="accent1"/>
                </a:solidFill>
              </a:rPr>
              <a:t>sales at the ACR </a:t>
            </a:r>
            <a:r>
              <a:rPr lang="en-US" dirty="0"/>
              <a:t>in Tupper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97503"/>
            <a:ext cx="10515600" cy="1295362"/>
          </a:xfrm>
        </p:spPr>
        <p:txBody>
          <a:bodyPr/>
          <a:lstStyle/>
          <a:p>
            <a:r>
              <a:rPr lang="en-US" dirty="0"/>
              <a:t>Recreation is Growing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3904176" y="6431120"/>
            <a:ext cx="3940126" cy="365125"/>
          </a:xfrm>
        </p:spPr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F1D8B9-45A6-4C5D-B2D3-CD42AB64C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17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B1A310-6B7B-4493-BE2C-600215C7B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217"/>
            <a:ext cx="10744200" cy="455520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Other investments:  several marinas, glamping sites, a wave park, zip lines, a farm resort, and a restored ranch resort</a:t>
            </a:r>
          </a:p>
          <a:p>
            <a:r>
              <a:rPr lang="en-US" dirty="0">
                <a:solidFill>
                  <a:schemeClr val="accent1"/>
                </a:solidFill>
              </a:rPr>
              <a:t>Snowmobile trails </a:t>
            </a:r>
            <a:r>
              <a:rPr lang="en-US" dirty="0"/>
              <a:t>are connecting some hamlets</a:t>
            </a:r>
          </a:p>
          <a:p>
            <a:r>
              <a:rPr lang="en-US" dirty="0">
                <a:solidFill>
                  <a:schemeClr val="accent1"/>
                </a:solidFill>
              </a:rPr>
              <a:t>‘Hut-to-Hut’ tourism </a:t>
            </a:r>
            <a:r>
              <a:rPr lang="en-US" dirty="0"/>
              <a:t>in testing now. 59 trips designed.</a:t>
            </a:r>
          </a:p>
          <a:p>
            <a:r>
              <a:rPr lang="en-US" dirty="0">
                <a:solidFill>
                  <a:schemeClr val="accent1"/>
                </a:solidFill>
              </a:rPr>
              <a:t>Short trail systems </a:t>
            </a:r>
            <a:r>
              <a:rPr lang="en-US" dirty="0"/>
              <a:t>e.g. CATS, Lake George trails, Henry’s Woods in LP, the Saranac Lake 6er, Chester, Tupper, Moriah, etc. all report heavier use</a:t>
            </a:r>
          </a:p>
          <a:p>
            <a:r>
              <a:rPr lang="en-US" dirty="0">
                <a:solidFill>
                  <a:schemeClr val="accent1"/>
                </a:solidFill>
              </a:rPr>
              <a:t>Cycling</a:t>
            </a:r>
            <a:r>
              <a:rPr lang="en-US" dirty="0"/>
              <a:t> is growing in several forms: Iron Man in LP, trail biking in Wilmington, the WCS Bike the Park,  ANCA Bike the Barns</a:t>
            </a:r>
          </a:p>
          <a:p>
            <a:r>
              <a:rPr lang="en-US" dirty="0"/>
              <a:t>Back country use is up, even in winter.  </a:t>
            </a:r>
            <a:r>
              <a:rPr lang="en-US" dirty="0">
                <a:solidFill>
                  <a:schemeClr val="accent1"/>
                </a:solidFill>
              </a:rPr>
              <a:t>Crowding and parking </a:t>
            </a:r>
            <a:r>
              <a:rPr lang="en-US" dirty="0"/>
              <a:t>are issues on some days in some places.</a:t>
            </a:r>
          </a:p>
          <a:p>
            <a:pPr lvl="1"/>
            <a:r>
              <a:rPr lang="en-US" dirty="0"/>
              <a:t>No major new fees or reservation systems.  Parking is being restricted, moved, fee based.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A4EF5E-AF21-4A19-8AC8-6F329DDAE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Recreation is Growing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33B50-D61F-48A2-9CBE-F05851F650F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029392-1B9F-4319-9A17-45DE0D5B0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69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514999"/>
            <a:ext cx="10515600" cy="444244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tx2"/>
                </a:solidFill>
              </a:rPr>
              <a:t>REDCs succeeded </a:t>
            </a:r>
            <a:r>
              <a:rPr lang="en-US" dirty="0"/>
              <a:t>in winning funding far beyond expectations </a:t>
            </a:r>
          </a:p>
          <a:p>
            <a:r>
              <a:rPr lang="en-US" dirty="0">
                <a:solidFill>
                  <a:schemeClr val="tx2"/>
                </a:solidFill>
              </a:rPr>
              <a:t>Broadband</a:t>
            </a:r>
            <a:r>
              <a:rPr lang="en-US" dirty="0"/>
              <a:t> and cell service has made lots of progress</a:t>
            </a:r>
          </a:p>
          <a:p>
            <a:r>
              <a:rPr lang="en-US" dirty="0">
                <a:solidFill>
                  <a:schemeClr val="tx2"/>
                </a:solidFill>
              </a:rPr>
              <a:t>Manufacturing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growing around the Park</a:t>
            </a:r>
            <a:r>
              <a:rPr lang="en-US" dirty="0"/>
              <a:t>, semiconductors in Saratoga, drones in Utica/Rome, transportation manufacturing in Plattsburgh, boats in Queensbury, etc.</a:t>
            </a:r>
          </a:p>
          <a:p>
            <a:pPr lvl="1"/>
            <a:r>
              <a:rPr lang="en-US" dirty="0"/>
              <a:t>SLK and Willsboro see grants for manufacturers</a:t>
            </a:r>
          </a:p>
          <a:p>
            <a:pPr lvl="1"/>
            <a:r>
              <a:rPr lang="en-US" dirty="0"/>
              <a:t>Clean-up of the J&amp;L mine site in Clifton finished Phase 2. Reconstruction of rail access is under contract. </a:t>
            </a:r>
          </a:p>
          <a:p>
            <a:r>
              <a:rPr lang="en-US" dirty="0"/>
              <a:t>Seven towns working with </a:t>
            </a:r>
            <a:r>
              <a:rPr lang="en-US" dirty="0">
                <a:solidFill>
                  <a:schemeClr val="tx2"/>
                </a:solidFill>
              </a:rPr>
              <a:t>Main Street Revitalization </a:t>
            </a:r>
            <a:r>
              <a:rPr lang="en-US" dirty="0"/>
              <a:t>grants.  14 towns get smart growth grants. 3 towns get property renovation grants.</a:t>
            </a:r>
          </a:p>
          <a:p>
            <a:r>
              <a:rPr lang="en-US" dirty="0"/>
              <a:t>Ecotourism proving successful, </a:t>
            </a:r>
            <a:r>
              <a:rPr lang="en-US" dirty="0" err="1"/>
              <a:t>e.g</a:t>
            </a:r>
            <a:r>
              <a:rPr lang="en-US" dirty="0"/>
              <a:t> Wild Walk, LG floating classroom, </a:t>
            </a:r>
            <a:r>
              <a:rPr lang="en-US" dirty="0" err="1"/>
              <a:t>Adk</a:t>
            </a:r>
            <a:r>
              <a:rPr lang="en-US" dirty="0"/>
              <a:t> Observatory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Development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8678DE-58F9-41CF-B954-5BB0F806E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42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FF705C-20CC-4F81-BCED-55ECE7B4F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757"/>
            <a:ext cx="10420350" cy="4635667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Point Positive</a:t>
            </a:r>
            <a:r>
              <a:rPr lang="en-US" dirty="0"/>
              <a:t>, the angel investing group, has funded 8 companies</a:t>
            </a:r>
          </a:p>
          <a:p>
            <a:r>
              <a:rPr lang="en-US" dirty="0">
                <a:solidFill>
                  <a:schemeClr val="accent1"/>
                </a:solidFill>
              </a:rPr>
              <a:t>Ignite</a:t>
            </a:r>
            <a:r>
              <a:rPr lang="en-US" dirty="0"/>
              <a:t>, a regional </a:t>
            </a:r>
            <a:r>
              <a:rPr lang="en-US" dirty="0" err="1"/>
              <a:t>KickStarter</a:t>
            </a:r>
            <a:r>
              <a:rPr lang="en-US" dirty="0"/>
              <a:t>, launched by ANCA</a:t>
            </a:r>
            <a:r>
              <a:rPr lang="en-US"/>
              <a:t>, along with </a:t>
            </a:r>
            <a:r>
              <a:rPr lang="en-US" dirty="0"/>
              <a:t>a project to help boomers sell their businesses</a:t>
            </a:r>
          </a:p>
          <a:p>
            <a:r>
              <a:rPr lang="en-US" dirty="0">
                <a:solidFill>
                  <a:schemeClr val="accent1"/>
                </a:solidFill>
              </a:rPr>
              <a:t>Micro grant </a:t>
            </a:r>
            <a:r>
              <a:rPr lang="en-US" dirty="0"/>
              <a:t>programs have come to Tupper Lake and Essex </a:t>
            </a:r>
            <a:r>
              <a:rPr lang="en-US" dirty="0" err="1"/>
              <a:t>Cty</a:t>
            </a:r>
            <a:endParaRPr lang="en-US" dirty="0"/>
          </a:p>
          <a:p>
            <a:r>
              <a:rPr lang="en-US" dirty="0"/>
              <a:t>Variety of NYS policies changed to help farms and small business</a:t>
            </a:r>
          </a:p>
          <a:p>
            <a:r>
              <a:rPr lang="en-US" dirty="0">
                <a:solidFill>
                  <a:schemeClr val="accent1"/>
                </a:solidFill>
              </a:rPr>
              <a:t>LG gateway project</a:t>
            </a:r>
            <a:r>
              <a:rPr lang="en-US" dirty="0"/>
              <a:t>, year-round push</a:t>
            </a:r>
          </a:p>
          <a:p>
            <a:r>
              <a:rPr lang="en-US" dirty="0"/>
              <a:t>Advantage Adirondacks project laid out a set of identity options for towns – art towns, ‘trail towns’,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513C35-B73A-427A-9DD6-80425C69A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Development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177A8-2F4E-4C91-B72F-036210D1BD7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8D568-3D23-46E1-BA3B-19870AEC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62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52285"/>
            <a:ext cx="10515600" cy="532546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AWI was successful creating a regional </a:t>
            </a:r>
            <a:r>
              <a:rPr lang="en-US" dirty="0">
                <a:solidFill>
                  <a:schemeClr val="accent1"/>
                </a:solidFill>
              </a:rPr>
              <a:t>boat washing </a:t>
            </a:r>
            <a:r>
              <a:rPr lang="en-US" dirty="0"/>
              <a:t>system</a:t>
            </a:r>
          </a:p>
          <a:p>
            <a:r>
              <a:rPr lang="en-US" dirty="0"/>
              <a:t>More </a:t>
            </a:r>
            <a:r>
              <a:rPr lang="en-US" dirty="0">
                <a:solidFill>
                  <a:schemeClr val="accent1"/>
                </a:solidFill>
              </a:rPr>
              <a:t>watershed plans </a:t>
            </a:r>
            <a:r>
              <a:rPr lang="en-US" dirty="0"/>
              <a:t>in place will lead to funding</a:t>
            </a:r>
          </a:p>
          <a:p>
            <a:r>
              <a:rPr lang="en-US" dirty="0">
                <a:solidFill>
                  <a:schemeClr val="accent1"/>
                </a:solidFill>
              </a:rPr>
              <a:t>Road salt </a:t>
            </a:r>
            <a:r>
              <a:rPr lang="en-US" dirty="0"/>
              <a:t>reduction efforts, science work, salt storage sheds</a:t>
            </a:r>
          </a:p>
          <a:p>
            <a:r>
              <a:rPr lang="en-US" dirty="0">
                <a:solidFill>
                  <a:schemeClr val="accent1"/>
                </a:solidFill>
              </a:rPr>
              <a:t>Storm water </a:t>
            </a:r>
            <a:r>
              <a:rPr lang="en-US" dirty="0"/>
              <a:t>management getting more attention</a:t>
            </a:r>
          </a:p>
          <a:p>
            <a:r>
              <a:rPr lang="en-US" dirty="0">
                <a:solidFill>
                  <a:schemeClr val="accent1"/>
                </a:solidFill>
              </a:rPr>
              <a:t>Lake George ‘smart lake’ </a:t>
            </a:r>
            <a:r>
              <a:rPr lang="en-US" dirty="0"/>
              <a:t>project and numerous water quality actions taken in the LG watershed, boat user fees increased</a:t>
            </a:r>
          </a:p>
          <a:p>
            <a:r>
              <a:rPr lang="en-US" dirty="0"/>
              <a:t>Water project </a:t>
            </a:r>
            <a:r>
              <a:rPr lang="en-US" dirty="0">
                <a:solidFill>
                  <a:schemeClr val="accent1"/>
                </a:solidFill>
              </a:rPr>
              <a:t>circuit rider </a:t>
            </a:r>
            <a:r>
              <a:rPr lang="en-US" dirty="0"/>
              <a:t>now on the job</a:t>
            </a:r>
          </a:p>
          <a:p>
            <a:pPr lvl="1"/>
            <a:r>
              <a:rPr lang="en-US" dirty="0"/>
              <a:t>Two new sewer systems (Inlet and Essex) are online</a:t>
            </a:r>
          </a:p>
          <a:p>
            <a:pPr lvl="1"/>
            <a:r>
              <a:rPr lang="en-US" dirty="0"/>
              <a:t>Elizabethtown sewer moving again, 10 existing systems moving toward upgrades</a:t>
            </a:r>
          </a:p>
          <a:p>
            <a:pPr lvl="1"/>
            <a:r>
              <a:rPr lang="en-US" dirty="0"/>
              <a:t>Four new drinking water systems funded: Tupper, Crown Pt, Lewis, Saranac</a:t>
            </a:r>
          </a:p>
          <a:p>
            <a:pPr lvl="1"/>
            <a:r>
              <a:rPr lang="en-US" dirty="0"/>
              <a:t>Big cleanup project in SLK for Lake Flower, Pontiac Bay</a:t>
            </a:r>
          </a:p>
          <a:p>
            <a:r>
              <a:rPr lang="en-US" dirty="0"/>
              <a:t>Acid rain impacts reversed, but the rules are weakening</a:t>
            </a:r>
          </a:p>
          <a:p>
            <a:r>
              <a:rPr lang="en-US" dirty="0"/>
              <a:t>Citizen science work on wetlands and </a:t>
            </a:r>
            <a:r>
              <a:rPr lang="en-US" dirty="0" err="1"/>
              <a:t>invasives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8896"/>
          </a:xfrm>
        </p:spPr>
        <p:txBody>
          <a:bodyPr/>
          <a:lstStyle/>
          <a:p>
            <a:r>
              <a:rPr lang="en-US" dirty="0"/>
              <a:t>The Waters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A75FC6-9E9B-4A43-A4F5-E8BE6B36E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29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94264"/>
            <a:ext cx="10515600" cy="5201003"/>
          </a:xfrm>
        </p:spPr>
        <p:txBody>
          <a:bodyPr>
            <a:normAutofit/>
          </a:bodyPr>
          <a:lstStyle/>
          <a:p>
            <a:r>
              <a:rPr lang="en-US" dirty="0"/>
              <a:t>This is indeed bringing a </a:t>
            </a:r>
            <a:r>
              <a:rPr lang="en-US" dirty="0">
                <a:solidFill>
                  <a:schemeClr val="accent1"/>
                </a:solidFill>
              </a:rPr>
              <a:t>parenting age cohort </a:t>
            </a:r>
            <a:r>
              <a:rPr lang="en-US" dirty="0"/>
              <a:t>here.  Watch Keeseville area census figures.</a:t>
            </a:r>
          </a:p>
          <a:p>
            <a:r>
              <a:rPr lang="en-US" dirty="0"/>
              <a:t>CSA style farming is turning into a social community</a:t>
            </a:r>
          </a:p>
          <a:p>
            <a:r>
              <a:rPr lang="en-US" dirty="0">
                <a:solidFill>
                  <a:schemeClr val="accent1"/>
                </a:solidFill>
              </a:rPr>
              <a:t>Local food </a:t>
            </a:r>
            <a:r>
              <a:rPr lang="en-US" dirty="0"/>
              <a:t>is in many schools and restaurants</a:t>
            </a:r>
          </a:p>
          <a:p>
            <a:r>
              <a:rPr lang="en-US" dirty="0">
                <a:solidFill>
                  <a:schemeClr val="accent1"/>
                </a:solidFill>
              </a:rPr>
              <a:t>Farm stay vacations </a:t>
            </a:r>
            <a:r>
              <a:rPr lang="en-US" dirty="0"/>
              <a:t>are growing, </a:t>
            </a:r>
            <a:r>
              <a:rPr lang="en-US" dirty="0">
                <a:solidFill>
                  <a:schemeClr val="tx2"/>
                </a:solidFill>
              </a:rPr>
              <a:t>6 cuisine </a:t>
            </a:r>
            <a:r>
              <a:rPr lang="en-US" dirty="0"/>
              <a:t>trails launched</a:t>
            </a:r>
          </a:p>
          <a:p>
            <a:r>
              <a:rPr lang="en-US" dirty="0"/>
              <a:t>Attracting conservation easement </a:t>
            </a:r>
            <a:r>
              <a:rPr lang="en-US" dirty="0">
                <a:solidFill>
                  <a:schemeClr val="accent1"/>
                </a:solidFill>
              </a:rPr>
              <a:t>funding</a:t>
            </a:r>
            <a:r>
              <a:rPr lang="en-US" dirty="0"/>
              <a:t> from OSI and ALT</a:t>
            </a:r>
          </a:p>
          <a:p>
            <a:r>
              <a:rPr lang="en-US" dirty="0"/>
              <a:t>Support services </a:t>
            </a:r>
            <a:r>
              <a:rPr lang="en-US" dirty="0" err="1"/>
              <a:t>e.g</a:t>
            </a:r>
            <a:r>
              <a:rPr lang="en-US" dirty="0"/>
              <a:t> a food hub and a slaughter house have been established but appear to be struggling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Agriculture is Strengthening Communities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32DAE5-D8DC-4C5A-8BBD-C5466E1E0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40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37A0F4-06F5-4B60-840D-016A79B80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29" y="1286359"/>
            <a:ext cx="11081287" cy="5206514"/>
          </a:xfrm>
        </p:spPr>
        <p:txBody>
          <a:bodyPr>
            <a:normAutofit/>
          </a:bodyPr>
          <a:lstStyle/>
          <a:p>
            <a:r>
              <a:rPr lang="en-US" dirty="0"/>
              <a:t>Local </a:t>
            </a:r>
            <a:r>
              <a:rPr lang="en-US" dirty="0">
                <a:solidFill>
                  <a:schemeClr val="accent1"/>
                </a:solidFill>
              </a:rPr>
              <a:t>brewers</a:t>
            </a:r>
            <a:r>
              <a:rPr lang="en-US" dirty="0"/>
              <a:t> continue opening, expanding, in many towns</a:t>
            </a:r>
          </a:p>
          <a:p>
            <a:r>
              <a:rPr lang="en-US" dirty="0"/>
              <a:t>Craft </a:t>
            </a:r>
            <a:r>
              <a:rPr lang="en-US" dirty="0">
                <a:solidFill>
                  <a:schemeClr val="accent1"/>
                </a:solidFill>
              </a:rPr>
              <a:t>distilleries</a:t>
            </a:r>
            <a:r>
              <a:rPr lang="en-US" dirty="0"/>
              <a:t> are opening, cold weather </a:t>
            </a:r>
            <a:r>
              <a:rPr lang="en-US" dirty="0">
                <a:solidFill>
                  <a:schemeClr val="accent1"/>
                </a:solidFill>
              </a:rPr>
              <a:t>grapes</a:t>
            </a:r>
            <a:r>
              <a:rPr lang="en-US" dirty="0"/>
              <a:t>, and </a:t>
            </a:r>
            <a:r>
              <a:rPr lang="en-US" dirty="0">
                <a:solidFill>
                  <a:schemeClr val="accent1"/>
                </a:solidFill>
              </a:rPr>
              <a:t>hops</a:t>
            </a:r>
            <a:r>
              <a:rPr lang="en-US" dirty="0"/>
              <a:t> </a:t>
            </a:r>
          </a:p>
          <a:p>
            <a:r>
              <a:rPr lang="en-US" dirty="0"/>
              <a:t>Craft beverage campus in LG aims at workforce training</a:t>
            </a:r>
          </a:p>
          <a:p>
            <a:r>
              <a:rPr lang="en-US" dirty="0"/>
              <a:t>Chester hosts a NYS certified medical </a:t>
            </a:r>
            <a:r>
              <a:rPr lang="en-US" dirty="0">
                <a:solidFill>
                  <a:schemeClr val="accent1"/>
                </a:solidFill>
              </a:rPr>
              <a:t>marijuana</a:t>
            </a:r>
            <a:r>
              <a:rPr lang="en-US" dirty="0"/>
              <a:t> grower</a:t>
            </a:r>
          </a:p>
          <a:p>
            <a:r>
              <a:rPr lang="en-US" dirty="0"/>
              <a:t>Small </a:t>
            </a:r>
            <a:r>
              <a:rPr lang="en-US" dirty="0">
                <a:solidFill>
                  <a:schemeClr val="accent1"/>
                </a:solidFill>
              </a:rPr>
              <a:t>dairy and cheese </a:t>
            </a:r>
            <a:r>
              <a:rPr lang="en-US" dirty="0"/>
              <a:t>operations are growing</a:t>
            </a:r>
          </a:p>
          <a:p>
            <a:r>
              <a:rPr lang="en-US" dirty="0"/>
              <a:t>Numerous season extension projects operating, more coming</a:t>
            </a:r>
          </a:p>
          <a:p>
            <a:r>
              <a:rPr lang="en-US" dirty="0"/>
              <a:t>Remote area </a:t>
            </a:r>
            <a:r>
              <a:rPr lang="en-US" dirty="0">
                <a:solidFill>
                  <a:schemeClr val="tx2"/>
                </a:solidFill>
              </a:rPr>
              <a:t>food distribution remains an issue</a:t>
            </a:r>
            <a:r>
              <a:rPr lang="en-US" dirty="0"/>
              <a:t>.  Farmacy effort seeking new locations.  2</a:t>
            </a:r>
            <a:r>
              <a:rPr lang="en-US" baseline="30000" dirty="0"/>
              <a:t>nd</a:t>
            </a:r>
            <a:r>
              <a:rPr lang="en-US" dirty="0"/>
              <a:t> Food Justice Summit held in 2/2019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930AE1-AF72-44FE-ABC1-B83537AF8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Agriculture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AB7F0-3989-4D8F-A5E7-C3C7B7121CF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8D2FDA-5EB8-46DC-81A5-09C3F8EB9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882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524864"/>
            <a:ext cx="10515599" cy="4586011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Solar PV </a:t>
            </a:r>
            <a:r>
              <a:rPr lang="en-US" dirty="0"/>
              <a:t>has grown 525% in 5 years in the NC-REDC</a:t>
            </a:r>
          </a:p>
          <a:p>
            <a:r>
              <a:rPr lang="en-US" dirty="0">
                <a:solidFill>
                  <a:schemeClr val="tx2"/>
                </a:solidFill>
              </a:rPr>
              <a:t>Community solar </a:t>
            </a:r>
            <a:r>
              <a:rPr lang="en-US" dirty="0"/>
              <a:t>now available in the Park</a:t>
            </a:r>
          </a:p>
          <a:p>
            <a:r>
              <a:rPr lang="en-US" dirty="0">
                <a:solidFill>
                  <a:schemeClr val="tx2"/>
                </a:solidFill>
              </a:rPr>
              <a:t>Pumped storage </a:t>
            </a:r>
            <a:r>
              <a:rPr lang="en-US" dirty="0"/>
              <a:t>project in the old mine tunnels in Moriah is in last stages of FERC permitting</a:t>
            </a:r>
          </a:p>
          <a:p>
            <a:r>
              <a:rPr lang="en-US" dirty="0">
                <a:solidFill>
                  <a:schemeClr val="accent1"/>
                </a:solidFill>
              </a:rPr>
              <a:t>Some biomass heat </a:t>
            </a:r>
            <a:r>
              <a:rPr lang="en-US" dirty="0"/>
              <a:t>installed, most in larger buildings.  Ray Brook biomass under construction. Tupper municipal system funded.  Several municipal buildings, a few schools, Paul Smiths, </a:t>
            </a:r>
            <a:r>
              <a:rPr lang="en-US" dirty="0" err="1"/>
              <a:t>ADKx</a:t>
            </a:r>
            <a:r>
              <a:rPr lang="en-US" dirty="0"/>
              <a:t> have installed biomass heat.  </a:t>
            </a:r>
          </a:p>
          <a:p>
            <a:r>
              <a:rPr lang="en-US" dirty="0"/>
              <a:t>Biomass for electricity seeing shutdowns due to oil/gas prices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 Energy, Solar Sweet Spot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C39C89-1546-4811-BADC-F5DCCA11D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36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13335"/>
            <a:ext cx="10625254" cy="4965397"/>
          </a:xfrm>
        </p:spPr>
        <p:txBody>
          <a:bodyPr>
            <a:normAutofit/>
          </a:bodyPr>
          <a:lstStyle/>
          <a:p>
            <a:r>
              <a:rPr lang="en-US" dirty="0"/>
              <a:t>Integrated </a:t>
            </a:r>
            <a:r>
              <a:rPr lang="en-US" dirty="0">
                <a:solidFill>
                  <a:schemeClr val="accent1"/>
                </a:solidFill>
              </a:rPr>
              <a:t>arts calendar </a:t>
            </a:r>
            <a:r>
              <a:rPr lang="en-US" dirty="0"/>
              <a:t>is operational</a:t>
            </a:r>
          </a:p>
          <a:p>
            <a:pPr lvl="1"/>
            <a:r>
              <a:rPr lang="en-US" dirty="0"/>
              <a:t>‘Art in the Adirondacks’ e-</a:t>
            </a:r>
            <a:r>
              <a:rPr lang="en-US" dirty="0" err="1"/>
              <a:t>newletter</a:t>
            </a:r>
            <a:endParaRPr lang="en-US" dirty="0"/>
          </a:p>
          <a:p>
            <a:r>
              <a:rPr lang="en-US" dirty="0"/>
              <a:t>All the </a:t>
            </a:r>
            <a:r>
              <a:rPr lang="en-US" dirty="0">
                <a:solidFill>
                  <a:schemeClr val="accent1"/>
                </a:solidFill>
              </a:rPr>
              <a:t>movie theaters </a:t>
            </a:r>
            <a:r>
              <a:rPr lang="en-US" dirty="0"/>
              <a:t>made the digital conversion</a:t>
            </a:r>
          </a:p>
          <a:p>
            <a:r>
              <a:rPr lang="en-US" dirty="0" err="1">
                <a:solidFill>
                  <a:schemeClr val="accent1"/>
                </a:solidFill>
              </a:rPr>
              <a:t>Santanoni</a:t>
            </a:r>
            <a:r>
              <a:rPr lang="en-US" dirty="0">
                <a:solidFill>
                  <a:schemeClr val="accent1"/>
                </a:solidFill>
              </a:rPr>
              <a:t>, </a:t>
            </a:r>
            <a:r>
              <a:rPr lang="en-US" dirty="0" err="1">
                <a:solidFill>
                  <a:schemeClr val="accent1"/>
                </a:solidFill>
              </a:rPr>
              <a:t>Tahawus</a:t>
            </a:r>
            <a:r>
              <a:rPr lang="en-US" dirty="0">
                <a:solidFill>
                  <a:schemeClr val="accent1"/>
                </a:solidFill>
              </a:rPr>
              <a:t>, fire tower </a:t>
            </a:r>
            <a:r>
              <a:rPr lang="en-US" dirty="0"/>
              <a:t>restorations draw visitors</a:t>
            </a:r>
          </a:p>
          <a:p>
            <a:r>
              <a:rPr lang="en-US" dirty="0">
                <a:solidFill>
                  <a:schemeClr val="accent1"/>
                </a:solidFill>
              </a:rPr>
              <a:t>AARCH</a:t>
            </a:r>
            <a:r>
              <a:rPr lang="en-US" dirty="0"/>
              <a:t> tours are often oversubscribed</a:t>
            </a:r>
          </a:p>
          <a:p>
            <a:r>
              <a:rPr lang="en-US" dirty="0">
                <a:solidFill>
                  <a:schemeClr val="accent1"/>
                </a:solidFill>
              </a:rPr>
              <a:t>Ft Ticonderoga </a:t>
            </a:r>
            <a:r>
              <a:rPr lang="en-US" dirty="0"/>
              <a:t>reconnecting to its Champlain waterfront, rebuilding the Pell Mansion</a:t>
            </a:r>
          </a:p>
          <a:p>
            <a:r>
              <a:rPr lang="en-US" dirty="0"/>
              <a:t>Feasibility studies for replacing </a:t>
            </a:r>
            <a:r>
              <a:rPr lang="en-US" dirty="0" err="1">
                <a:solidFill>
                  <a:schemeClr val="accent1"/>
                </a:solidFill>
              </a:rPr>
              <a:t>Seagle</a:t>
            </a:r>
            <a:r>
              <a:rPr lang="en-US" dirty="0">
                <a:solidFill>
                  <a:schemeClr val="accent1"/>
                </a:solidFill>
              </a:rPr>
              <a:t> and Pendragon theaters.  </a:t>
            </a:r>
            <a:r>
              <a:rPr lang="en-US" dirty="0"/>
              <a:t>Pendragon awarded a construction grant.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Arts and Culture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576282-03E8-420C-8482-3E94129B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80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82B27B-B340-4005-A9E5-C062E9195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259"/>
            <a:ext cx="10515600" cy="4306765"/>
          </a:xfrm>
        </p:spPr>
        <p:txBody>
          <a:bodyPr>
            <a:normAutofit/>
          </a:bodyPr>
          <a:lstStyle/>
          <a:p>
            <a:r>
              <a:rPr lang="en-US" dirty="0"/>
              <a:t>New exhibits at the </a:t>
            </a:r>
            <a:r>
              <a:rPr lang="en-US" dirty="0">
                <a:solidFill>
                  <a:schemeClr val="accent1"/>
                </a:solidFill>
              </a:rPr>
              <a:t>Adirondack Experience</a:t>
            </a:r>
          </a:p>
          <a:p>
            <a:r>
              <a:rPr lang="en-US" dirty="0">
                <a:solidFill>
                  <a:schemeClr val="accent1"/>
                </a:solidFill>
              </a:rPr>
              <a:t>John Brown Lives </a:t>
            </a:r>
            <a:r>
              <a:rPr lang="en-US" dirty="0"/>
              <a:t>and the </a:t>
            </a:r>
            <a:r>
              <a:rPr lang="en-US" dirty="0">
                <a:solidFill>
                  <a:schemeClr val="accent1"/>
                </a:solidFill>
              </a:rPr>
              <a:t>Underground Railroad Museum </a:t>
            </a:r>
            <a:r>
              <a:rPr lang="en-US" dirty="0"/>
              <a:t>are strengthening</a:t>
            </a:r>
          </a:p>
          <a:p>
            <a:r>
              <a:rPr lang="en-US" dirty="0" err="1">
                <a:solidFill>
                  <a:schemeClr val="accent1"/>
                </a:solidFill>
              </a:rPr>
              <a:t>StarTrek</a:t>
            </a:r>
            <a:r>
              <a:rPr lang="en-US" dirty="0"/>
              <a:t> fan studio in </a:t>
            </a:r>
            <a:r>
              <a:rPr lang="en-US" dirty="0" err="1"/>
              <a:t>Ti</a:t>
            </a:r>
            <a:r>
              <a:rPr lang="en-US" dirty="0"/>
              <a:t> is a big hit, won a promotion grant</a:t>
            </a:r>
          </a:p>
          <a:p>
            <a:r>
              <a:rPr lang="en-US" dirty="0">
                <a:solidFill>
                  <a:schemeClr val="accent1"/>
                </a:solidFill>
              </a:rPr>
              <a:t>Driving ‘trails’ launched</a:t>
            </a:r>
            <a:r>
              <a:rPr lang="en-US" dirty="0"/>
              <a:t>:  Lake-to-Locks, First Wilderness Heritage Corridor, an Arts Trail, and 6 cuisine trails</a:t>
            </a:r>
          </a:p>
          <a:p>
            <a:r>
              <a:rPr lang="en-US" dirty="0"/>
              <a:t>Lake George is building a significant </a:t>
            </a:r>
            <a:r>
              <a:rPr lang="en-US" dirty="0">
                <a:solidFill>
                  <a:schemeClr val="accent1"/>
                </a:solidFill>
              </a:rPr>
              <a:t>music festival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6A201D-164D-41CB-A241-DDC636EF8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Arts and Culture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180D0-0C22-4201-AA9C-1AB8C21106C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818792-D8C5-4747-90D8-B679140C1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37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87615"/>
            <a:ext cx="10515600" cy="46774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NYS has regularly funded a range of </a:t>
            </a:r>
            <a:r>
              <a:rPr lang="en-US" dirty="0">
                <a:solidFill>
                  <a:schemeClr val="accent1"/>
                </a:solidFill>
              </a:rPr>
              <a:t>promotional campaigns</a:t>
            </a:r>
          </a:p>
          <a:p>
            <a:r>
              <a:rPr lang="en-US" dirty="0"/>
              <a:t>ROOST stepped into the role of</a:t>
            </a:r>
            <a:r>
              <a:rPr lang="en-US" dirty="0">
                <a:solidFill>
                  <a:schemeClr val="accent1"/>
                </a:solidFill>
              </a:rPr>
              <a:t> regional marketing leader</a:t>
            </a:r>
            <a:endParaRPr lang="en-US" dirty="0"/>
          </a:p>
          <a:p>
            <a:r>
              <a:rPr lang="en-US" dirty="0"/>
              <a:t>Tourism in 2016 grew 3.4% in the Park, 7.4% in Essex </a:t>
            </a:r>
            <a:r>
              <a:rPr lang="en-US" dirty="0" err="1"/>
              <a:t>Cty</a:t>
            </a:r>
            <a:r>
              <a:rPr lang="en-US" dirty="0"/>
              <a:t>.  Warren </a:t>
            </a:r>
            <a:r>
              <a:rPr lang="en-US" dirty="0" err="1"/>
              <a:t>Cty</a:t>
            </a:r>
            <a:r>
              <a:rPr lang="en-US" dirty="0"/>
              <a:t>, the largest market, grew 1.3%%.  NYS grew 2.7%</a:t>
            </a:r>
          </a:p>
          <a:p>
            <a:pPr lvl="1"/>
            <a:r>
              <a:rPr lang="en-US" dirty="0"/>
              <a:t>Tourism is 39% of all labor income in Essex </a:t>
            </a:r>
            <a:r>
              <a:rPr lang="en-US" dirty="0" err="1"/>
              <a:t>Cty</a:t>
            </a:r>
            <a:r>
              <a:rPr lang="en-US" dirty="0"/>
              <a:t>, 47% of Hamilton, 14% for the Park</a:t>
            </a:r>
          </a:p>
          <a:p>
            <a:r>
              <a:rPr lang="en-US" dirty="0">
                <a:solidFill>
                  <a:schemeClr val="accent1"/>
                </a:solidFill>
              </a:rPr>
              <a:t>Themed events</a:t>
            </a:r>
            <a:r>
              <a:rPr lang="en-US" dirty="0"/>
              <a:t> all over the region, all bring promotion</a:t>
            </a:r>
          </a:p>
          <a:p>
            <a:pPr lvl="1"/>
            <a:r>
              <a:rPr lang="en-US" dirty="0"/>
              <a:t>Winter and summer sports events</a:t>
            </a:r>
          </a:p>
          <a:p>
            <a:pPr lvl="1"/>
            <a:r>
              <a:rPr lang="en-US" dirty="0"/>
              <a:t>Fishing tournaments</a:t>
            </a:r>
          </a:p>
          <a:p>
            <a:pPr lvl="1"/>
            <a:r>
              <a:rPr lang="en-US" dirty="0"/>
              <a:t>Art and music festivals</a:t>
            </a:r>
          </a:p>
          <a:p>
            <a:pPr lvl="1"/>
            <a:r>
              <a:rPr lang="en-US" dirty="0"/>
              <a:t>Food events</a:t>
            </a:r>
          </a:p>
          <a:p>
            <a:pPr lvl="1"/>
            <a:r>
              <a:rPr lang="en-US" dirty="0"/>
              <a:t>Town-wide garage sales</a:t>
            </a:r>
          </a:p>
          <a:p>
            <a:pPr lvl="1"/>
            <a:r>
              <a:rPr lang="en-US" dirty="0"/>
              <a:t>it is endless……………………….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 is Working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93632A-1373-417A-ACB7-224004F5A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26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D90BE9-D6E3-401A-A3CA-9CEA2E0EE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0184"/>
            <a:ext cx="10515600" cy="430515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AirB&amp;B</a:t>
            </a:r>
            <a:r>
              <a:rPr lang="en-US" dirty="0"/>
              <a:t> growth brings different marketing and promotion  </a:t>
            </a:r>
          </a:p>
          <a:p>
            <a:r>
              <a:rPr lang="en-US" dirty="0"/>
              <a:t>New marketing </a:t>
            </a:r>
            <a:r>
              <a:rPr lang="en-US" dirty="0">
                <a:solidFill>
                  <a:schemeClr val="accent1"/>
                </a:solidFill>
              </a:rPr>
              <a:t>aiming at millennials</a:t>
            </a:r>
            <a:r>
              <a:rPr lang="en-US" dirty="0"/>
              <a:t>, younger, more diverse populations</a:t>
            </a:r>
          </a:p>
          <a:p>
            <a:r>
              <a:rPr lang="en-US" dirty="0"/>
              <a:t>Expansion of cell service is moving lots of tourism info to </a:t>
            </a:r>
            <a:r>
              <a:rPr lang="en-US" dirty="0">
                <a:solidFill>
                  <a:schemeClr val="accent1"/>
                </a:solidFill>
              </a:rPr>
              <a:t>smart phones</a:t>
            </a:r>
          </a:p>
          <a:p>
            <a:r>
              <a:rPr lang="en-US" dirty="0">
                <a:solidFill>
                  <a:schemeClr val="accent1"/>
                </a:solidFill>
              </a:rPr>
              <a:t>Social media </a:t>
            </a:r>
            <a:r>
              <a:rPr lang="en-US" dirty="0"/>
              <a:t>is very strong, user powered, can lead to crowding</a:t>
            </a:r>
          </a:p>
          <a:p>
            <a:r>
              <a:rPr lang="en-US" dirty="0"/>
              <a:t>No promotion aimed at the retired or minority demographics</a:t>
            </a:r>
          </a:p>
          <a:p>
            <a:r>
              <a:rPr lang="en-US" dirty="0"/>
              <a:t>No promotion effort is aimed at gaining new residents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8C8BE0-F4CF-44B7-8345-374CFD7CA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 is Working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61C6F-8B56-4ACE-8ED3-771CDBDBA6B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C1BE1-53CC-4413-BB97-513FC0E0E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53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335989"/>
            <a:ext cx="10894017" cy="47813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Plattsburgh airport</a:t>
            </a:r>
            <a:r>
              <a:rPr lang="en-US" dirty="0"/>
              <a:t> expanded to nine gates and Int’l Customs</a:t>
            </a:r>
          </a:p>
          <a:p>
            <a:pPr lvl="1"/>
            <a:r>
              <a:rPr lang="en-US" dirty="0"/>
              <a:t>New United flights to Washington/Dulles</a:t>
            </a:r>
          </a:p>
          <a:p>
            <a:r>
              <a:rPr lang="en-US" dirty="0">
                <a:solidFill>
                  <a:schemeClr val="accent1"/>
                </a:solidFill>
              </a:rPr>
              <a:t>Watertown</a:t>
            </a:r>
            <a:r>
              <a:rPr lang="en-US" dirty="0"/>
              <a:t> has flights to Chicago.  </a:t>
            </a:r>
            <a:r>
              <a:rPr lang="en-US" dirty="0">
                <a:solidFill>
                  <a:schemeClr val="accent1"/>
                </a:solidFill>
              </a:rPr>
              <a:t>SLK</a:t>
            </a:r>
            <a:r>
              <a:rPr lang="en-US" dirty="0"/>
              <a:t> has flights to Boston</a:t>
            </a:r>
          </a:p>
          <a:p>
            <a:r>
              <a:rPr lang="en-US" dirty="0">
                <a:solidFill>
                  <a:schemeClr val="accent1"/>
                </a:solidFill>
              </a:rPr>
              <a:t>Amtrak</a:t>
            </a:r>
            <a:r>
              <a:rPr lang="en-US" dirty="0"/>
              <a:t> NYC to Montreal has seen some track improvements</a:t>
            </a:r>
          </a:p>
          <a:p>
            <a:pPr lvl="1"/>
            <a:r>
              <a:rPr lang="en-US" dirty="0"/>
              <a:t>Amtrak doing creative marketing to Ticonderoga and LP connecting van service from Westport</a:t>
            </a:r>
          </a:p>
          <a:p>
            <a:r>
              <a:rPr lang="en-US" dirty="0">
                <a:solidFill>
                  <a:schemeClr val="accent1"/>
                </a:solidFill>
              </a:rPr>
              <a:t>EV charging stations </a:t>
            </a:r>
            <a:r>
              <a:rPr lang="en-US" dirty="0"/>
              <a:t>starting to pop up.  Tupper has 11 and LG has 12. Many more soon to appear in various towns</a:t>
            </a:r>
          </a:p>
          <a:p>
            <a:r>
              <a:rPr lang="en-US" dirty="0"/>
              <a:t>Uber and Lyft are now legal here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1" y="287070"/>
            <a:ext cx="10515599" cy="1052195"/>
          </a:xfrm>
        </p:spPr>
        <p:txBody>
          <a:bodyPr/>
          <a:lstStyle/>
          <a:p>
            <a:r>
              <a:rPr lang="en-US" dirty="0"/>
              <a:t>Transportation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9601B1-7436-4834-9333-2D5197BB7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034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1E0F25-7FB9-4EC4-9796-CCEBDBD26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90"/>
            <a:ext cx="10515600" cy="427697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Environmental steps </a:t>
            </a:r>
            <a:r>
              <a:rPr lang="en-US" dirty="0"/>
              <a:t>taken</a:t>
            </a:r>
          </a:p>
          <a:p>
            <a:pPr lvl="1"/>
            <a:r>
              <a:rPr lang="en-US" dirty="0"/>
              <a:t>Demonstration of new open-bottom culvert designs</a:t>
            </a:r>
          </a:p>
          <a:p>
            <a:pPr lvl="1"/>
            <a:r>
              <a:rPr lang="en-US" dirty="0"/>
              <a:t>Two porous pavement projects</a:t>
            </a:r>
          </a:p>
          <a:p>
            <a:pPr lvl="1"/>
            <a:r>
              <a:rPr lang="en-US" dirty="0"/>
              <a:t>Many salt sheds</a:t>
            </a:r>
          </a:p>
          <a:p>
            <a:pPr lvl="1"/>
            <a:r>
              <a:rPr lang="en-US" dirty="0"/>
              <a:t>Testing different winter de-icing methods, policies, more science</a:t>
            </a:r>
          </a:p>
          <a:p>
            <a:pPr lvl="1"/>
            <a:r>
              <a:rPr lang="en-US" dirty="0" err="1"/>
              <a:t>Ausable</a:t>
            </a:r>
            <a:r>
              <a:rPr lang="en-US" dirty="0"/>
              <a:t> watershed bridge replacements</a:t>
            </a:r>
          </a:p>
          <a:p>
            <a:r>
              <a:rPr lang="en-US" dirty="0"/>
              <a:t>Bus services are in need of comprehensive study</a:t>
            </a:r>
          </a:p>
          <a:p>
            <a:pPr lvl="1"/>
            <a:r>
              <a:rPr lang="en-US" dirty="0"/>
              <a:t>DOT Transportation UMP proposal has much of the data</a:t>
            </a:r>
          </a:p>
          <a:p>
            <a:pPr lvl="1"/>
            <a:r>
              <a:rPr lang="en-US" dirty="0"/>
              <a:t>Local bus usage is weak</a:t>
            </a:r>
          </a:p>
          <a:p>
            <a:r>
              <a:rPr lang="en-US" dirty="0"/>
              <a:t>The scenic railroads are a train wreck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1E2A6A-F693-42D2-B80C-880520C5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F13BA-25B6-4D37-89FE-EABF7741159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AAA6EC-5589-4DA9-9F4E-D0F523A07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75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506708"/>
            <a:ext cx="10515601" cy="444244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Completed the </a:t>
            </a:r>
            <a:r>
              <a:rPr lang="en-US" dirty="0">
                <a:solidFill>
                  <a:schemeClr val="accent1"/>
                </a:solidFill>
              </a:rPr>
              <a:t>Finch land </a:t>
            </a:r>
            <a:r>
              <a:rPr lang="en-US" dirty="0"/>
              <a:t>acquisitions and the </a:t>
            </a:r>
            <a:r>
              <a:rPr lang="en-US" dirty="0">
                <a:solidFill>
                  <a:schemeClr val="accent1"/>
                </a:solidFill>
              </a:rPr>
              <a:t>Elk Lake </a:t>
            </a:r>
            <a:r>
              <a:rPr lang="en-US" dirty="0"/>
              <a:t>conservation easement</a:t>
            </a:r>
          </a:p>
          <a:p>
            <a:pPr lvl="1"/>
            <a:r>
              <a:rPr lang="en-US" dirty="0"/>
              <a:t>Small parcel acquisitions and easements continue</a:t>
            </a:r>
          </a:p>
          <a:p>
            <a:r>
              <a:rPr lang="en-US" dirty="0"/>
              <a:t>No notable success stopping insects attacking several tree species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Emerald Ash Borer </a:t>
            </a:r>
            <a:r>
              <a:rPr lang="en-US" dirty="0"/>
              <a:t>is officially a lost cause  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Adelgids</a:t>
            </a:r>
            <a:r>
              <a:rPr lang="en-US" dirty="0"/>
              <a:t> facing ongoing research at Cornell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Oak Wilt </a:t>
            </a:r>
            <a:r>
              <a:rPr lang="en-US" dirty="0"/>
              <a:t>attacking oak trees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chemeClr val="accent1"/>
                </a:solidFill>
              </a:rPr>
              <a:t>pine beetle </a:t>
            </a:r>
            <a:r>
              <a:rPr lang="en-US" dirty="0"/>
              <a:t>is appearing south of the Park</a:t>
            </a:r>
          </a:p>
          <a:p>
            <a:r>
              <a:rPr lang="en-US" dirty="0"/>
              <a:t>In March 2018, DEC adopted guidelines to control </a:t>
            </a:r>
            <a:r>
              <a:rPr lang="en-US" dirty="0" err="1"/>
              <a:t>invasives</a:t>
            </a:r>
            <a:r>
              <a:rPr lang="en-US" dirty="0"/>
              <a:t> on Forest Preserve</a:t>
            </a:r>
          </a:p>
          <a:p>
            <a:r>
              <a:rPr lang="en-US" dirty="0"/>
              <a:t>DEC has controlled the feral swine problem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Forest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251C7E-3422-4C98-9E9D-F768EB11F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84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40998"/>
            <a:ext cx="10515600" cy="4881397"/>
          </a:xfrm>
        </p:spPr>
        <p:txBody>
          <a:bodyPr>
            <a:normAutofit fontScale="92500"/>
          </a:bodyPr>
          <a:lstStyle/>
          <a:p>
            <a:r>
              <a:rPr lang="en-US" dirty="0"/>
              <a:t>Ice in/out dates indicate </a:t>
            </a:r>
            <a:r>
              <a:rPr lang="en-US" dirty="0">
                <a:solidFill>
                  <a:schemeClr val="tx2"/>
                </a:solidFill>
              </a:rPr>
              <a:t>shorter winters, longer shoulder seasons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Youth Climate Summit </a:t>
            </a:r>
            <a:r>
              <a:rPr lang="en-US" dirty="0"/>
              <a:t>at TWC is going national, global, winning awards</a:t>
            </a:r>
          </a:p>
          <a:p>
            <a:r>
              <a:rPr lang="en-US" dirty="0"/>
              <a:t>Leading </a:t>
            </a:r>
            <a:r>
              <a:rPr lang="en-US" dirty="0">
                <a:solidFill>
                  <a:schemeClr val="accent1"/>
                </a:solidFill>
              </a:rPr>
              <a:t>towns using Clean Energy Community NYSERDA </a:t>
            </a:r>
            <a:r>
              <a:rPr lang="en-US" dirty="0"/>
              <a:t>programs, to bring </a:t>
            </a:r>
            <a:r>
              <a:rPr lang="en-US" dirty="0" err="1"/>
              <a:t>solarPV</a:t>
            </a:r>
            <a:r>
              <a:rPr lang="en-US" dirty="0"/>
              <a:t>, LED street lighting, EV changing stations to towns</a:t>
            </a:r>
          </a:p>
          <a:p>
            <a:r>
              <a:rPr lang="en-US" dirty="0">
                <a:solidFill>
                  <a:schemeClr val="accent1"/>
                </a:solidFill>
              </a:rPr>
              <a:t>Uneven winter weather </a:t>
            </a:r>
            <a:r>
              <a:rPr lang="en-US" dirty="0"/>
              <a:t>causes big problems for sports events, visitor cancellations</a:t>
            </a:r>
          </a:p>
          <a:p>
            <a:pPr lvl="1"/>
            <a:r>
              <a:rPr lang="en-US" dirty="0"/>
              <a:t>Winter visits are 30% of tourism</a:t>
            </a:r>
          </a:p>
          <a:p>
            <a:pPr lvl="1"/>
            <a:r>
              <a:rPr lang="en-US" dirty="0"/>
              <a:t>Gore reaches 85% solar PV for power, </a:t>
            </a:r>
            <a:r>
              <a:rPr lang="en-US" dirty="0" err="1"/>
              <a:t>VanHo</a:t>
            </a:r>
            <a:r>
              <a:rPr lang="en-US" dirty="0"/>
              <a:t> gets a snow factory, snow guns at Cascade Ski Ctr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Change, a Mixed Bag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ABF80B-9AEC-47EF-89CD-EE73FBCB2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60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2A4C5A-2281-4FD3-8172-A5D96CF5C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619"/>
            <a:ext cx="10515600" cy="43806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will be a </a:t>
            </a:r>
            <a:r>
              <a:rPr lang="en-US" dirty="0">
                <a:solidFill>
                  <a:schemeClr val="accent1"/>
                </a:solidFill>
              </a:rPr>
              <a:t>refuge for species moving north</a:t>
            </a:r>
            <a:r>
              <a:rPr lang="en-US" dirty="0"/>
              <a:t>, biodiversity should increase</a:t>
            </a:r>
          </a:p>
          <a:p>
            <a:r>
              <a:rPr lang="en-US" dirty="0">
                <a:solidFill>
                  <a:schemeClr val="accent1"/>
                </a:solidFill>
              </a:rPr>
              <a:t>Lyme disease </a:t>
            </a:r>
            <a:r>
              <a:rPr lang="en-US" dirty="0"/>
              <a:t>increasing </a:t>
            </a:r>
          </a:p>
          <a:p>
            <a:r>
              <a:rPr lang="en-US" dirty="0"/>
              <a:t>Some old dams are being removed, not repaired</a:t>
            </a:r>
          </a:p>
          <a:p>
            <a:pPr lvl="1"/>
            <a:r>
              <a:rPr lang="en-US" dirty="0"/>
              <a:t>E.g. Willsboro, </a:t>
            </a:r>
            <a:r>
              <a:rPr lang="en-US" dirty="0" err="1"/>
              <a:t>Ausable</a:t>
            </a:r>
            <a:r>
              <a:rPr lang="en-US" dirty="0"/>
              <a:t> Forks</a:t>
            </a:r>
          </a:p>
          <a:p>
            <a:r>
              <a:rPr lang="en-US" dirty="0" err="1"/>
              <a:t>Ti</a:t>
            </a:r>
            <a:r>
              <a:rPr lang="en-US" dirty="0"/>
              <a:t> paper mill has switched from oil to gas</a:t>
            </a:r>
          </a:p>
          <a:p>
            <a:r>
              <a:rPr lang="en-US" dirty="0"/>
              <a:t>EV’s showing up more frequently</a:t>
            </a:r>
          </a:p>
          <a:p>
            <a:r>
              <a:rPr lang="en-US" dirty="0"/>
              <a:t>Recovery from Irene is largely done, 8 years of work</a:t>
            </a:r>
          </a:p>
          <a:p>
            <a:pPr lvl="1"/>
            <a:r>
              <a:rPr lang="en-US" dirty="0"/>
              <a:t>Flood zone map updates still not finished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2A848E-B293-47CA-A1AC-4513E342D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Change, a Mixed Bag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E7AAD-CD57-4B93-ABD5-ECF3112656B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70B2E1-0E26-48DC-917A-5D89547D1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358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93380"/>
            <a:ext cx="10636405" cy="4911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Shift to wellness and ACA implementation meant </a:t>
            </a:r>
            <a:r>
              <a:rPr lang="en-US" dirty="0">
                <a:solidFill>
                  <a:schemeClr val="accent1"/>
                </a:solidFill>
              </a:rPr>
              <a:t>hospital admissions dropped</a:t>
            </a:r>
            <a:r>
              <a:rPr lang="en-US" dirty="0"/>
              <a:t>.  </a:t>
            </a:r>
          </a:p>
          <a:p>
            <a:pPr lvl="1"/>
            <a:r>
              <a:rPr lang="en-US" dirty="0"/>
              <a:t>Elizabethtown, </a:t>
            </a:r>
            <a:r>
              <a:rPr lang="en-US" dirty="0" err="1"/>
              <a:t>Ti</a:t>
            </a:r>
            <a:r>
              <a:rPr lang="en-US" dirty="0"/>
              <a:t>, Plattsburgh and Malone hospitals have aligned with Burlington.</a:t>
            </a:r>
          </a:p>
          <a:p>
            <a:pPr lvl="1"/>
            <a:r>
              <a:rPr lang="en-US" dirty="0" err="1"/>
              <a:t>Adk</a:t>
            </a:r>
            <a:r>
              <a:rPr lang="en-US" dirty="0"/>
              <a:t> Health built new ORs.  Lake Placid ER and clinic has been replaced.</a:t>
            </a:r>
          </a:p>
          <a:p>
            <a:r>
              <a:rPr lang="en-US" dirty="0"/>
              <a:t>Investments made in at least </a:t>
            </a:r>
            <a:r>
              <a:rPr lang="en-US" dirty="0">
                <a:solidFill>
                  <a:schemeClr val="accent1"/>
                </a:solidFill>
              </a:rPr>
              <a:t>5 new clinics</a:t>
            </a:r>
            <a:endParaRPr lang="en-US" dirty="0"/>
          </a:p>
          <a:p>
            <a:pPr lvl="1"/>
            <a:r>
              <a:rPr lang="en-US" dirty="0"/>
              <a:t>Large new Hudson Headwaters Health clinic in Warrensburg</a:t>
            </a:r>
          </a:p>
          <a:p>
            <a:r>
              <a:rPr lang="en-US" dirty="0"/>
              <a:t>New assisted living and memory care in Willsboro.  Three nursing homes changed owners, </a:t>
            </a:r>
            <a:r>
              <a:rPr lang="en-US" dirty="0">
                <a:solidFill>
                  <a:schemeClr val="tx2"/>
                </a:solidFill>
              </a:rPr>
              <a:t>none closed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chemeClr val="tx2"/>
                </a:solidFill>
              </a:rPr>
              <a:t>NYS insurance exchange </a:t>
            </a:r>
            <a:r>
              <a:rPr lang="en-US" dirty="0"/>
              <a:t>increased choice, improved coverage at lower cost.  Medicaid expansion insured thousands.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921413"/>
          </a:xfrm>
        </p:spPr>
        <p:txBody>
          <a:bodyPr/>
          <a:lstStyle/>
          <a:p>
            <a:r>
              <a:rPr lang="en-US" dirty="0"/>
              <a:t>Healthcare Navigated the ACA Shift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300735-7A9C-4193-87F3-16435B775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58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078EC5-16B3-4902-AB44-F5F48FAFE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035"/>
            <a:ext cx="10515600" cy="415800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solidFill>
                  <a:schemeClr val="accent1"/>
                </a:solidFill>
              </a:rPr>
              <a:t>Telemed</a:t>
            </a:r>
            <a:r>
              <a:rPr lang="en-US" dirty="0">
                <a:solidFill>
                  <a:schemeClr val="accent1"/>
                </a:solidFill>
              </a:rPr>
              <a:t> network </a:t>
            </a:r>
            <a:r>
              <a:rPr lang="en-US" dirty="0"/>
              <a:t>reaches all health centers, usage growing. Free online MDs being started by insurance.</a:t>
            </a:r>
          </a:p>
          <a:p>
            <a:r>
              <a:rPr lang="en-US" dirty="0"/>
              <a:t>Wellness Institute in Westport began programs summer 2017</a:t>
            </a:r>
          </a:p>
          <a:p>
            <a:r>
              <a:rPr lang="en-US" dirty="0">
                <a:solidFill>
                  <a:schemeClr val="accent1"/>
                </a:solidFill>
              </a:rPr>
              <a:t>Birth-to-Three </a:t>
            </a:r>
            <a:r>
              <a:rPr lang="en-US" dirty="0"/>
              <a:t>and</a:t>
            </a:r>
            <a:r>
              <a:rPr lang="en-US" dirty="0">
                <a:solidFill>
                  <a:schemeClr val="accent1"/>
                </a:solidFill>
              </a:rPr>
              <a:t> aging-in-place </a:t>
            </a:r>
            <a:r>
              <a:rPr lang="en-US" dirty="0"/>
              <a:t>care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projects launched by </a:t>
            </a:r>
            <a:r>
              <a:rPr lang="en-US" dirty="0" err="1"/>
              <a:t>Adk</a:t>
            </a:r>
            <a:r>
              <a:rPr lang="en-US" dirty="0"/>
              <a:t> Foundation, Mercy Care</a:t>
            </a:r>
          </a:p>
          <a:p>
            <a:r>
              <a:rPr lang="en-US" dirty="0">
                <a:solidFill>
                  <a:schemeClr val="accent1"/>
                </a:solidFill>
              </a:rPr>
              <a:t>Opioid detox </a:t>
            </a:r>
            <a:r>
              <a:rPr lang="en-US" dirty="0"/>
              <a:t>centers being funded</a:t>
            </a:r>
          </a:p>
          <a:p>
            <a:r>
              <a:rPr lang="en-US" dirty="0">
                <a:solidFill>
                  <a:schemeClr val="accent1"/>
                </a:solidFill>
              </a:rPr>
              <a:t>Shortage of EMTs</a:t>
            </a:r>
            <a:r>
              <a:rPr lang="en-US" dirty="0"/>
              <a:t> leading to county wide tax districts for paid EMTs.</a:t>
            </a:r>
          </a:p>
          <a:p>
            <a:r>
              <a:rPr lang="en-US" dirty="0"/>
              <a:t>Lack of home health care in Hamilton County is a dire problem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B6E713-2B5C-4746-AA34-9181D60B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653BF-B60E-4EFA-BE83-5D9E238C3A2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72147D-6480-4BED-88FD-7332ACFE7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49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522535"/>
            <a:ext cx="10591800" cy="4690090"/>
          </a:xfrm>
        </p:spPr>
        <p:txBody>
          <a:bodyPr>
            <a:normAutofit/>
          </a:bodyPr>
          <a:lstStyle/>
          <a:p>
            <a:r>
              <a:rPr lang="en-US" dirty="0"/>
              <a:t>Villages of </a:t>
            </a:r>
            <a:r>
              <a:rPr lang="en-US" dirty="0">
                <a:solidFill>
                  <a:schemeClr val="accent1"/>
                </a:solidFill>
              </a:rPr>
              <a:t>Keeseville and Port Henry dissolved</a:t>
            </a:r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Circuit riders </a:t>
            </a:r>
            <a:r>
              <a:rPr lang="en-US" dirty="0"/>
              <a:t>hired for solar, water/sewer projects</a:t>
            </a:r>
          </a:p>
          <a:p>
            <a:r>
              <a:rPr lang="en-US" dirty="0"/>
              <a:t>Some 911 dispatch consolidated.  Hamilton </a:t>
            </a:r>
            <a:r>
              <a:rPr lang="en-US" dirty="0" err="1"/>
              <a:t>Cty</a:t>
            </a:r>
            <a:r>
              <a:rPr lang="en-US" dirty="0"/>
              <a:t> has consolidated fuel purchases.  Warren </a:t>
            </a:r>
            <a:r>
              <a:rPr lang="en-US" dirty="0" err="1"/>
              <a:t>Cty</a:t>
            </a:r>
            <a:r>
              <a:rPr lang="en-US" dirty="0"/>
              <a:t> moving to more joint purchasing.  County wide emergency radio systems.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LP voters rejected village/town court consolidation, twice</a:t>
            </a:r>
          </a:p>
          <a:p>
            <a:r>
              <a:rPr lang="en-US" dirty="0"/>
              <a:t>A few towns have Comprehensive Land Use Plans.  But it is easier and cheaper to leave responsibility for approving projects to the APA. 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is Slowly Shrinking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5AA84B-DC66-4C08-9A08-FFDD4268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942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2EA5D5-5334-4560-A285-71D8BB3B2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009"/>
            <a:ext cx="10515600" cy="4442441"/>
          </a:xfrm>
        </p:spPr>
        <p:txBody>
          <a:bodyPr>
            <a:normAutofit/>
          </a:bodyPr>
          <a:lstStyle/>
          <a:p>
            <a:r>
              <a:rPr lang="en-US" dirty="0"/>
              <a:t>State government jobs are </a:t>
            </a:r>
            <a:r>
              <a:rPr lang="en-US" dirty="0">
                <a:solidFill>
                  <a:srgbClr val="0070C0"/>
                </a:solidFill>
              </a:rPr>
              <a:t>declining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Two prisons close</a:t>
            </a:r>
            <a:r>
              <a:rPr lang="en-US" dirty="0"/>
              <a:t>d, continuing reductions likely</a:t>
            </a:r>
          </a:p>
          <a:p>
            <a:pPr lvl="1"/>
            <a:r>
              <a:rPr lang="en-US" dirty="0" err="1"/>
              <a:t>Sunmount</a:t>
            </a:r>
            <a:r>
              <a:rPr lang="en-US" dirty="0"/>
              <a:t> cut its resident population by 1/3</a:t>
            </a:r>
          </a:p>
          <a:p>
            <a:pPr lvl="1"/>
            <a:r>
              <a:rPr lang="en-US" dirty="0"/>
              <a:t>NYS adopting online service delivery, e.g. DMV, sports licenses, the health insurance exchange and webcasting meetings</a:t>
            </a:r>
          </a:p>
          <a:p>
            <a:r>
              <a:rPr lang="en-US" dirty="0"/>
              <a:t>Trump tax bill hit home owners in NYS with </a:t>
            </a:r>
            <a:r>
              <a:rPr lang="en-US" dirty="0">
                <a:solidFill>
                  <a:schemeClr val="accent1"/>
                </a:solidFill>
              </a:rPr>
              <a:t>real estate tax and mortgage interest deduction caps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592F96-1146-45A4-9C39-50DFDC4B4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E0311-70FC-4F3B-95E2-BAC00C3BC6D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BE002F-A1ED-4123-8C41-6CE6CDC1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318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66344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Most school districts are still shrinking</a:t>
            </a:r>
            <a:r>
              <a:rPr lang="en-US" dirty="0"/>
              <a:t>.  Level enrollments are viewed as good news. </a:t>
            </a:r>
          </a:p>
          <a:p>
            <a:r>
              <a:rPr lang="en-US" dirty="0"/>
              <a:t>A few districts attract tuition paying students from nearby towns and international students</a:t>
            </a:r>
          </a:p>
          <a:p>
            <a:r>
              <a:rPr lang="en-US" dirty="0"/>
              <a:t>Some merger sports, course sharing, cafeteria services, admin</a:t>
            </a:r>
          </a:p>
          <a:p>
            <a:r>
              <a:rPr lang="en-US" dirty="0"/>
              <a:t>Several </a:t>
            </a:r>
            <a:r>
              <a:rPr lang="en-US" dirty="0">
                <a:solidFill>
                  <a:schemeClr val="accent1"/>
                </a:solidFill>
              </a:rPr>
              <a:t>high schools get top level NYS rankings</a:t>
            </a:r>
          </a:p>
          <a:p>
            <a:r>
              <a:rPr lang="en-US" dirty="0"/>
              <a:t>Internet, computers/pads reach most students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Two small districts ceased operations</a:t>
            </a:r>
            <a:r>
              <a:rPr lang="en-US" dirty="0"/>
              <a:t>, tuition students to neighboring schools, easier than a merger</a:t>
            </a:r>
          </a:p>
          <a:p>
            <a:r>
              <a:rPr lang="en-US" dirty="0">
                <a:solidFill>
                  <a:schemeClr val="accent1"/>
                </a:solidFill>
              </a:rPr>
              <a:t>The Westport/Elizabethtown merger </a:t>
            </a:r>
            <a:r>
              <a:rPr lang="en-US" dirty="0"/>
              <a:t>is the first approved by voters in NYS since 2003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Education: K-12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95D350-F836-4B90-B559-A6A0842C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26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96774"/>
            <a:ext cx="10795000" cy="1583050"/>
          </a:xfrm>
        </p:spPr>
        <p:txBody>
          <a:bodyPr>
            <a:normAutofit/>
          </a:bodyPr>
          <a:lstStyle/>
          <a:p>
            <a:r>
              <a:rPr lang="en-US" dirty="0"/>
              <a:t>CGA continues meeting annually</a:t>
            </a:r>
          </a:p>
          <a:p>
            <a:pPr lvl="1"/>
            <a:r>
              <a:rPr lang="en-US" dirty="0"/>
              <a:t>Regional alignment it generates helps bring State funds to the region</a:t>
            </a:r>
          </a:p>
          <a:p>
            <a:r>
              <a:rPr lang="en-US" dirty="0">
                <a:solidFill>
                  <a:schemeClr val="accent1"/>
                </a:solidFill>
              </a:rPr>
              <a:t>Park-wide summit meetings </a:t>
            </a:r>
            <a:r>
              <a:rPr lang="en-US" dirty="0"/>
              <a:t>on various topics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– Regional Approaches More Common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998534-A42C-4AD9-81B5-0DEEF2030A82}"/>
              </a:ext>
            </a:extLst>
          </p:cNvPr>
          <p:cNvSpPr/>
          <p:nvPr/>
        </p:nvSpPr>
        <p:spPr>
          <a:xfrm>
            <a:off x="1122947" y="2817764"/>
            <a:ext cx="418297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/>
              <a:t>Tourism Meetings</a:t>
            </a:r>
          </a:p>
          <a:p>
            <a:pPr lvl="1"/>
            <a:r>
              <a:rPr lang="en-US" sz="2800" dirty="0" err="1"/>
              <a:t>Adk</a:t>
            </a:r>
            <a:r>
              <a:rPr lang="en-US" sz="2800" dirty="0"/>
              <a:t> Non-Profit Network</a:t>
            </a:r>
          </a:p>
          <a:p>
            <a:pPr lvl="1"/>
            <a:r>
              <a:rPr lang="en-US" sz="2800" dirty="0"/>
              <a:t>Birth-to-3 Alliance</a:t>
            </a:r>
          </a:p>
          <a:p>
            <a:pPr lvl="1"/>
            <a:r>
              <a:rPr lang="en-US" sz="2800" dirty="0"/>
              <a:t>Diversity Symposiums</a:t>
            </a:r>
          </a:p>
          <a:p>
            <a:pPr lvl="1"/>
            <a:r>
              <a:rPr lang="en-US" sz="2800" dirty="0"/>
              <a:t>Food Justice Summit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21016-1C99-452F-A669-C039666E92A7}"/>
              </a:ext>
            </a:extLst>
          </p:cNvPr>
          <p:cNvSpPr/>
          <p:nvPr/>
        </p:nvSpPr>
        <p:spPr>
          <a:xfrm>
            <a:off x="5333999" y="2830344"/>
            <a:ext cx="51815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dirty="0"/>
              <a:t>Arts and Culture</a:t>
            </a:r>
          </a:p>
          <a:p>
            <a:pPr lvl="1"/>
            <a:r>
              <a:rPr lang="en-US" sz="2800" dirty="0"/>
              <a:t>Road Salt</a:t>
            </a:r>
          </a:p>
          <a:p>
            <a:pPr lvl="1"/>
            <a:r>
              <a:rPr lang="en-US" sz="2800" dirty="0"/>
              <a:t>Tax Assessors</a:t>
            </a:r>
          </a:p>
          <a:p>
            <a:pPr lvl="1"/>
            <a:r>
              <a:rPr lang="en-US" sz="2800" dirty="0"/>
              <a:t>Value of Retired Populations</a:t>
            </a:r>
          </a:p>
          <a:p>
            <a:pPr lvl="1"/>
            <a:r>
              <a:rPr lang="en-US" sz="2800" dirty="0"/>
              <a:t>Youth Climate Summit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1940E-04D7-4A7A-9A73-60FA6A6B0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9D5340-B099-4620-B1B6-EA50DF3D2D0B}"/>
              </a:ext>
            </a:extLst>
          </p:cNvPr>
          <p:cNvSpPr/>
          <p:nvPr/>
        </p:nvSpPr>
        <p:spPr>
          <a:xfrm>
            <a:off x="971550" y="5099276"/>
            <a:ext cx="93442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Not much successful work on affordable housing.  Conflicts with growing vacation rental business.</a:t>
            </a:r>
          </a:p>
        </p:txBody>
      </p:sp>
    </p:spTree>
    <p:extLst>
      <p:ext uri="{BB962C8B-B14F-4D97-AF65-F5344CB8AC3E}">
        <p14:creationId xmlns:p14="http://schemas.microsoft.com/office/powerpoint/2010/main" val="3681383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91048"/>
            <a:ext cx="10515600" cy="4664063"/>
          </a:xfrm>
        </p:spPr>
        <p:txBody>
          <a:bodyPr>
            <a:normAutofit/>
          </a:bodyPr>
          <a:lstStyle/>
          <a:p>
            <a:r>
              <a:rPr lang="en-US" dirty="0"/>
              <a:t>Total population is slowly </a:t>
            </a:r>
            <a:r>
              <a:rPr lang="en-US" dirty="0">
                <a:solidFill>
                  <a:schemeClr val="accent1"/>
                </a:solidFill>
              </a:rPr>
              <a:t>declining</a:t>
            </a:r>
            <a:r>
              <a:rPr lang="en-US" dirty="0"/>
              <a:t>, trending </a:t>
            </a:r>
            <a:r>
              <a:rPr lang="en-US" dirty="0">
                <a:solidFill>
                  <a:schemeClr val="accent1"/>
                </a:solidFill>
              </a:rPr>
              <a:t>older</a:t>
            </a:r>
            <a:r>
              <a:rPr lang="en-US" dirty="0"/>
              <a:t>, low share of 20-40yo parenting age group</a:t>
            </a:r>
          </a:p>
          <a:p>
            <a:pPr lvl="1"/>
            <a:r>
              <a:rPr lang="en-US" dirty="0"/>
              <a:t>We will reach a median age of 50 fairly soon  </a:t>
            </a:r>
          </a:p>
          <a:p>
            <a:r>
              <a:rPr lang="en-US" dirty="0"/>
              <a:t>Some seasonal boomers retire here in their earlier years, but often leave as older seniors</a:t>
            </a:r>
          </a:p>
          <a:p>
            <a:r>
              <a:rPr lang="en-US" dirty="0">
                <a:solidFill>
                  <a:schemeClr val="accent1"/>
                </a:solidFill>
              </a:rPr>
              <a:t>Diversity is now a high profile issue</a:t>
            </a:r>
            <a:r>
              <a:rPr lang="en-US" dirty="0"/>
              <a:t>, </a:t>
            </a:r>
            <a:r>
              <a:rPr lang="en-US" dirty="0" err="1"/>
              <a:t>Adks</a:t>
            </a:r>
            <a:r>
              <a:rPr lang="en-US" dirty="0"/>
              <a:t> is &gt;90% white</a:t>
            </a:r>
          </a:p>
          <a:p>
            <a:pPr lvl="1"/>
            <a:r>
              <a:rPr lang="en-US" dirty="0"/>
              <a:t>NYC is only 33% white, poverty rate + near poverty hits 45.8%</a:t>
            </a:r>
          </a:p>
          <a:p>
            <a:r>
              <a:rPr lang="en-US" dirty="0">
                <a:solidFill>
                  <a:schemeClr val="accent1"/>
                </a:solidFill>
              </a:rPr>
              <a:t>Bright spots</a:t>
            </a:r>
            <a:r>
              <a:rPr lang="en-US" dirty="0"/>
              <a:t>:  Champlain Valley young farmers, Saranac Lake</a:t>
            </a:r>
          </a:p>
          <a:p>
            <a:r>
              <a:rPr lang="en-US" dirty="0"/>
              <a:t>No organized effort to attract new residents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25921"/>
          </a:xfrm>
        </p:spPr>
        <p:txBody>
          <a:bodyPr/>
          <a:lstStyle/>
          <a:p>
            <a:r>
              <a:rPr lang="en-US" dirty="0"/>
              <a:t>Demographics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D65FF4-E649-408D-9110-3D5CC5DC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68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5292" y="1517715"/>
            <a:ext cx="10618509" cy="461913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Three Article 14 amendments </a:t>
            </a:r>
            <a:r>
              <a:rPr lang="en-US" dirty="0"/>
              <a:t>passed:  </a:t>
            </a:r>
          </a:p>
          <a:p>
            <a:pPr lvl="1"/>
            <a:r>
              <a:rPr lang="en-US" dirty="0"/>
              <a:t>NYCO mine expansion</a:t>
            </a:r>
          </a:p>
          <a:p>
            <a:pPr lvl="1"/>
            <a:r>
              <a:rPr lang="en-US" dirty="0"/>
              <a:t>TWP 40 deed resolution</a:t>
            </a:r>
          </a:p>
          <a:p>
            <a:pPr lvl="1"/>
            <a:r>
              <a:rPr lang="en-US" dirty="0"/>
              <a:t>Health and safety land bank, road ROW utilities and bike path amendment</a:t>
            </a:r>
          </a:p>
          <a:p>
            <a:r>
              <a:rPr lang="en-US" dirty="0"/>
              <a:t>Still mentioned:  Sale of the old prison in Brighton, airport tree cutting at SLK, access to an emergency radio site, etc.</a:t>
            </a:r>
          </a:p>
          <a:p>
            <a:r>
              <a:rPr lang="en-US" dirty="0"/>
              <a:t>Great South Woods, the ‘5 Towns’ projects, and the new High Peaks UMP are solid steps toward larger </a:t>
            </a:r>
            <a:r>
              <a:rPr lang="en-US" dirty="0">
                <a:solidFill>
                  <a:schemeClr val="accent1"/>
                </a:solidFill>
              </a:rPr>
              <a:t>landscape planning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7A1314-D454-4FFA-B23B-65DD0FAE6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77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D8E4F1-14B9-4037-B0AA-3BC058F8B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New recreation uses </a:t>
            </a:r>
            <a:r>
              <a:rPr lang="en-US" dirty="0"/>
              <a:t>(</a:t>
            </a:r>
            <a:r>
              <a:rPr lang="en-US" dirty="0" err="1"/>
              <a:t>eg</a:t>
            </a:r>
            <a:r>
              <a:rPr lang="en-US" dirty="0"/>
              <a:t> bikes, back country skiing) and new lands create new points of robust discussion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APA is generally respected and heeded</a:t>
            </a:r>
            <a:r>
              <a:rPr lang="en-US" dirty="0"/>
              <a:t>.  Where some see shifts in APA permitting, others see proper application of the law.  </a:t>
            </a:r>
          </a:p>
          <a:p>
            <a:pPr lvl="1"/>
            <a:r>
              <a:rPr lang="en-US" dirty="0"/>
              <a:t>Legal conflicts come with the APA mission</a:t>
            </a:r>
          </a:p>
          <a:p>
            <a:r>
              <a:rPr lang="en-US" dirty="0"/>
              <a:t>Small revisions to the SLMP approved, w/continued discussion of a larger overhaul, but nothing ongoing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00B6F8-532E-4BD8-9AAD-8C2187D97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147FF-6115-40B8-8D6A-37DD6E3495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DD11C0-18EB-4E02-8878-58B5266AD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6353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5C68B5-9908-4EB2-983A-D6B4B80BA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410"/>
            <a:ext cx="10515600" cy="42584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Opioid</a:t>
            </a:r>
            <a:r>
              <a:rPr lang="en-US" dirty="0"/>
              <a:t> issues are serious in the Park</a:t>
            </a:r>
          </a:p>
          <a:p>
            <a:r>
              <a:rPr lang="en-US" dirty="0"/>
              <a:t>Problems of successful </a:t>
            </a:r>
            <a:r>
              <a:rPr lang="en-US" dirty="0">
                <a:solidFill>
                  <a:schemeClr val="accent1"/>
                </a:solidFill>
              </a:rPr>
              <a:t>tourism growth</a:t>
            </a:r>
          </a:p>
          <a:p>
            <a:pPr lvl="1"/>
            <a:r>
              <a:rPr lang="en-US" dirty="0"/>
              <a:t>High Peaks crowds create issues at some locations, on some days</a:t>
            </a:r>
          </a:p>
          <a:p>
            <a:pPr lvl="1"/>
            <a:r>
              <a:rPr lang="en-US" dirty="0"/>
              <a:t>Social media reveals formerly quiet recreation opportunities to everyone</a:t>
            </a:r>
          </a:p>
          <a:p>
            <a:pPr lvl="1"/>
            <a:r>
              <a:rPr lang="en-US" dirty="0"/>
              <a:t>Not everyone dislikes a crowd, the ‘sharing’ culture is here</a:t>
            </a:r>
          </a:p>
          <a:p>
            <a:r>
              <a:rPr lang="en-US" dirty="0">
                <a:solidFill>
                  <a:schemeClr val="accent1"/>
                </a:solidFill>
              </a:rPr>
              <a:t>Tourist transportation needs </a:t>
            </a:r>
            <a:r>
              <a:rPr lang="en-US" dirty="0"/>
              <a:t>within the Park</a:t>
            </a:r>
          </a:p>
          <a:p>
            <a:r>
              <a:rPr lang="en-US" dirty="0">
                <a:solidFill>
                  <a:schemeClr val="tx2"/>
                </a:solidFill>
              </a:rPr>
              <a:t>EV </a:t>
            </a:r>
            <a:r>
              <a:rPr lang="en-US" dirty="0"/>
              <a:t>cars coming faster than expected</a:t>
            </a:r>
          </a:p>
          <a:p>
            <a:r>
              <a:rPr lang="en-US" dirty="0"/>
              <a:t>Impacts of a </a:t>
            </a:r>
            <a:r>
              <a:rPr lang="en-US" dirty="0">
                <a:solidFill>
                  <a:schemeClr val="accent1"/>
                </a:solidFill>
              </a:rPr>
              <a:t>Democratic Senate </a:t>
            </a:r>
            <a:r>
              <a:rPr lang="en-US" dirty="0"/>
              <a:t>in Albany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4A01AB-43B7-46D7-8372-0D00DAB56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Unexpected Issues Showing Up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D8F2B-D38D-4851-81D0-7BE1F05F92B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B90BAC-0024-44A6-B13F-6EAD58E2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0708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5B1136-4619-45CF-8D16-55A8A38E5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3960"/>
            <a:ext cx="10515600" cy="443376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ADK Futures uncovered a vision already in place, and in progress, no big redirection</a:t>
            </a:r>
          </a:p>
          <a:p>
            <a:pPr lvl="1"/>
            <a:r>
              <a:rPr lang="en-US" dirty="0"/>
              <a:t>It showed rich alignment when all people thought they saw was conflict</a:t>
            </a:r>
          </a:p>
          <a:p>
            <a:pPr lvl="1"/>
            <a:r>
              <a:rPr lang="en-US" dirty="0"/>
              <a:t>It covered a very broad set of issues</a:t>
            </a:r>
          </a:p>
          <a:p>
            <a:pPr lvl="1"/>
            <a:r>
              <a:rPr lang="en-US" dirty="0"/>
              <a:t>It suggested focusing efforts on shared goals, like aquatic </a:t>
            </a:r>
            <a:r>
              <a:rPr lang="en-US" dirty="0" err="1"/>
              <a:t>invasives</a:t>
            </a:r>
            <a:r>
              <a:rPr lang="en-US" dirty="0"/>
              <a:t>, instead of conflicts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2"/>
                </a:solidFill>
              </a:rPr>
              <a:t>Common Ground Alliance Forum </a:t>
            </a:r>
            <a:r>
              <a:rPr lang="en-US" dirty="0"/>
              <a:t>offers:</a:t>
            </a:r>
          </a:p>
          <a:p>
            <a:r>
              <a:rPr lang="en-US" dirty="0">
                <a:solidFill>
                  <a:schemeClr val="accent1"/>
                </a:solidFill>
              </a:rPr>
              <a:t>Connections</a:t>
            </a:r>
            <a:r>
              <a:rPr lang="en-US" dirty="0"/>
              <a:t> – become aware that you are not alone in your efforts and surprised where you find support*</a:t>
            </a:r>
          </a:p>
          <a:p>
            <a:r>
              <a:rPr lang="en-US" dirty="0">
                <a:solidFill>
                  <a:schemeClr val="accent1"/>
                </a:solidFill>
              </a:rPr>
              <a:t>Engagement</a:t>
            </a:r>
            <a:r>
              <a:rPr lang="en-US" dirty="0"/>
              <a:t> – abundant routes to engaging in constructing community, handles for nearly everyone to participate*</a:t>
            </a:r>
          </a:p>
          <a:p>
            <a:r>
              <a:rPr lang="en-US" dirty="0">
                <a:solidFill>
                  <a:schemeClr val="accent1"/>
                </a:solidFill>
              </a:rPr>
              <a:t>Perceptions</a:t>
            </a:r>
            <a:r>
              <a:rPr lang="en-US" dirty="0"/>
              <a:t> – knowing, feeling, seeing progress toward shared goals.  This is why I do these talks.*</a:t>
            </a:r>
          </a:p>
          <a:p>
            <a:endParaRPr lang="en-US" dirty="0"/>
          </a:p>
          <a:p>
            <a:r>
              <a:rPr lang="en-US" sz="2900" dirty="0"/>
              <a:t>*see James Fallows book:  “Our Towns”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6E133-2AFE-4775-BBA0-89600DB5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37DA6F-846F-4BA1-993B-5AD4D6581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027"/>
            <a:ext cx="10515600" cy="1325563"/>
          </a:xfrm>
        </p:spPr>
        <p:txBody>
          <a:bodyPr/>
          <a:lstStyle/>
          <a:p>
            <a:r>
              <a:rPr lang="en-US" dirty="0"/>
              <a:t>Why is this Working?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2BF49-99D9-4309-BC89-B3CFED64D2A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095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9732B3-AA8D-432F-B88A-B5F63176D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87381"/>
            <a:ext cx="10696574" cy="47165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stunning how much progress has developed</a:t>
            </a:r>
          </a:p>
          <a:p>
            <a:pPr lvl="1"/>
            <a:r>
              <a:rPr lang="en-US" dirty="0"/>
              <a:t>Recreation &amp; tourism investments and growth</a:t>
            </a:r>
          </a:p>
          <a:p>
            <a:pPr lvl="1"/>
            <a:r>
              <a:rPr lang="en-US" dirty="0"/>
              <a:t>A newly energized agriculture sector drawing families</a:t>
            </a:r>
          </a:p>
          <a:p>
            <a:pPr lvl="1"/>
            <a:r>
              <a:rPr lang="en-US" dirty="0"/>
              <a:t>Broadband and mobile phone service</a:t>
            </a:r>
          </a:p>
          <a:p>
            <a:pPr lvl="1"/>
            <a:r>
              <a:rPr lang="en-US" dirty="0"/>
              <a:t>Coming together to find success with boat washing</a:t>
            </a:r>
          </a:p>
          <a:p>
            <a:pPr lvl="1"/>
            <a:r>
              <a:rPr lang="en-US" dirty="0"/>
              <a:t>...all done by a community of leaders</a:t>
            </a:r>
          </a:p>
          <a:p>
            <a:r>
              <a:rPr lang="en-US" dirty="0"/>
              <a:t>Common Ground is valuable.  </a:t>
            </a:r>
            <a:r>
              <a:rPr lang="en-US" dirty="0">
                <a:solidFill>
                  <a:schemeClr val="tx2"/>
                </a:solidFill>
              </a:rPr>
              <a:t>When our community of leaders align their intentions, they find support in Albany</a:t>
            </a:r>
            <a:r>
              <a:rPr lang="en-US" dirty="0"/>
              <a:t>.</a:t>
            </a:r>
          </a:p>
          <a:p>
            <a:r>
              <a:rPr lang="en-US" dirty="0"/>
              <a:t>Conflicts over environmental topics continues, but it doesn’t drive every conversation.  </a:t>
            </a:r>
            <a:r>
              <a:rPr lang="en-US" dirty="0">
                <a:solidFill>
                  <a:schemeClr val="tx2"/>
                </a:solidFill>
              </a:rPr>
              <a:t>Protection, at a general level, is a grand shared goal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E7F005-5E61-49BC-89B1-C45952164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122254"/>
          </a:xfrm>
        </p:spPr>
        <p:txBody>
          <a:bodyPr/>
          <a:lstStyle/>
          <a:p>
            <a:r>
              <a:rPr lang="en-US" dirty="0"/>
              <a:t>My Reaction to all this…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40FD9-3A01-4185-AD9D-9EE0297FED6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AAAF01-EFF2-4A11-82C8-8BADC448C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351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C36BD9-2BD7-4E0A-A197-70CBD5CC5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do the survey</a:t>
            </a:r>
          </a:p>
          <a:p>
            <a:r>
              <a:rPr lang="en-US" dirty="0"/>
              <a:t>It helps identify topics for work groups at the CGA Forum </a:t>
            </a:r>
          </a:p>
          <a:p>
            <a:r>
              <a:rPr lang="en-US" dirty="0"/>
              <a:t>Wednesday, July 24, 2019</a:t>
            </a:r>
          </a:p>
          <a:p>
            <a:r>
              <a:rPr lang="en-US" dirty="0"/>
              <a:t>Lake Placid Club Golf House (same location as last year)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7F1DC2-5C8F-4923-84FC-3BB2330C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AD36C6-1C85-414F-B8F6-78BA3EF88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CGA Issues Survey to Arrive Soon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04ED3-44B0-4174-84E1-2DDF8EBE1C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6146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35AAE1-A96D-401D-93AE-9F59CAA1F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0185"/>
            <a:ext cx="6335598" cy="365117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A: Governments Get in Gear</a:t>
            </a:r>
          </a:p>
          <a:p>
            <a:pPr lvl="0"/>
            <a:r>
              <a:rPr lang="en-US" dirty="0"/>
              <a:t>B: Bottom-Up Progress</a:t>
            </a:r>
          </a:p>
          <a:p>
            <a:pPr lvl="0"/>
            <a:r>
              <a:rPr lang="en-US" dirty="0"/>
              <a:t>C: Private Sector Leads</a:t>
            </a:r>
          </a:p>
          <a:p>
            <a:pPr lvl="0"/>
            <a:r>
              <a:rPr lang="en-US" dirty="0"/>
              <a:t>D: Take it to the Streets</a:t>
            </a:r>
          </a:p>
          <a:p>
            <a:pPr lvl="0"/>
            <a:r>
              <a:rPr lang="en-US" dirty="0"/>
              <a:t>E: The Oblique Path to Progress</a:t>
            </a:r>
          </a:p>
          <a:p>
            <a:pPr lvl="0"/>
            <a:r>
              <a:rPr lang="en-US" dirty="0"/>
              <a:t>F: Welcome to the Anthropocene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7D8A36D-1557-4B14-9422-EAE6B7946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Climate Response Scenarios, 2040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3703C-A448-4B3B-917B-CE9255BF3E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AC390-B597-4473-A58A-E2155ADE9B9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16" y="1770185"/>
            <a:ext cx="1973094" cy="31862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ACC9B4-C30B-49A6-802C-B6FD80B02E04}"/>
              </a:ext>
            </a:extLst>
          </p:cNvPr>
          <p:cNvSpPr txBox="1"/>
          <p:nvPr/>
        </p:nvSpPr>
        <p:spPr>
          <a:xfrm>
            <a:off x="8455844" y="5033908"/>
            <a:ext cx="1973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CGA 2015 ranking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EAE130-E5D7-4FAC-9307-0117063A1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45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5CB131-C56A-476B-8C2F-2AF5E6393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0185"/>
            <a:ext cx="6806938" cy="459290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A: Minimize our Carbon Footprint: model low carbon rural life</a:t>
            </a:r>
          </a:p>
          <a:p>
            <a:pPr lvl="0"/>
            <a:r>
              <a:rPr lang="en-US" dirty="0"/>
              <a:t>B: Community Resilience: harden infrastructure, strengthen  communities</a:t>
            </a:r>
          </a:p>
          <a:p>
            <a:pPr lvl="0"/>
            <a:r>
              <a:rPr lang="en-US" dirty="0"/>
              <a:t>C:  Hyper-Green Human Refuge: refugee in migration</a:t>
            </a:r>
          </a:p>
          <a:p>
            <a:pPr lvl="0"/>
            <a:r>
              <a:rPr lang="en-US" dirty="0"/>
              <a:t>D: Rise Up and Demand Change: calls for action</a:t>
            </a:r>
          </a:p>
          <a:p>
            <a:pPr lvl="0"/>
            <a:r>
              <a:rPr lang="en-US" dirty="0"/>
              <a:t>E: Pragmatic and Measured: don’t overreact, over invest</a:t>
            </a:r>
          </a:p>
          <a:p>
            <a:pPr lvl="0"/>
            <a:r>
              <a:rPr lang="en-US" dirty="0"/>
              <a:t>F: Regional Tipping Point: repeated extreme weather,  depopulation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55D567-8197-448D-9F3B-E57435835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Regional Response Scenarios, 2040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A0A5E-AD6B-4CDD-A5BC-65BA6B9329B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A489E2-0226-4669-8941-36570DBC41A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1"/>
          <a:stretch/>
        </p:blipFill>
        <p:spPr bwMode="auto">
          <a:xfrm>
            <a:off x="8135331" y="2017337"/>
            <a:ext cx="3384223" cy="30260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7968DA-2695-46F2-B4A4-DCC6D4857E58}"/>
              </a:ext>
            </a:extLst>
          </p:cNvPr>
          <p:cNvSpPr txBox="1"/>
          <p:nvPr/>
        </p:nvSpPr>
        <p:spPr>
          <a:xfrm>
            <a:off x="8748076" y="5213019"/>
            <a:ext cx="1973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CGA 2015 ranking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2ACC2E-0FA5-4258-81E1-E2104CAE3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627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2E9D08-4D44-472F-BCAC-34CCD7B2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Philanthropy</a:t>
            </a:r>
            <a:r>
              <a:rPr lang="en-US" dirty="0"/>
              <a:t>:  Newcomb and Cranberry Lake received bequests in the millions via the </a:t>
            </a:r>
            <a:r>
              <a:rPr lang="en-US" dirty="0" err="1"/>
              <a:t>Adk</a:t>
            </a:r>
            <a:r>
              <a:rPr lang="en-US" dirty="0"/>
              <a:t> Foundation</a:t>
            </a:r>
          </a:p>
          <a:p>
            <a:r>
              <a:rPr lang="en-US" dirty="0"/>
              <a:t>Lots of smaller efforts: Winter46r, </a:t>
            </a:r>
            <a:r>
              <a:rPr lang="en-US" dirty="0" err="1"/>
              <a:t>Leanto</a:t>
            </a:r>
            <a:r>
              <a:rPr lang="en-US" dirty="0"/>
              <a:t> Rescue, ARISE in Tupper, four citizen science projects and ADK Gives</a:t>
            </a:r>
          </a:p>
          <a:p>
            <a:r>
              <a:rPr lang="en-US" dirty="0"/>
              <a:t>ADK and 46ers volunteers at trail heads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DEBF9F-7F01-4454-9678-C3A958B3E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AC77-35C9-CC48-9A68-B3E1A3E3EE2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86F63E-6E49-4D2C-B6AF-EF4C22068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20BAF-A69E-4C8A-B85D-DA08A7DB771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Common Ground Alliance, March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42959"/>
      </p:ext>
    </p:extLst>
  </p:cSld>
  <p:clrMapOvr>
    <a:masterClrMapping/>
  </p:clrMapOvr>
</p:sld>
</file>

<file path=ppt/theme/theme1.xml><?xml version="1.0" encoding="utf-8"?>
<a:theme xmlns:a="http://schemas.openxmlformats.org/drawingml/2006/main" name="Anthros Consulting Template 1">
  <a:themeElements>
    <a:clrScheme name="Anthros Consulting Colors 1">
      <a:dk1>
        <a:srgbClr val="363935"/>
      </a:dk1>
      <a:lt1>
        <a:srgbClr val="FEFFFF"/>
      </a:lt1>
      <a:dk2>
        <a:srgbClr val="006FCF"/>
      </a:dk2>
      <a:lt2>
        <a:srgbClr val="F3EFEF"/>
      </a:lt2>
      <a:accent1>
        <a:srgbClr val="006FCF"/>
      </a:accent1>
      <a:accent2>
        <a:srgbClr val="467639"/>
      </a:accent2>
      <a:accent3>
        <a:srgbClr val="FFA300"/>
      </a:accent3>
      <a:accent4>
        <a:srgbClr val="B4242C"/>
      </a:accent4>
      <a:accent5>
        <a:srgbClr val="61249E"/>
      </a:accent5>
      <a:accent6>
        <a:srgbClr val="A0A481"/>
      </a:accent6>
      <a:hlink>
        <a:srgbClr val="A68CA1"/>
      </a:hlink>
      <a:folHlink>
        <a:srgbClr val="C28F8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B7571D9F-9839-46FF-9BF1-C8DAB2063AC9}" vid="{5762DE7A-916E-4417-97A1-EC953DB49D0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7571D9F-9839-46FF-9BF1-C8DAB2063AC9}" vid="{DA9B0542-3A82-478B-956C-5B1802BD59B7}"/>
    </a:ext>
  </a:extLst>
</a:theme>
</file>

<file path=ppt/theme/theme3.xml><?xml version="1.0" encoding="utf-8"?>
<a:theme xmlns:a="http://schemas.openxmlformats.org/drawingml/2006/main" name="Anthros Consulting Template 2">
  <a:themeElements>
    <a:clrScheme name="Anthros Consulting Colors 1">
      <a:dk1>
        <a:srgbClr val="363935"/>
      </a:dk1>
      <a:lt1>
        <a:srgbClr val="FEFFFF"/>
      </a:lt1>
      <a:dk2>
        <a:srgbClr val="006FCF"/>
      </a:dk2>
      <a:lt2>
        <a:srgbClr val="F3EFEF"/>
      </a:lt2>
      <a:accent1>
        <a:srgbClr val="006FCF"/>
      </a:accent1>
      <a:accent2>
        <a:srgbClr val="467639"/>
      </a:accent2>
      <a:accent3>
        <a:srgbClr val="FFA300"/>
      </a:accent3>
      <a:accent4>
        <a:srgbClr val="B4242C"/>
      </a:accent4>
      <a:accent5>
        <a:srgbClr val="61249E"/>
      </a:accent5>
      <a:accent6>
        <a:srgbClr val="A0A481"/>
      </a:accent6>
      <a:hlink>
        <a:srgbClr val="A68CA1"/>
      </a:hlink>
      <a:folHlink>
        <a:srgbClr val="C28F8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7571D9F-9839-46FF-9BF1-C8DAB2063AC9}" vid="{A35E9222-C520-4BDD-B51D-2E8B03820682}"/>
    </a:ext>
  </a:extLst>
</a:theme>
</file>

<file path=ppt/theme/theme4.xml><?xml version="1.0" encoding="utf-8"?>
<a:theme xmlns:a="http://schemas.openxmlformats.org/drawingml/2006/main" name="Anthros Consulting Template 3">
  <a:themeElements>
    <a:clrScheme name="Anthros Consulting Colors 1">
      <a:dk1>
        <a:srgbClr val="363935"/>
      </a:dk1>
      <a:lt1>
        <a:srgbClr val="FEFFFF"/>
      </a:lt1>
      <a:dk2>
        <a:srgbClr val="006FCF"/>
      </a:dk2>
      <a:lt2>
        <a:srgbClr val="F3EFEF"/>
      </a:lt2>
      <a:accent1>
        <a:srgbClr val="006FCF"/>
      </a:accent1>
      <a:accent2>
        <a:srgbClr val="467639"/>
      </a:accent2>
      <a:accent3>
        <a:srgbClr val="FFA300"/>
      </a:accent3>
      <a:accent4>
        <a:srgbClr val="B4242C"/>
      </a:accent4>
      <a:accent5>
        <a:srgbClr val="61249E"/>
      </a:accent5>
      <a:accent6>
        <a:srgbClr val="A0A481"/>
      </a:accent6>
      <a:hlink>
        <a:srgbClr val="A68CA1"/>
      </a:hlink>
      <a:folHlink>
        <a:srgbClr val="C28F8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7571D9F-9839-46FF-9BF1-C8DAB2063AC9}" vid="{B6B932EA-3D61-4522-B145-5BD5195418F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26264</TotalTime>
  <Words>3444</Words>
  <Application>Microsoft Office PowerPoint</Application>
  <PresentationFormat>Widescreen</PresentationFormat>
  <Paragraphs>408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Calibri Light</vt:lpstr>
      <vt:lpstr>Anthros Consulting Template 1</vt:lpstr>
      <vt:lpstr>Custom Design</vt:lpstr>
      <vt:lpstr>Anthros Consulting Template 2</vt:lpstr>
      <vt:lpstr>Anthros Consulting Template 3</vt:lpstr>
      <vt:lpstr>ADK futures</vt:lpstr>
      <vt:lpstr>CGA Workshops Mapped Event Paths to 5 Endstates from Sept. 2011 to June 2012</vt:lpstr>
      <vt:lpstr>Event Paths Provide a Framework to Monitor Progress</vt:lpstr>
      <vt:lpstr>ADKfutures.net</vt:lpstr>
      <vt:lpstr>ADK Futures  Result</vt:lpstr>
      <vt:lpstr>This was the 2012 project summary</vt:lpstr>
      <vt:lpstr>This Update is Organized by Event Category Topic</vt:lpstr>
      <vt:lpstr>Recreation is Growing</vt:lpstr>
      <vt:lpstr>Recreation is Growing 2</vt:lpstr>
      <vt:lpstr>Economic Development</vt:lpstr>
      <vt:lpstr>Economic Development 2</vt:lpstr>
      <vt:lpstr>The Waters</vt:lpstr>
      <vt:lpstr>Agriculture is Strengthening Communities</vt:lpstr>
      <vt:lpstr>Agriculture 2</vt:lpstr>
      <vt:lpstr>Clean Energy, Solar Sweet Spot</vt:lpstr>
      <vt:lpstr>Arts and Culture</vt:lpstr>
      <vt:lpstr>Arts and Culture</vt:lpstr>
      <vt:lpstr>Promotion is Working</vt:lpstr>
      <vt:lpstr>Promotion is Working 2</vt:lpstr>
      <vt:lpstr>Transportation</vt:lpstr>
      <vt:lpstr>Transportation 2</vt:lpstr>
      <vt:lpstr>The Forest</vt:lpstr>
      <vt:lpstr>Climate Change, a Mixed Bag</vt:lpstr>
      <vt:lpstr>Climate Change, a Mixed Bag 2</vt:lpstr>
      <vt:lpstr>Healthcare Navigated the ACA Shift</vt:lpstr>
      <vt:lpstr>Healthcare 2</vt:lpstr>
      <vt:lpstr>Government is Slowly Shrinking</vt:lpstr>
      <vt:lpstr>Government 2</vt:lpstr>
      <vt:lpstr>Education: K-12 </vt:lpstr>
      <vt:lpstr>Community – Regional Approaches More Common</vt:lpstr>
      <vt:lpstr>Demographics</vt:lpstr>
      <vt:lpstr>Regulation</vt:lpstr>
      <vt:lpstr>Regulation 2</vt:lpstr>
      <vt:lpstr>Unexpected Issues Showing Up</vt:lpstr>
      <vt:lpstr>Why is this Working?</vt:lpstr>
      <vt:lpstr>My Reaction to all this…</vt:lpstr>
      <vt:lpstr>CGA Issues Survey to Arrive Soon</vt:lpstr>
      <vt:lpstr>Global Climate Response Scenarios, 2040</vt:lpstr>
      <vt:lpstr>Our Regional Response Scenarios, 2040</vt:lpstr>
      <vt:lpstr>Community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Mason</dc:creator>
  <cp:lastModifiedBy>David Mason</cp:lastModifiedBy>
  <cp:revision>231</cp:revision>
  <cp:lastPrinted>2017-05-17T14:33:15Z</cp:lastPrinted>
  <dcterms:created xsi:type="dcterms:W3CDTF">2016-06-08T18:33:12Z</dcterms:created>
  <dcterms:modified xsi:type="dcterms:W3CDTF">2019-03-25T15:08:49Z</dcterms:modified>
</cp:coreProperties>
</file>